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68" r:id="rId2"/>
    <p:sldId id="261" r:id="rId3"/>
    <p:sldId id="264" r:id="rId4"/>
    <p:sldId id="265" r:id="rId5"/>
    <p:sldId id="278" r:id="rId6"/>
    <p:sldId id="266" r:id="rId7"/>
    <p:sldId id="267" r:id="rId8"/>
    <p:sldId id="272" r:id="rId9"/>
    <p:sldId id="269" r:id="rId10"/>
    <p:sldId id="279" r:id="rId11"/>
    <p:sldId id="280" r:id="rId12"/>
    <p:sldId id="281" r:id="rId13"/>
    <p:sldId id="283" r:id="rId14"/>
    <p:sldId id="282" r:id="rId15"/>
    <p:sldId id="273" r:id="rId16"/>
    <p:sldId id="271" r:id="rId17"/>
    <p:sldId id="275" r:id="rId18"/>
    <p:sldId id="270" r:id="rId19"/>
    <p:sldId id="27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6" autoAdjust="0"/>
    <p:restoredTop sz="94660"/>
  </p:normalViewPr>
  <p:slideViewPr>
    <p:cSldViewPr snapToGrid="0">
      <p:cViewPr>
        <p:scale>
          <a:sx n="70" d="100"/>
          <a:sy n="70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32A8-13BC-98F2-2F22-EFDE5261C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8BD0E-3F6E-BAAC-119F-BB9F6DA58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62918-3EDE-D3A3-1853-92F4B2A1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AA05E-0AB9-5D9C-04B2-9DA0CB55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C5D9F-7E09-0620-C514-CAF6AEDE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9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6FCC-17A0-97A3-9545-BE43E32F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BCBC5-BA5A-AE65-4D64-EF2855CAA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B33A2-D471-3F33-133A-8F3944AC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F4FBD-8431-D64A-4488-F24CEA4F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12E63-04BC-8ACC-1C08-12A88BF9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5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36086-7A28-E73A-E315-89C530547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BC888-E539-81C8-BBFF-38E028FF9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B2A40-B238-85CF-0BE1-3196408E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EC92-A707-4FA8-8B30-EBB005A5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6772A-4063-3F53-1CDB-F352310A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9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A2F4-9FB8-4132-B8DE-D26A3134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D0D9-D52B-04C8-FA9D-2E4B63F9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B867-9525-37DB-4D3E-112775C1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2E-9C9F-77F5-F7C7-91D875CB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C459-08CF-6F80-DC96-781C4EDC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4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29E4-FAC7-497F-F690-1EAA0EEC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5BA55-D3D9-C307-45CE-9FAF44115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37015-A65C-CA81-3E75-2828B1EC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38777-7E4F-2A07-B98A-62B2D642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5A5DF-55DE-D353-7CC9-D087F3A9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1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2A5C-7089-1DBB-F6C3-CB915B36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08CCC-4EC7-2514-D913-8ED831F20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C0A9E-B719-9427-AA77-E0C0FA811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E2E12-4AB2-5DC9-E2A8-634A1DF4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05CE3-EC1B-F185-C1A9-9F944F6E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0BC95-E3A2-E34B-A9CB-5A2BFB0F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6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82F8-5285-34F8-D5B5-E9D8C731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8E2AD-0240-8CAE-B4F9-8746BB5A3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34DBA-8B0F-6E1F-C175-B041DEF23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A4F0F-4B74-23BA-C1C6-A5A865DE6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65E3D-B810-2624-156D-A9E3BE284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5D807-D486-55E2-3916-42048277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2E73D-C2CC-31AC-3392-27265344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BDE9C-0F3E-7B92-D2DE-5D79ACDE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7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0733-F88B-6342-116A-375E6FF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47E75-E175-3AFA-AA8D-DD9F2D24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44298-9199-7E52-A900-A7EFA5CD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99E19-4E92-D1D4-F23A-FE5A9D56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E336B-5C90-B45E-F5EC-64053763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FE8BC-4158-36CA-3300-BA037D43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415C8-9140-F16A-8C10-5067896A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1F19-A424-1664-C2ED-1CA84AECE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A31B-BF30-25D7-F3FC-53B4D805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8499D-0164-DF73-AA71-A2CDF7506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69844-4310-929D-53D6-462A2D2A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EE041-70FB-49F3-2432-AB64B930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C71A4-E58E-C12C-F004-E065F0BE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1095-B421-B349-F477-79934BA78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D8017-2ADD-E911-D333-CE9EB85C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0DE2D-D6AF-1238-217A-4AC033861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38403-0749-788A-4B50-8A2B310D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0D5D5-976D-8172-4A0F-FB6FFBE3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F8FD1-C071-9D97-92AD-5B7BC7F4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2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E6E2A-9AF1-2978-977B-4D7638E0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FE79C-F602-D4CD-B8BA-742DA7E1E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40AB1-9FFF-4D94-4136-0A5C99A7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A890-9661-AA8F-B108-9F5755C32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43F78-37B5-6C8A-2986-BD88BD5E3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7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7AFEC-EE1B-7B3A-93FA-4BC191C9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CF58-E7BB-44A2-BC38-4FFA6BAF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Analisis</a:t>
            </a:r>
            <a:r>
              <a:rPr lang="en-US" sz="4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sz="4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Kecenderungan</a:t>
            </a:r>
            <a:r>
              <a:rPr lang="en-US" sz="4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sz="4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Senitmen</a:t>
            </a:r>
            <a:r>
              <a:rPr lang="en-US" sz="4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sz="4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Komentar</a:t>
            </a:r>
            <a:r>
              <a:rPr lang="en-US" sz="4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Netizen </a:t>
            </a:r>
            <a:r>
              <a:rPr lang="en-US" sz="4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Menggunakan</a:t>
            </a:r>
            <a:r>
              <a:rPr lang="en-US" sz="4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descriptive analytics</a:t>
            </a:r>
            <a:endParaRPr 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97006-38B4-19E8-915F-7FE7944C8C88}"/>
              </a:ext>
            </a:extLst>
          </p:cNvPr>
          <p:cNvSpPr txBox="1"/>
          <p:nvPr/>
        </p:nvSpPr>
        <p:spPr>
          <a:xfrm>
            <a:off x="4851433" y="4497195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Eglin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Situmeang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 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Binar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0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A8952-572E-D91F-92FA-3B7C6D0F3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E440-00FE-EAD5-8299-24958ACB4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257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2. </a:t>
            </a:r>
            <a:r>
              <a:rPr lang="en-US" sz="1400" dirty="0" err="1"/>
              <a:t>Menampilkan</a:t>
            </a:r>
            <a:r>
              <a:rPr lang="en-US" sz="1400" dirty="0"/>
              <a:t> chart pie </a:t>
            </a:r>
            <a:r>
              <a:rPr lang="en-US" sz="1400" dirty="0" err="1"/>
              <a:t>presentasi</a:t>
            </a:r>
            <a:r>
              <a:rPr lang="en-US" sz="1400" dirty="0"/>
              <a:t> </a:t>
            </a:r>
            <a:r>
              <a:rPr lang="en-US" sz="1400" dirty="0" err="1"/>
              <a:t>perbandingan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kata abusive </a:t>
            </a:r>
            <a:r>
              <a:rPr lang="en-US" sz="1400" dirty="0" err="1"/>
              <a:t>dengan</a:t>
            </a:r>
            <a:r>
              <a:rPr lang="en-US" sz="1400" dirty="0"/>
              <a:t>  yang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mengandung</a:t>
            </a:r>
            <a:r>
              <a:rPr lang="en-US" sz="1400" dirty="0"/>
              <a:t> abusive, </a:t>
            </a:r>
            <a:r>
              <a:rPr lang="en-US" sz="1400" dirty="0" err="1"/>
              <a:t>dengan</a:t>
            </a:r>
            <a:r>
              <a:rPr lang="en-US" sz="1400" dirty="0"/>
              <a:t> script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berikut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b="1" dirty="0"/>
              <a:t>#Grafik yang </a:t>
            </a:r>
            <a:r>
              <a:rPr lang="en-US" sz="1400" b="1" dirty="0" err="1"/>
              <a:t>menampilkan</a:t>
            </a:r>
            <a:r>
              <a:rPr lang="en-US" sz="1400" b="1" dirty="0"/>
              <a:t> </a:t>
            </a:r>
            <a:r>
              <a:rPr lang="en-US" sz="1400" b="1" dirty="0" err="1"/>
              <a:t>perbandingan</a:t>
            </a:r>
            <a:r>
              <a:rPr lang="en-US" sz="1400" b="1" dirty="0"/>
              <a:t> </a:t>
            </a:r>
            <a:r>
              <a:rPr lang="en-US" sz="1400" b="1" dirty="0" err="1"/>
              <a:t>presentasi</a:t>
            </a:r>
            <a:r>
              <a:rPr lang="en-US" sz="1400" b="1" dirty="0"/>
              <a:t> tweets yang </a:t>
            </a:r>
            <a:r>
              <a:rPr lang="en-US" sz="1400" b="1" dirty="0" err="1"/>
              <a:t>mengandung</a:t>
            </a:r>
            <a:r>
              <a:rPr lang="en-US" sz="1400" b="1" dirty="0"/>
              <a:t> Abusive</a:t>
            </a:r>
          </a:p>
          <a:p>
            <a:pPr marL="0" indent="0">
              <a:buNone/>
            </a:pPr>
            <a:r>
              <a:rPr lang="en-US" sz="1400" dirty="0" err="1"/>
              <a:t>data_tweet</a:t>
            </a:r>
            <a:r>
              <a:rPr lang="en-US" sz="1400" dirty="0"/>
              <a:t>['Abusive'].</a:t>
            </a:r>
            <a:r>
              <a:rPr lang="en-US" sz="1400" dirty="0" err="1"/>
              <a:t>value_counts</a:t>
            </a:r>
            <a:r>
              <a:rPr lang="en-US" sz="1400" dirty="0"/>
              <a:t>().</a:t>
            </a:r>
            <a:r>
              <a:rPr lang="en-US" sz="1400" dirty="0" err="1"/>
              <a:t>plot.pie</a:t>
            </a:r>
            <a:r>
              <a:rPr lang="en-US" sz="1400" dirty="0"/>
              <a:t>(</a:t>
            </a:r>
            <a:r>
              <a:rPr lang="en-US" sz="1400" dirty="0" err="1"/>
              <a:t>autopct</a:t>
            </a:r>
            <a:r>
              <a:rPr lang="en-US" sz="1400" dirty="0"/>
              <a:t>='%1.1f%%',shadow=True)</a:t>
            </a:r>
            <a:r>
              <a:rPr lang="en-US" sz="1400" dirty="0" err="1"/>
              <a:t>plt.show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Hasil </a:t>
            </a:r>
            <a:r>
              <a:rPr lang="en-US" sz="1400" dirty="0" err="1"/>
              <a:t>dari</a:t>
            </a:r>
            <a:r>
              <a:rPr lang="en-US" sz="1400" dirty="0"/>
              <a:t> script </a:t>
            </a:r>
            <a:r>
              <a:rPr lang="en-US" sz="1400" dirty="0" err="1"/>
              <a:t>diatas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dilihat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b="1" dirty="0"/>
              <a:t>slide Hasil</a:t>
            </a:r>
            <a:r>
              <a:rPr lang="en-US" sz="1400" dirty="0"/>
              <a:t> dan </a:t>
            </a:r>
            <a:r>
              <a:rPr lang="en-US" sz="1400" b="1" dirty="0"/>
              <a:t>Gambar 2.</a:t>
            </a:r>
            <a:r>
              <a:rPr lang="en-US" sz="1400" dirty="0"/>
              <a:t> chart pie </a:t>
            </a:r>
            <a:r>
              <a:rPr lang="en-US" sz="1400" dirty="0" err="1"/>
              <a:t>perbandingan</a:t>
            </a:r>
            <a:r>
              <a:rPr lang="en-US" sz="1400" dirty="0"/>
              <a:t> </a:t>
            </a:r>
            <a:r>
              <a:rPr lang="en-US" sz="1400" dirty="0" err="1"/>
              <a:t>presentasi</a:t>
            </a:r>
            <a:r>
              <a:rPr lang="en-US" sz="1400" dirty="0"/>
              <a:t> tweets yang </a:t>
            </a:r>
            <a:r>
              <a:rPr lang="en-US" sz="1400" dirty="0" err="1"/>
              <a:t>mengandung</a:t>
            </a:r>
            <a:r>
              <a:rPr lang="en-US" sz="1400" dirty="0"/>
              <a:t> abusive dan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mengandung</a:t>
            </a:r>
            <a:r>
              <a:rPr lang="en-US" sz="1400" dirty="0"/>
              <a:t> abusive.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gambar</a:t>
            </a:r>
            <a:r>
              <a:rPr lang="en-US" sz="1400" dirty="0"/>
              <a:t> </a:t>
            </a:r>
            <a:r>
              <a:rPr lang="en-US" sz="1400" dirty="0" err="1"/>
              <a:t>diatas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dilihat</a:t>
            </a:r>
            <a:r>
              <a:rPr lang="en-US" sz="1400" dirty="0"/>
              <a:t> </a:t>
            </a:r>
            <a:r>
              <a:rPr lang="en-US" sz="1400" dirty="0" err="1"/>
              <a:t>sekitar</a:t>
            </a:r>
            <a:r>
              <a:rPr lang="en-US" sz="1400" dirty="0"/>
              <a:t> 61.7% tweets yang </a:t>
            </a:r>
            <a:r>
              <a:rPr lang="en-US" sz="1400" dirty="0" err="1"/>
              <a:t>tidaj</a:t>
            </a:r>
            <a:r>
              <a:rPr lang="en-US" sz="1400" dirty="0"/>
              <a:t> abusive dan </a:t>
            </a:r>
            <a:r>
              <a:rPr lang="en-US" sz="1400" dirty="0" err="1"/>
              <a:t>sisanya</a:t>
            </a:r>
            <a:r>
              <a:rPr lang="en-US" sz="1400" dirty="0"/>
              <a:t> 38,3 % abusive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3. </a:t>
            </a:r>
            <a:r>
              <a:rPr lang="en-US" sz="1400" dirty="0" err="1"/>
              <a:t>Menampilkan</a:t>
            </a:r>
            <a:r>
              <a:rPr lang="en-US" sz="1400" dirty="0"/>
              <a:t> chart pie </a:t>
            </a:r>
            <a:r>
              <a:rPr lang="en-US" sz="1400" dirty="0" err="1"/>
              <a:t>perbandingan</a:t>
            </a:r>
            <a:r>
              <a:rPr lang="en-US" sz="1400" dirty="0"/>
              <a:t> </a:t>
            </a:r>
            <a:r>
              <a:rPr lang="en-US" sz="1400" dirty="0" err="1"/>
              <a:t>presentasi</a:t>
            </a:r>
            <a:r>
              <a:rPr lang="en-US" sz="1400" dirty="0"/>
              <a:t> tweets yang </a:t>
            </a:r>
            <a:r>
              <a:rPr lang="en-US" sz="1400" dirty="0" err="1"/>
              <a:t>mengandung</a:t>
            </a:r>
            <a:r>
              <a:rPr lang="en-US" sz="1400" dirty="0"/>
              <a:t> hate speech </a:t>
            </a:r>
            <a:r>
              <a:rPr lang="en-US" sz="1400" dirty="0" err="1"/>
              <a:t>dengan</a:t>
            </a:r>
            <a:r>
              <a:rPr lang="en-US" sz="1400" dirty="0"/>
              <a:t>  yang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mengandung</a:t>
            </a:r>
            <a:r>
              <a:rPr lang="en-US" sz="1400" dirty="0"/>
              <a:t> hate speech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berikut</a:t>
            </a:r>
            <a:r>
              <a:rPr lang="en-US" sz="1400" dirty="0"/>
              <a:t> :</a:t>
            </a:r>
          </a:p>
          <a:p>
            <a:pPr marL="0" indent="0">
              <a:buNone/>
            </a:pPr>
            <a:r>
              <a:rPr lang="en-US" sz="1400" b="1" dirty="0"/>
              <a:t>#Grafik yang </a:t>
            </a:r>
            <a:r>
              <a:rPr lang="en-US" sz="1400" b="1" dirty="0" err="1"/>
              <a:t>menampilkan</a:t>
            </a:r>
            <a:r>
              <a:rPr lang="en-US" sz="1400" b="1" dirty="0"/>
              <a:t> </a:t>
            </a:r>
            <a:r>
              <a:rPr lang="en-US" sz="1400" b="1" dirty="0" err="1"/>
              <a:t>perbandingan</a:t>
            </a:r>
            <a:r>
              <a:rPr lang="en-US" sz="1400" b="1" dirty="0"/>
              <a:t> </a:t>
            </a:r>
            <a:r>
              <a:rPr lang="en-US" sz="1400" b="1" dirty="0" err="1"/>
              <a:t>presentasi</a:t>
            </a:r>
            <a:r>
              <a:rPr lang="en-US" sz="1400" b="1" dirty="0"/>
              <a:t> tweets yang </a:t>
            </a:r>
            <a:r>
              <a:rPr lang="en-US" sz="1400" b="1" dirty="0" err="1"/>
              <a:t>mengandung</a:t>
            </a:r>
            <a:r>
              <a:rPr lang="en-US" sz="1400" b="1" dirty="0"/>
              <a:t> </a:t>
            </a:r>
            <a:r>
              <a:rPr lang="en-US" sz="1400" dirty="0" err="1"/>
              <a:t>hatespeech</a:t>
            </a:r>
            <a:r>
              <a:rPr lang="en-US" sz="1400" dirty="0"/>
              <a:t>(HS)</a:t>
            </a:r>
            <a:r>
              <a:rPr lang="en-US" sz="1400" dirty="0" err="1"/>
              <a:t>df_tweet</a:t>
            </a:r>
            <a:r>
              <a:rPr lang="en-US" sz="1400" dirty="0"/>
              <a:t>['HS'].</a:t>
            </a:r>
            <a:r>
              <a:rPr lang="en-US" sz="1400" dirty="0" err="1"/>
              <a:t>value_counts</a:t>
            </a:r>
            <a:r>
              <a:rPr lang="en-US" sz="1400" dirty="0"/>
              <a:t>().</a:t>
            </a:r>
            <a:r>
              <a:rPr lang="en-US" sz="1400" dirty="0" err="1"/>
              <a:t>plot.pie</a:t>
            </a:r>
            <a:r>
              <a:rPr lang="en-US" sz="1400" dirty="0"/>
              <a:t>(</a:t>
            </a:r>
            <a:r>
              <a:rPr lang="en-US" sz="1400" dirty="0" err="1"/>
              <a:t>autopct</a:t>
            </a:r>
            <a:r>
              <a:rPr lang="en-US" sz="1400" dirty="0"/>
              <a:t>='%1.1f%%',shadow=True)</a:t>
            </a:r>
            <a:r>
              <a:rPr lang="en-US" sz="1400" dirty="0" err="1"/>
              <a:t>plt.show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Hasil </a:t>
            </a:r>
            <a:r>
              <a:rPr lang="en-US" sz="1400" dirty="0" err="1"/>
              <a:t>dari</a:t>
            </a:r>
            <a:r>
              <a:rPr lang="en-US" sz="1400" dirty="0"/>
              <a:t> script </a:t>
            </a:r>
            <a:r>
              <a:rPr lang="en-US" sz="1400" dirty="0" err="1"/>
              <a:t>diatas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dilihat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b="1" dirty="0"/>
              <a:t>slide Hasil</a:t>
            </a:r>
            <a:r>
              <a:rPr lang="en-US" sz="1400" dirty="0"/>
              <a:t> dan </a:t>
            </a:r>
            <a:r>
              <a:rPr lang="en-US" sz="1400" b="1" dirty="0"/>
              <a:t>Gambar 3.</a:t>
            </a:r>
            <a:r>
              <a:rPr lang="en-US" sz="1400" dirty="0"/>
              <a:t> chart pie </a:t>
            </a:r>
            <a:r>
              <a:rPr lang="en-US" sz="1400" dirty="0" err="1"/>
              <a:t>perbandingan</a:t>
            </a:r>
            <a:r>
              <a:rPr lang="en-US" sz="1400" dirty="0"/>
              <a:t> </a:t>
            </a:r>
            <a:r>
              <a:rPr lang="en-US" sz="1400" dirty="0" err="1"/>
              <a:t>presentasi</a:t>
            </a:r>
            <a:r>
              <a:rPr lang="en-US" sz="1400" dirty="0"/>
              <a:t> tweets yang </a:t>
            </a:r>
            <a:r>
              <a:rPr lang="en-US" sz="1400" dirty="0" err="1"/>
              <a:t>mengandung</a:t>
            </a:r>
            <a:r>
              <a:rPr lang="en-US" sz="1400" dirty="0"/>
              <a:t> hate speech dan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mengandung</a:t>
            </a:r>
            <a:r>
              <a:rPr lang="en-US" sz="1400" dirty="0"/>
              <a:t> hate speech(HS). </a:t>
            </a:r>
            <a:br>
              <a:rPr lang="en-US" sz="1400" dirty="0"/>
            </a:b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gambar</a:t>
            </a:r>
            <a:r>
              <a:rPr lang="en-US" sz="1400" dirty="0"/>
              <a:t> </a:t>
            </a:r>
            <a:r>
              <a:rPr lang="en-US" sz="1400" dirty="0" err="1"/>
              <a:t>diatas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dilihat</a:t>
            </a:r>
            <a:r>
              <a:rPr lang="en-US" sz="1400" dirty="0"/>
              <a:t> </a:t>
            </a:r>
            <a:r>
              <a:rPr lang="en-US" sz="1400" dirty="0" err="1"/>
              <a:t>sekitar</a:t>
            </a:r>
            <a:r>
              <a:rPr lang="en-US" sz="1400" dirty="0"/>
              <a:t> 57.8% tweets yang </a:t>
            </a:r>
            <a:r>
              <a:rPr lang="en-US" sz="1400" dirty="0" err="1"/>
              <a:t>tidak</a:t>
            </a:r>
            <a:r>
              <a:rPr lang="en-US" sz="1400" dirty="0"/>
              <a:t> hate speech(HS) dan </a:t>
            </a:r>
            <a:r>
              <a:rPr lang="en-US" sz="1400" dirty="0" err="1"/>
              <a:t>sisanya</a:t>
            </a:r>
            <a:r>
              <a:rPr lang="en-US" sz="1400" dirty="0"/>
              <a:t> 42,2 % Hate speech (HS)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348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D06A8-EFA7-31DE-2489-E3D9A2E5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667"/>
          </a:xfrm>
        </p:spPr>
        <p:txBody>
          <a:bodyPr>
            <a:normAutofit fontScale="90000"/>
          </a:bodyPr>
          <a:lstStyle/>
          <a:p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B805E-716C-03FD-FBB3-FC3EEED25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364" y="1787101"/>
            <a:ext cx="10515600" cy="44215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52F77-C1B4-1ADE-6C2D-503802BFB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717" y="2580028"/>
            <a:ext cx="1939623" cy="2673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FF69D-13A4-90D1-D763-AF3029EBF941}"/>
              </a:ext>
            </a:extLst>
          </p:cNvPr>
          <p:cNvSpPr txBox="1"/>
          <p:nvPr/>
        </p:nvSpPr>
        <p:spPr>
          <a:xfrm>
            <a:off x="1283911" y="2207242"/>
            <a:ext cx="805816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/>
              <a:t>4. </a:t>
            </a:r>
            <a:r>
              <a:rPr lang="en-US" sz="1200" dirty="0" err="1"/>
              <a:t>Dalam</a:t>
            </a:r>
            <a:r>
              <a:rPr lang="en-US" sz="1200" dirty="0"/>
              <a:t> 42,2 % Hate speech (HS) </a:t>
            </a: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kategori</a:t>
            </a:r>
            <a:r>
              <a:rPr lang="en-US" sz="1200" dirty="0"/>
              <a:t> hate speech,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hitulah</a:t>
            </a:r>
            <a:r>
              <a:rPr lang="en-US" sz="1200" dirty="0"/>
              <a:t> total </a:t>
            </a:r>
            <a:r>
              <a:rPr lang="en-US" sz="1200" dirty="0" err="1"/>
              <a:t>setiap</a:t>
            </a:r>
            <a:r>
              <a:rPr lang="en-US" sz="1200" dirty="0"/>
              <a:t> tweet </a:t>
            </a:r>
            <a:r>
              <a:rPr lang="en-US" sz="1200" dirty="0" err="1"/>
              <a:t>dari</a:t>
            </a:r>
            <a:r>
              <a:rPr lang="en-US" sz="1200" dirty="0"/>
              <a:t> masing2 </a:t>
            </a:r>
            <a:r>
              <a:rPr lang="en-US" sz="1200" dirty="0" err="1"/>
              <a:t>kategori</a:t>
            </a:r>
            <a:r>
              <a:rPr lang="en-US" sz="1200" dirty="0"/>
              <a:t> </a:t>
            </a:r>
            <a:r>
              <a:rPr lang="en-US" sz="1200" dirty="0" err="1"/>
              <a:t>dibawah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   </a:t>
            </a:r>
            <a:r>
              <a:rPr lang="en-US" sz="1200" dirty="0" err="1"/>
              <a:t>total_HS</a:t>
            </a:r>
            <a:r>
              <a:rPr lang="en-US" sz="1200" dirty="0"/>
              <a:t> = (</a:t>
            </a:r>
            <a:r>
              <a:rPr lang="en-US" sz="1200" dirty="0" err="1"/>
              <a:t>df_tweet</a:t>
            </a:r>
            <a:r>
              <a:rPr lang="en-US" sz="1200" dirty="0"/>
              <a:t>['HS'] == 1).sum()</a:t>
            </a:r>
            <a:br>
              <a:rPr lang="en-US" sz="1200" dirty="0"/>
            </a:br>
            <a:r>
              <a:rPr lang="en-US" sz="1200" dirty="0"/>
              <a:t>   </a:t>
            </a:r>
            <a:r>
              <a:rPr lang="en-US" sz="1200" dirty="0" err="1"/>
              <a:t>total_HS_Individual</a:t>
            </a:r>
            <a:r>
              <a:rPr lang="en-US" sz="1200" dirty="0"/>
              <a:t> = (</a:t>
            </a:r>
            <a:r>
              <a:rPr lang="en-US" sz="1200" dirty="0" err="1"/>
              <a:t>df_tweet</a:t>
            </a:r>
            <a:r>
              <a:rPr lang="en-US" sz="1200" dirty="0"/>
              <a:t>['</a:t>
            </a:r>
            <a:r>
              <a:rPr lang="en-US" sz="1200" dirty="0" err="1"/>
              <a:t>HS_Individual</a:t>
            </a:r>
            <a:r>
              <a:rPr lang="en-US" sz="1200" dirty="0"/>
              <a:t>'] == 1).sum()</a:t>
            </a:r>
            <a:br>
              <a:rPr lang="en-US" sz="1200" dirty="0"/>
            </a:br>
            <a:r>
              <a:rPr lang="en-US" sz="1200" dirty="0"/>
              <a:t>   </a:t>
            </a:r>
            <a:r>
              <a:rPr lang="en-US" sz="1200" dirty="0" err="1"/>
              <a:t>total_HS_Group</a:t>
            </a:r>
            <a:r>
              <a:rPr lang="en-US" sz="1200" dirty="0"/>
              <a:t> = (</a:t>
            </a:r>
            <a:r>
              <a:rPr lang="en-US" sz="1200" dirty="0" err="1"/>
              <a:t>df_tweet</a:t>
            </a:r>
            <a:r>
              <a:rPr lang="en-US" sz="1200" dirty="0"/>
              <a:t>['</a:t>
            </a:r>
            <a:r>
              <a:rPr lang="en-US" sz="1200" dirty="0" err="1"/>
              <a:t>HS_Group</a:t>
            </a:r>
            <a:r>
              <a:rPr lang="en-US" sz="1200" dirty="0"/>
              <a:t>'] == 1).sum()</a:t>
            </a:r>
            <a:br>
              <a:rPr lang="en-US" sz="1200" dirty="0"/>
            </a:br>
            <a:r>
              <a:rPr lang="en-US" sz="1200" dirty="0"/>
              <a:t>   </a:t>
            </a:r>
            <a:r>
              <a:rPr lang="en-US" sz="1200" dirty="0" err="1"/>
              <a:t>total_HS_Religion</a:t>
            </a:r>
            <a:r>
              <a:rPr lang="en-US" sz="1200" dirty="0"/>
              <a:t> = (</a:t>
            </a:r>
            <a:r>
              <a:rPr lang="en-US" sz="1200" dirty="0" err="1"/>
              <a:t>df_tweet</a:t>
            </a:r>
            <a:r>
              <a:rPr lang="en-US" sz="1200" dirty="0"/>
              <a:t>['</a:t>
            </a:r>
            <a:r>
              <a:rPr lang="en-US" sz="1200" dirty="0" err="1"/>
              <a:t>HS_Religion</a:t>
            </a:r>
            <a:r>
              <a:rPr lang="en-US" sz="1200" dirty="0"/>
              <a:t>'] == 1).sum()</a:t>
            </a:r>
            <a:br>
              <a:rPr lang="en-US" sz="1200" dirty="0"/>
            </a:br>
            <a:r>
              <a:rPr lang="en-US" sz="1200" dirty="0"/>
              <a:t>   </a:t>
            </a:r>
            <a:r>
              <a:rPr lang="en-US" sz="1200" dirty="0" err="1"/>
              <a:t>total_HS_Race</a:t>
            </a:r>
            <a:r>
              <a:rPr lang="en-US" sz="1200" dirty="0"/>
              <a:t> = (</a:t>
            </a:r>
            <a:r>
              <a:rPr lang="en-US" sz="1200" dirty="0" err="1"/>
              <a:t>df_tweet</a:t>
            </a:r>
            <a:r>
              <a:rPr lang="en-US" sz="1200" dirty="0"/>
              <a:t>['</a:t>
            </a:r>
            <a:r>
              <a:rPr lang="en-US" sz="1200" dirty="0" err="1"/>
              <a:t>HS_Race</a:t>
            </a:r>
            <a:r>
              <a:rPr lang="en-US" sz="1200" dirty="0"/>
              <a:t>'] == 1).sum()</a:t>
            </a:r>
            <a:br>
              <a:rPr lang="en-US" sz="1200" dirty="0"/>
            </a:br>
            <a:r>
              <a:rPr lang="en-US" sz="1200" dirty="0"/>
              <a:t>   </a:t>
            </a:r>
            <a:r>
              <a:rPr lang="en-US" sz="1200" dirty="0" err="1"/>
              <a:t>total_HS_Physical</a:t>
            </a:r>
            <a:r>
              <a:rPr lang="en-US" sz="1200" dirty="0"/>
              <a:t> = (</a:t>
            </a:r>
            <a:r>
              <a:rPr lang="en-US" sz="1200" dirty="0" err="1"/>
              <a:t>df_tweet</a:t>
            </a:r>
            <a:r>
              <a:rPr lang="en-US" sz="1200" dirty="0"/>
              <a:t>['</a:t>
            </a:r>
            <a:r>
              <a:rPr lang="en-US" sz="1200" dirty="0" err="1"/>
              <a:t>HS_Physical</a:t>
            </a:r>
            <a:r>
              <a:rPr lang="en-US" sz="1200" dirty="0"/>
              <a:t>'] == 1).sum()</a:t>
            </a:r>
            <a:br>
              <a:rPr lang="en-US" sz="1200" dirty="0"/>
            </a:br>
            <a:r>
              <a:rPr lang="en-US" sz="1200" dirty="0"/>
              <a:t>   </a:t>
            </a:r>
            <a:r>
              <a:rPr lang="en-US" sz="1200" dirty="0" err="1"/>
              <a:t>total_HS_Gender</a:t>
            </a:r>
            <a:r>
              <a:rPr lang="en-US" sz="1200" dirty="0"/>
              <a:t> = (</a:t>
            </a:r>
            <a:r>
              <a:rPr lang="en-US" sz="1200" dirty="0" err="1"/>
              <a:t>df_tweet</a:t>
            </a:r>
            <a:r>
              <a:rPr lang="en-US" sz="1200" dirty="0"/>
              <a:t>['</a:t>
            </a:r>
            <a:r>
              <a:rPr lang="en-US" sz="1200" dirty="0" err="1"/>
              <a:t>HS_Gender</a:t>
            </a:r>
            <a:r>
              <a:rPr lang="en-US" sz="1200" dirty="0"/>
              <a:t>'] == 1).sum()</a:t>
            </a:r>
            <a:br>
              <a:rPr lang="en-US" sz="1200" dirty="0"/>
            </a:br>
            <a:r>
              <a:rPr lang="en-US" sz="1200" dirty="0"/>
              <a:t>   </a:t>
            </a:r>
            <a:r>
              <a:rPr lang="en-US" sz="1200" dirty="0" err="1"/>
              <a:t>total_HS_Other</a:t>
            </a:r>
            <a:r>
              <a:rPr lang="en-US" sz="1200" dirty="0"/>
              <a:t> = (</a:t>
            </a:r>
            <a:r>
              <a:rPr lang="en-US" sz="1200" dirty="0" err="1"/>
              <a:t>df_tweet</a:t>
            </a:r>
            <a:r>
              <a:rPr lang="en-US" sz="1200" dirty="0"/>
              <a:t>['</a:t>
            </a:r>
            <a:r>
              <a:rPr lang="en-US" sz="1200" dirty="0" err="1"/>
              <a:t>HS_Other</a:t>
            </a:r>
            <a:r>
              <a:rPr lang="en-US" sz="1200" dirty="0"/>
              <a:t>'] == 1).sum()</a:t>
            </a:r>
            <a:br>
              <a:rPr lang="en-US" sz="1200" dirty="0"/>
            </a:br>
            <a:r>
              <a:rPr lang="en-US" sz="1200" dirty="0"/>
              <a:t>   </a:t>
            </a:r>
            <a:r>
              <a:rPr lang="en-US" sz="1200" dirty="0" err="1"/>
              <a:t>total_HS_Weak</a:t>
            </a:r>
            <a:r>
              <a:rPr lang="en-US" sz="1200" dirty="0"/>
              <a:t> = (</a:t>
            </a:r>
            <a:r>
              <a:rPr lang="en-US" sz="1200" dirty="0" err="1"/>
              <a:t>df_tweet</a:t>
            </a:r>
            <a:r>
              <a:rPr lang="en-US" sz="1200" dirty="0"/>
              <a:t>['</a:t>
            </a:r>
            <a:r>
              <a:rPr lang="en-US" sz="1200" dirty="0" err="1"/>
              <a:t>HS_Weak</a:t>
            </a:r>
            <a:r>
              <a:rPr lang="en-US" sz="1200" dirty="0"/>
              <a:t>'] == 1).sum()</a:t>
            </a:r>
            <a:br>
              <a:rPr lang="en-US" sz="1200" dirty="0"/>
            </a:br>
            <a:r>
              <a:rPr lang="en-US" sz="1200" dirty="0"/>
              <a:t>   </a:t>
            </a:r>
            <a:r>
              <a:rPr lang="en-US" sz="1200" dirty="0" err="1"/>
              <a:t>total_HS_Strong</a:t>
            </a:r>
            <a:r>
              <a:rPr lang="en-US" sz="1200" dirty="0"/>
              <a:t> = (</a:t>
            </a:r>
            <a:r>
              <a:rPr lang="en-US" sz="1200" dirty="0" err="1"/>
              <a:t>df_tweet</a:t>
            </a:r>
            <a:r>
              <a:rPr lang="en-US" sz="1200" dirty="0"/>
              <a:t>['</a:t>
            </a:r>
            <a:r>
              <a:rPr lang="en-US" sz="1200" dirty="0" err="1"/>
              <a:t>HS_Strong</a:t>
            </a:r>
            <a:r>
              <a:rPr lang="en-US" sz="1200" dirty="0"/>
              <a:t>'] == 1).sum()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Selanjutnya</a:t>
            </a:r>
            <a:r>
              <a:rPr lang="en-US" sz="1200" dirty="0"/>
              <a:t> </a:t>
            </a:r>
            <a:r>
              <a:rPr lang="en-US" sz="1200" dirty="0" err="1"/>
              <a:t>tampilkan</a:t>
            </a:r>
            <a:r>
              <a:rPr lang="en-US" sz="1200" dirty="0"/>
              <a:t> </a:t>
            </a:r>
            <a:r>
              <a:rPr lang="en-US" sz="1200" dirty="0" err="1"/>
              <a:t>dataframe</a:t>
            </a:r>
            <a:r>
              <a:rPr lang="en-US" sz="1200" dirty="0"/>
              <a:t> </a:t>
            </a: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hasil</a:t>
            </a:r>
            <a:r>
              <a:rPr lang="en-US" sz="1200" dirty="0"/>
              <a:t> sum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kategori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9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BEDA3-82D4-6427-19B5-15F47228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2134-1B79-42C9-BB84-2E4B4F77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45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Dari data frame </a:t>
            </a:r>
            <a:r>
              <a:rPr lang="en-US" sz="1200" dirty="0" err="1"/>
              <a:t>sebelumnya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di </a:t>
            </a:r>
            <a:r>
              <a:rPr lang="en-US" sz="1200" dirty="0" err="1"/>
              <a:t>ubah</a:t>
            </a:r>
            <a:r>
              <a:rPr lang="en-US" sz="1200" dirty="0"/>
              <a:t> </a:t>
            </a:r>
            <a:r>
              <a:rPr lang="en-US" sz="1200" dirty="0" err="1"/>
              <a:t>kedalam</a:t>
            </a:r>
            <a:r>
              <a:rPr lang="en-US" sz="1200" dirty="0"/>
              <a:t> chart bar agar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terlihat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visualisasinya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script </a:t>
            </a:r>
            <a:r>
              <a:rPr lang="en-US" sz="1200" dirty="0" err="1"/>
              <a:t>dibawah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: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Hasil </a:t>
            </a:r>
            <a:r>
              <a:rPr lang="en-US" sz="1200" dirty="0" err="1"/>
              <a:t>dari</a:t>
            </a:r>
            <a:r>
              <a:rPr lang="en-US" sz="1200" dirty="0"/>
              <a:t> code </a:t>
            </a:r>
            <a:r>
              <a:rPr lang="en-US" sz="1200" dirty="0" err="1"/>
              <a:t>diatas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dilihat</a:t>
            </a:r>
            <a:r>
              <a:rPr lang="en-US" sz="1200" dirty="0"/>
              <a:t> di slide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b="1" dirty="0"/>
              <a:t>Gambar 4.</a:t>
            </a:r>
            <a:r>
              <a:rPr lang="en-US" sz="1200" dirty="0"/>
              <a:t> Bar Chart yang </a:t>
            </a:r>
            <a:r>
              <a:rPr lang="en-US" sz="1200" dirty="0" err="1"/>
              <a:t>menampilkan</a:t>
            </a:r>
            <a:r>
              <a:rPr lang="en-US" sz="1200" dirty="0"/>
              <a:t> </a:t>
            </a:r>
            <a:r>
              <a:rPr lang="en-US" sz="1200" dirty="0" err="1"/>
              <a:t>perbandingan</a:t>
            </a:r>
            <a:r>
              <a:rPr lang="en-US" sz="1200" dirty="0"/>
              <a:t> </a:t>
            </a:r>
            <a:r>
              <a:rPr lang="en-US" sz="1200" dirty="0" err="1"/>
              <a:t>banyaknya</a:t>
            </a:r>
            <a:r>
              <a:rPr lang="en-US" sz="1200" dirty="0"/>
              <a:t> data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tipe</a:t>
            </a:r>
            <a:r>
              <a:rPr lang="en-US" sz="1200" dirty="0"/>
              <a:t> HS,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category hate speech </a:t>
            </a:r>
            <a:r>
              <a:rPr lang="en-US" sz="1200" dirty="0" err="1"/>
              <a:t>apa</a:t>
            </a:r>
            <a:r>
              <a:rPr lang="en-US" sz="1200" dirty="0"/>
              <a:t> yang paling </a:t>
            </a:r>
            <a:r>
              <a:rPr lang="en-US" sz="1200" dirty="0" err="1"/>
              <a:t>terbanyak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pada </a:t>
            </a:r>
            <a:r>
              <a:rPr lang="en-US" sz="1200" dirty="0" err="1"/>
              <a:t>HS_Other</a:t>
            </a:r>
            <a:r>
              <a:rPr lang="en-US" sz="1200" dirty="0"/>
              <a:t> dan </a:t>
            </a:r>
            <a:r>
              <a:rPr lang="en-US" sz="1200" dirty="0" err="1"/>
              <a:t>tersedikit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HS_Gender</a:t>
            </a:r>
            <a:endParaRPr lang="en-US" sz="1200" dirty="0"/>
          </a:p>
          <a:p>
            <a:pPr marL="0" indent="0">
              <a:buNone/>
            </a:pPr>
            <a:endParaRPr lang="en-US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B8325-FEA7-3545-528B-0C2ED8982BC9}"/>
              </a:ext>
            </a:extLst>
          </p:cNvPr>
          <p:cNvSpPr txBox="1"/>
          <p:nvPr/>
        </p:nvSpPr>
        <p:spPr>
          <a:xfrm>
            <a:off x="4036814" y="2142876"/>
            <a:ext cx="28796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200" dirty="0"/>
            </a:br>
            <a:r>
              <a:rPr lang="en-US" sz="1200" dirty="0"/>
              <a:t>    '</a:t>
            </a:r>
            <a:r>
              <a:rPr lang="en-US" sz="1200" dirty="0" err="1"/>
              <a:t>HS_Race</a:t>
            </a:r>
            <a:r>
              <a:rPr lang="en-US" sz="1200" dirty="0"/>
              <a:t>’,</a:t>
            </a:r>
            <a:br>
              <a:rPr lang="en-US" sz="1200" dirty="0"/>
            </a:br>
            <a:r>
              <a:rPr lang="en-US" sz="1200" dirty="0"/>
              <a:t>    '</a:t>
            </a:r>
            <a:r>
              <a:rPr lang="en-US" sz="1200" dirty="0" err="1"/>
              <a:t>HS_Physical</a:t>
            </a:r>
            <a:r>
              <a:rPr lang="en-US" sz="1200" dirty="0"/>
              <a:t>’,</a:t>
            </a:r>
            <a:br>
              <a:rPr lang="en-US" sz="1200" dirty="0"/>
            </a:br>
            <a:r>
              <a:rPr lang="en-US" sz="1200" dirty="0"/>
              <a:t>    '</a:t>
            </a:r>
            <a:r>
              <a:rPr lang="en-US" sz="1200" dirty="0" err="1"/>
              <a:t>HS_Gender</a:t>
            </a:r>
            <a:r>
              <a:rPr lang="en-US" sz="1200" dirty="0"/>
              <a:t>’,</a:t>
            </a:r>
            <a:br>
              <a:rPr lang="en-US" sz="1200" dirty="0"/>
            </a:br>
            <a:r>
              <a:rPr lang="en-US" sz="1200" dirty="0"/>
              <a:t>    '</a:t>
            </a:r>
            <a:r>
              <a:rPr lang="en-US" sz="1200" dirty="0" err="1"/>
              <a:t>HS_Other</a:t>
            </a:r>
            <a:r>
              <a:rPr lang="en-US" sz="1200" dirty="0"/>
              <a:t>’,</a:t>
            </a:r>
          </a:p>
          <a:p>
            <a:r>
              <a:rPr lang="en-US" sz="1200" dirty="0"/>
              <a:t>    '</a:t>
            </a:r>
            <a:r>
              <a:rPr lang="en-US" sz="1200" dirty="0" err="1"/>
              <a:t>HS_Weak</a:t>
            </a:r>
            <a:r>
              <a:rPr lang="en-US" sz="1200" dirty="0"/>
              <a:t>’,</a:t>
            </a:r>
            <a:br>
              <a:rPr lang="en-US" sz="1200" dirty="0"/>
            </a:br>
            <a:r>
              <a:rPr lang="en-US" sz="1200" dirty="0"/>
              <a:t>    '</a:t>
            </a:r>
            <a:r>
              <a:rPr lang="en-US" sz="1200" dirty="0" err="1"/>
              <a:t>HS_Strong</a:t>
            </a:r>
            <a:r>
              <a:rPr lang="en-US" sz="1200" dirty="0"/>
              <a:t>’]</a:t>
            </a:r>
          </a:p>
          <a:p>
            <a:endParaRPr lang="en-US" sz="1200" dirty="0"/>
          </a:p>
          <a:p>
            <a:r>
              <a:rPr lang="en-US" sz="1200" dirty="0"/>
              <a:t> # Create bar 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chartplt.bar</a:t>
            </a:r>
            <a:r>
              <a:rPr lang="en-US" sz="1200" dirty="0"/>
              <a:t>(</a:t>
            </a:r>
            <a:r>
              <a:rPr lang="en-US" sz="1200" dirty="0" err="1"/>
              <a:t>total_names</a:t>
            </a:r>
            <a:r>
              <a:rPr lang="en-US" sz="1200" dirty="0"/>
              <a:t>, </a:t>
            </a:r>
            <a:r>
              <a:rPr lang="en-US" sz="1200" dirty="0" err="1"/>
              <a:t>total_counts</a:t>
            </a:r>
            <a:r>
              <a:rPr lang="en-US" sz="1200" dirty="0"/>
              <a:t>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plt.xlabel</a:t>
            </a:r>
            <a:r>
              <a:rPr lang="en-US" sz="1200" dirty="0"/>
              <a:t>('Type of HS’)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plt.ylabel</a:t>
            </a:r>
            <a:r>
              <a:rPr lang="en-US" sz="1200" dirty="0"/>
              <a:t>('Total Counts of Each HS’)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plt.title</a:t>
            </a:r>
            <a:r>
              <a:rPr lang="en-US" sz="1200" dirty="0"/>
              <a:t>('Hate Speech(Hs)’)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plt.xticks</a:t>
            </a:r>
            <a:r>
              <a:rPr lang="en-US" sz="1200" dirty="0"/>
              <a:t>(rotation=45, ha='right’)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plt.show</a:t>
            </a:r>
            <a:r>
              <a:rPr lang="en-US" sz="1200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04A12-111A-E657-0241-F7ED360BE4CC}"/>
              </a:ext>
            </a:extLst>
          </p:cNvPr>
          <p:cNvSpPr txBox="1"/>
          <p:nvPr/>
        </p:nvSpPr>
        <p:spPr>
          <a:xfrm>
            <a:off x="1176471" y="2211026"/>
            <a:ext cx="25220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 Calculate total counts</a:t>
            </a:r>
          </a:p>
          <a:p>
            <a:r>
              <a:rPr lang="en-US" sz="1200" dirty="0" err="1"/>
              <a:t>total_counts</a:t>
            </a:r>
            <a:r>
              <a:rPr lang="en-US" sz="1200" dirty="0"/>
              <a:t> = [</a:t>
            </a:r>
            <a:br>
              <a:rPr lang="en-US" sz="1200" dirty="0"/>
            </a:br>
            <a:r>
              <a:rPr lang="en-US" sz="1200" dirty="0" err="1"/>
              <a:t>total_HS_Individual</a:t>
            </a:r>
            <a:r>
              <a:rPr lang="en-US" sz="1200" dirty="0"/>
              <a:t>, </a:t>
            </a:r>
            <a:br>
              <a:rPr lang="en-US" sz="1200" dirty="0"/>
            </a:br>
            <a:r>
              <a:rPr lang="en-US" sz="1200" dirty="0" err="1"/>
              <a:t>total_HS_Group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 err="1"/>
              <a:t>total_HS_Religion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err="1"/>
              <a:t>total_HS_Race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 err="1"/>
              <a:t>total_HS_Physical</a:t>
            </a:r>
            <a:r>
              <a:rPr lang="en-US" sz="1200" dirty="0"/>
              <a:t>, </a:t>
            </a:r>
            <a:br>
              <a:rPr lang="en-US" sz="1200" dirty="0"/>
            </a:br>
            <a:r>
              <a:rPr lang="en-US" sz="1200" dirty="0" err="1"/>
              <a:t>total_HS_Gender</a:t>
            </a:r>
            <a:r>
              <a:rPr lang="en-US" sz="1200" dirty="0"/>
              <a:t>,  </a:t>
            </a:r>
            <a:br>
              <a:rPr lang="en-US" sz="1200" dirty="0"/>
            </a:br>
            <a:r>
              <a:rPr lang="en-US" sz="1200" dirty="0" err="1"/>
              <a:t>total_HS_Other</a:t>
            </a:r>
            <a:r>
              <a:rPr lang="en-US" sz="1200" dirty="0"/>
              <a:t>,    </a:t>
            </a:r>
            <a:br>
              <a:rPr lang="en-US" sz="1200" dirty="0"/>
            </a:br>
            <a:r>
              <a:rPr lang="en-US" sz="1200" dirty="0" err="1"/>
              <a:t>total_HS_Weak</a:t>
            </a:r>
            <a:r>
              <a:rPr lang="en-US" sz="1200" dirty="0"/>
              <a:t>,    </a:t>
            </a:r>
            <a:br>
              <a:rPr lang="en-US" sz="1200" dirty="0"/>
            </a:br>
            <a:r>
              <a:rPr lang="en-US" sz="1200" dirty="0" err="1"/>
              <a:t>total_HS_Strong</a:t>
            </a:r>
            <a:r>
              <a:rPr lang="en-US" sz="1200" dirty="0"/>
              <a:t>]</a:t>
            </a:r>
          </a:p>
          <a:p>
            <a:r>
              <a:rPr lang="en-US" sz="1200" dirty="0"/>
              <a:t># Names of the </a:t>
            </a:r>
            <a:r>
              <a:rPr lang="en-US" sz="1200" dirty="0" err="1"/>
              <a:t>totalstotal_names</a:t>
            </a:r>
            <a:r>
              <a:rPr lang="en-US" sz="1200" dirty="0"/>
              <a:t> = [ </a:t>
            </a:r>
            <a:br>
              <a:rPr lang="en-US" sz="1200" dirty="0"/>
            </a:br>
            <a:r>
              <a:rPr lang="en-US" sz="1200" dirty="0"/>
              <a:t>    '</a:t>
            </a:r>
            <a:r>
              <a:rPr lang="en-US" sz="1200" dirty="0" err="1"/>
              <a:t>HS_Individual</a:t>
            </a:r>
            <a:r>
              <a:rPr lang="en-US" sz="1200" dirty="0"/>
              <a:t>',    </a:t>
            </a:r>
            <a:br>
              <a:rPr lang="en-US" sz="1200" dirty="0"/>
            </a:br>
            <a:r>
              <a:rPr lang="en-US" sz="1200" dirty="0"/>
              <a:t>    '</a:t>
            </a:r>
            <a:r>
              <a:rPr lang="en-US" sz="1200" dirty="0" err="1"/>
              <a:t>HS_Group</a:t>
            </a:r>
            <a:r>
              <a:rPr lang="en-US" sz="1200" dirty="0"/>
              <a:t>’,</a:t>
            </a:r>
            <a:br>
              <a:rPr lang="en-US" sz="1200" dirty="0"/>
            </a:br>
            <a:r>
              <a:rPr lang="en-US" sz="1200" dirty="0"/>
              <a:t>    '</a:t>
            </a:r>
            <a:r>
              <a:rPr lang="en-US" sz="1200" dirty="0" err="1"/>
              <a:t>HS_Religion</a:t>
            </a:r>
            <a:r>
              <a:rPr lang="en-US" sz="1200" dirty="0"/>
              <a:t>’,</a:t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038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F4D17-9187-00DB-22A4-22EC6DB4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65B5-B17A-3091-83E7-7D3EEB0F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/>
              <a:t>5. </a:t>
            </a:r>
            <a:r>
              <a:rPr lang="en-US" sz="1300" dirty="0" err="1"/>
              <a:t>Menampilkan</a:t>
            </a:r>
            <a:r>
              <a:rPr lang="en-US" sz="1300" dirty="0"/>
              <a:t> kata yang paling </a:t>
            </a:r>
            <a:r>
              <a:rPr lang="en-US" sz="1300" dirty="0" err="1"/>
              <a:t>banyak</a:t>
            </a:r>
            <a:r>
              <a:rPr lang="en-US" sz="1300" dirty="0"/>
              <a:t> </a:t>
            </a:r>
            <a:r>
              <a:rPr lang="en-US" sz="1300" dirty="0" err="1"/>
              <a:t>muncul</a:t>
            </a:r>
            <a:r>
              <a:rPr lang="en-US" sz="1300" dirty="0"/>
              <a:t> </a:t>
            </a:r>
            <a:r>
              <a:rPr lang="en-US" sz="1300" dirty="0" err="1"/>
              <a:t>dalam</a:t>
            </a:r>
            <a:r>
              <a:rPr lang="en-US" sz="1300" dirty="0"/>
              <a:t> tweet </a:t>
            </a:r>
            <a:r>
              <a:rPr lang="en-US" sz="1300" dirty="0" err="1"/>
              <a:t>menggunakan</a:t>
            </a:r>
            <a:r>
              <a:rPr lang="en-US" sz="1300" dirty="0"/>
              <a:t> </a:t>
            </a:r>
            <a:r>
              <a:rPr lang="en-US" sz="1300" dirty="0" err="1"/>
              <a:t>wordcloud</a:t>
            </a:r>
            <a:r>
              <a:rPr lang="en-US" sz="1300" dirty="0"/>
              <a:t> </a:t>
            </a:r>
            <a:br>
              <a:rPr lang="en-US" sz="1300" dirty="0"/>
            </a:br>
            <a:r>
              <a:rPr lang="en-US" sz="1300" dirty="0"/>
              <a:t>     script yang </a:t>
            </a:r>
            <a:r>
              <a:rPr lang="en-US" sz="1300" dirty="0" err="1"/>
              <a:t>digunakan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menampilkan</a:t>
            </a:r>
            <a:r>
              <a:rPr lang="en-US" sz="1300" dirty="0"/>
              <a:t> </a:t>
            </a:r>
            <a:r>
              <a:rPr lang="en-US" sz="1300" dirty="0" err="1"/>
              <a:t>wordcloud</a:t>
            </a:r>
            <a:r>
              <a:rPr lang="en-US" sz="1300" dirty="0"/>
              <a:t> </a:t>
            </a:r>
            <a:r>
              <a:rPr lang="en-US" sz="1300" dirty="0" err="1"/>
              <a:t>sebagai</a:t>
            </a:r>
            <a:r>
              <a:rPr lang="en-US" sz="1300" dirty="0"/>
              <a:t> </a:t>
            </a:r>
            <a:r>
              <a:rPr lang="en-US" sz="1300" dirty="0" err="1"/>
              <a:t>berikut</a:t>
            </a:r>
            <a:r>
              <a:rPr lang="en-US" sz="1300" dirty="0"/>
              <a:t> :</a:t>
            </a:r>
            <a:br>
              <a:rPr lang="en-US" sz="1300" dirty="0"/>
            </a:b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Hasil </a:t>
            </a:r>
            <a:r>
              <a:rPr lang="en-US" sz="1300" dirty="0" err="1"/>
              <a:t>dari</a:t>
            </a:r>
            <a:r>
              <a:rPr lang="en-US" sz="1300" dirty="0"/>
              <a:t> code </a:t>
            </a:r>
            <a:r>
              <a:rPr lang="en-US" sz="1300" dirty="0" err="1"/>
              <a:t>diatas</a:t>
            </a:r>
            <a:r>
              <a:rPr lang="en-US" sz="1300" dirty="0"/>
              <a:t> </a:t>
            </a:r>
            <a:r>
              <a:rPr lang="en-US" sz="1300" dirty="0" err="1"/>
              <a:t>dapat</a:t>
            </a:r>
            <a:r>
              <a:rPr lang="en-US" sz="1300" dirty="0"/>
              <a:t> </a:t>
            </a:r>
            <a:r>
              <a:rPr lang="en-US" sz="1300" dirty="0" err="1"/>
              <a:t>dilihat</a:t>
            </a:r>
            <a:r>
              <a:rPr lang="en-US" sz="1300" dirty="0"/>
              <a:t> di slide </a:t>
            </a:r>
            <a:r>
              <a:rPr lang="en-US" sz="1300" dirty="0" err="1"/>
              <a:t>hasil</a:t>
            </a:r>
            <a:r>
              <a:rPr lang="en-US" sz="1300" b="1" dirty="0"/>
              <a:t> Gambar 5.</a:t>
            </a:r>
            <a:r>
              <a:rPr lang="en-US" sz="1300" dirty="0"/>
              <a:t> </a:t>
            </a:r>
            <a:r>
              <a:rPr lang="en-US" sz="1300" dirty="0" err="1"/>
              <a:t>wordcloud</a:t>
            </a:r>
            <a:r>
              <a:rPr lang="en-US" sz="1300" dirty="0"/>
              <a:t> </a:t>
            </a:r>
            <a:r>
              <a:rPr lang="en-US" sz="1300" dirty="0" err="1"/>
              <a:t>menampilkan</a:t>
            </a:r>
            <a:r>
              <a:rPr lang="en-US" sz="1300" dirty="0"/>
              <a:t> </a:t>
            </a:r>
            <a:r>
              <a:rPr lang="en-US" sz="1300" dirty="0" err="1"/>
              <a:t>terbanyak</a:t>
            </a:r>
            <a:r>
              <a:rPr lang="en-US" sz="1300" dirty="0"/>
              <a:t> </a:t>
            </a:r>
            <a:r>
              <a:rPr lang="en-US" sz="1300" dirty="0" err="1"/>
              <a:t>muncul</a:t>
            </a:r>
            <a:r>
              <a:rPr lang="en-US" sz="1300" dirty="0"/>
              <a:t> </a:t>
            </a:r>
            <a:r>
              <a:rPr lang="en-US" sz="1300" dirty="0" err="1"/>
              <a:t>setelah</a:t>
            </a:r>
            <a:r>
              <a:rPr lang="en-US" sz="1300" dirty="0"/>
              <a:t> cleansing, kata yang paling </a:t>
            </a:r>
            <a:r>
              <a:rPr lang="en-US" sz="1300" dirty="0" err="1"/>
              <a:t>banyak</a:t>
            </a:r>
            <a:r>
              <a:rPr lang="en-US" sz="1300" dirty="0"/>
              <a:t> </a:t>
            </a:r>
            <a:r>
              <a:rPr lang="en-US" sz="1300" dirty="0" err="1"/>
              <a:t>muncul</a:t>
            </a:r>
            <a:r>
              <a:rPr lang="en-US" sz="1300" dirty="0"/>
              <a:t> </a:t>
            </a:r>
            <a:r>
              <a:rPr lang="en-US" sz="1300" dirty="0" err="1"/>
              <a:t>ada</a:t>
            </a:r>
            <a:r>
              <a:rPr lang="en-US" sz="1300" dirty="0"/>
              <a:t> USER, </a:t>
            </a:r>
            <a:r>
              <a:rPr lang="en-US" sz="1300" dirty="0" err="1"/>
              <a:t>uniqcode</a:t>
            </a:r>
            <a:r>
              <a:rPr lang="en-US" sz="1300" dirty="0"/>
              <a:t>(x9F,x98,xF0,x9F,Xe2,X80),</a:t>
            </a:r>
            <a:r>
              <a:rPr lang="en-US" sz="1300" dirty="0" err="1"/>
              <a:t>Islam,dan</a:t>
            </a:r>
            <a:r>
              <a:rPr lang="en-US" sz="1300" dirty="0"/>
              <a:t>, </a:t>
            </a:r>
            <a:r>
              <a:rPr lang="en-US" sz="1300" dirty="0" err="1"/>
              <a:t>gue</a:t>
            </a:r>
            <a:r>
              <a:rPr lang="en-US" sz="1300" dirty="0"/>
              <a:t> dan lain </a:t>
            </a:r>
            <a:r>
              <a:rPr lang="en-US" sz="1300" dirty="0" err="1"/>
              <a:t>sebagainya</a:t>
            </a:r>
            <a:r>
              <a:rPr lang="en-US" sz="1300" dirty="0"/>
              <a:t> </a:t>
            </a:r>
          </a:p>
          <a:p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FD247-80D0-4A97-1AC6-DBCB5EEA2B35}"/>
              </a:ext>
            </a:extLst>
          </p:cNvPr>
          <p:cNvSpPr txBox="1"/>
          <p:nvPr/>
        </p:nvSpPr>
        <p:spPr>
          <a:xfrm>
            <a:off x="986619" y="2494675"/>
            <a:ext cx="51725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 </a:t>
            </a:r>
            <a:r>
              <a:rPr lang="en-US" sz="1200" dirty="0" err="1"/>
              <a:t>Gabungkan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teks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'</a:t>
            </a:r>
            <a:r>
              <a:rPr lang="en-US" sz="1200" dirty="0" err="1"/>
              <a:t>new_Tweet</a:t>
            </a:r>
            <a:r>
              <a:rPr lang="en-US" sz="1200" dirty="0"/>
              <a:t>'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string</a:t>
            </a:r>
          </a:p>
          <a:p>
            <a:r>
              <a:rPr lang="en-US" sz="1200" dirty="0"/>
              <a:t>text = ' '.join(str(tweet)for tweet in </a:t>
            </a:r>
            <a:r>
              <a:rPr lang="en-US" sz="1200" dirty="0" err="1"/>
              <a:t>data_tweet</a:t>
            </a:r>
            <a:r>
              <a:rPr lang="en-US" sz="1200" dirty="0"/>
              <a:t>['Tweet’])</a:t>
            </a:r>
          </a:p>
          <a:p>
            <a:r>
              <a:rPr lang="en-US" sz="1200" dirty="0"/>
              <a:t># </a:t>
            </a: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dirty="0" err="1"/>
              <a:t>wordcloud</a:t>
            </a:r>
            <a:endParaRPr lang="en-US" sz="1200" dirty="0"/>
          </a:p>
          <a:p>
            <a:r>
              <a:rPr lang="en-US" sz="1200" dirty="0" err="1"/>
              <a:t>wordcloud</a:t>
            </a:r>
            <a:r>
              <a:rPr lang="en-US" sz="1200" dirty="0"/>
              <a:t> = </a:t>
            </a:r>
            <a:r>
              <a:rPr lang="en-US" sz="1200" dirty="0" err="1"/>
              <a:t>WordCloud</a:t>
            </a:r>
            <a:r>
              <a:rPr lang="en-US" sz="1200" dirty="0"/>
              <a:t>().generate(text)</a:t>
            </a:r>
          </a:p>
          <a:p>
            <a:r>
              <a:rPr lang="en-US" sz="1200" dirty="0"/>
              <a:t># </a:t>
            </a:r>
            <a:r>
              <a:rPr lang="en-US" sz="1200" dirty="0" err="1"/>
              <a:t>Tampilkan</a:t>
            </a:r>
            <a:r>
              <a:rPr lang="en-US" sz="1200" dirty="0"/>
              <a:t> </a:t>
            </a:r>
            <a:r>
              <a:rPr lang="en-US" sz="1200" dirty="0" err="1"/>
              <a:t>plotplt.imshow</a:t>
            </a:r>
            <a:r>
              <a:rPr lang="en-US" sz="1200" dirty="0"/>
              <a:t>(</a:t>
            </a:r>
            <a:r>
              <a:rPr lang="en-US" sz="1200" dirty="0" err="1"/>
              <a:t>wordcloud</a:t>
            </a:r>
            <a:r>
              <a:rPr lang="en-US" sz="1200" dirty="0"/>
              <a:t>, interpolation='bilinear’)</a:t>
            </a:r>
          </a:p>
          <a:p>
            <a:r>
              <a:rPr lang="en-US" sz="1200" dirty="0" err="1"/>
              <a:t>plt.axis</a:t>
            </a:r>
            <a:r>
              <a:rPr lang="en-US" sz="1200" dirty="0"/>
              <a:t>("off")</a:t>
            </a:r>
          </a:p>
          <a:p>
            <a:r>
              <a:rPr lang="en-US" sz="1200" dirty="0" err="1"/>
              <a:t>plt.show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6537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F90EE-4EC6-E694-5714-775092CA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16368-D3E0-EB70-987F-7E8C08C6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6. </a:t>
            </a:r>
            <a:r>
              <a:rPr lang="en-US" sz="1200" dirty="0" err="1"/>
              <a:t>Menampilkan</a:t>
            </a:r>
            <a:r>
              <a:rPr lang="en-US" sz="1200" dirty="0"/>
              <a:t> kata yang paling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muncul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tweet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wordcloud</a:t>
            </a:r>
            <a:r>
              <a:rPr lang="en-US" sz="1200" dirty="0"/>
              <a:t> scrip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menampilkan</a:t>
            </a:r>
            <a:r>
              <a:rPr lang="en-US" sz="1200" dirty="0"/>
              <a:t> </a:t>
            </a:r>
            <a:r>
              <a:rPr lang="en-US" sz="1200" dirty="0" err="1"/>
              <a:t>wordcloud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berikut</a:t>
            </a:r>
            <a:r>
              <a:rPr lang="en-US" sz="1200" dirty="0"/>
              <a:t> 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Hasil </a:t>
            </a:r>
            <a:r>
              <a:rPr lang="en-US" sz="1200" dirty="0" err="1"/>
              <a:t>dari</a:t>
            </a:r>
            <a:r>
              <a:rPr lang="en-US" sz="1200" dirty="0"/>
              <a:t> code </a:t>
            </a:r>
            <a:r>
              <a:rPr lang="en-US" sz="1200" dirty="0" err="1"/>
              <a:t>diatas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dilihat</a:t>
            </a:r>
            <a:r>
              <a:rPr lang="en-US" sz="1200" dirty="0"/>
              <a:t> di slide </a:t>
            </a:r>
            <a:r>
              <a:rPr lang="en-US" sz="1200" dirty="0" err="1"/>
              <a:t>hasil</a:t>
            </a:r>
            <a:r>
              <a:rPr lang="en-US" sz="1200" b="1" dirty="0"/>
              <a:t> Gambar 6.</a:t>
            </a:r>
            <a:r>
              <a:rPr lang="en-US" sz="1200" dirty="0"/>
              <a:t> </a:t>
            </a:r>
            <a:r>
              <a:rPr lang="en-US" sz="1200" dirty="0" err="1"/>
              <a:t>wordcloud</a:t>
            </a:r>
            <a:r>
              <a:rPr lang="en-US" sz="1200" dirty="0"/>
              <a:t> </a:t>
            </a:r>
            <a:r>
              <a:rPr lang="en-US" sz="1200" dirty="0" err="1"/>
              <a:t>menampilkan</a:t>
            </a:r>
            <a:r>
              <a:rPr lang="en-US" sz="1200" dirty="0"/>
              <a:t> </a:t>
            </a:r>
            <a:r>
              <a:rPr lang="en-US" sz="1200" dirty="0" err="1"/>
              <a:t>terbanyak</a:t>
            </a:r>
            <a:r>
              <a:rPr lang="en-US" sz="1200" dirty="0"/>
              <a:t> </a:t>
            </a:r>
            <a:r>
              <a:rPr lang="en-US" sz="1200" dirty="0" err="1"/>
              <a:t>muncul</a:t>
            </a:r>
            <a:r>
              <a:rPr lang="en-US" sz="1200" dirty="0"/>
              <a:t> </a:t>
            </a:r>
            <a:r>
              <a:rPr lang="en-US" sz="1200" dirty="0" err="1"/>
              <a:t>setelah</a:t>
            </a:r>
            <a:r>
              <a:rPr lang="en-US" sz="1200" dirty="0"/>
              <a:t> cleansing, kata yang paling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muncul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yang, dan, </a:t>
            </a:r>
            <a:r>
              <a:rPr lang="en-US" sz="1200" dirty="0" err="1"/>
              <a:t>kamu,itu,kalau,ini,di,sudah</a:t>
            </a:r>
            <a:r>
              <a:rPr lang="en-US" sz="1200" dirty="0"/>
              <a:t>, </a:t>
            </a:r>
            <a:r>
              <a:rPr lang="en-US" sz="1200" dirty="0" err="1"/>
              <a:t>ya</a:t>
            </a:r>
            <a:r>
              <a:rPr lang="en-US" sz="1200" dirty="0"/>
              <a:t> dan lain </a:t>
            </a:r>
            <a:r>
              <a:rPr lang="en-US" sz="1200" dirty="0" err="1"/>
              <a:t>sebagainya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8A017-6E76-2614-4058-B25537669ED3}"/>
              </a:ext>
            </a:extLst>
          </p:cNvPr>
          <p:cNvSpPr txBox="1"/>
          <p:nvPr/>
        </p:nvSpPr>
        <p:spPr>
          <a:xfrm>
            <a:off x="1023580" y="2301038"/>
            <a:ext cx="5717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</a:t>
            </a:r>
            <a:r>
              <a:rPr lang="en-US" sz="1200" dirty="0" err="1"/>
              <a:t>wordcloud</a:t>
            </a:r>
            <a:r>
              <a:rPr lang="en-US" sz="1200" dirty="0"/>
              <a:t> import </a:t>
            </a:r>
            <a:r>
              <a:rPr lang="en-US" sz="1200" dirty="0" err="1"/>
              <a:t>WordCloud</a:t>
            </a:r>
            <a:endParaRPr lang="en-US" sz="1200" dirty="0"/>
          </a:p>
          <a:p>
            <a:r>
              <a:rPr lang="en-US" sz="1200" dirty="0"/>
              <a:t># </a:t>
            </a:r>
            <a:r>
              <a:rPr lang="en-US" sz="1200" dirty="0" err="1"/>
              <a:t>Gabungkan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teks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'</a:t>
            </a:r>
            <a:r>
              <a:rPr lang="en-US" sz="1200" dirty="0" err="1"/>
              <a:t>new_Tweet</a:t>
            </a:r>
            <a:r>
              <a:rPr lang="en-US" sz="1200" dirty="0"/>
              <a:t>'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string</a:t>
            </a:r>
          </a:p>
          <a:p>
            <a:r>
              <a:rPr lang="en-US" sz="1200" dirty="0"/>
              <a:t>text = ' '.join(str(tweet)for tweet in </a:t>
            </a:r>
            <a:r>
              <a:rPr lang="en-US" sz="1200" dirty="0" err="1"/>
              <a:t>data_tweet</a:t>
            </a:r>
            <a:r>
              <a:rPr lang="en-US" sz="1200" dirty="0"/>
              <a:t>['</a:t>
            </a:r>
            <a:r>
              <a:rPr lang="en-US" sz="1200" dirty="0" err="1"/>
              <a:t>new_Tweet</a:t>
            </a:r>
            <a:r>
              <a:rPr lang="en-US" sz="1200" dirty="0"/>
              <a:t>’])</a:t>
            </a:r>
          </a:p>
          <a:p>
            <a:r>
              <a:rPr lang="en-US" sz="1200" dirty="0"/>
              <a:t># </a:t>
            </a: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dirty="0" err="1"/>
              <a:t>wordcloud</a:t>
            </a:r>
            <a:endParaRPr lang="en-US" sz="1200" dirty="0"/>
          </a:p>
          <a:p>
            <a:r>
              <a:rPr lang="en-US" sz="1200" dirty="0" err="1"/>
              <a:t>wordcloud</a:t>
            </a:r>
            <a:r>
              <a:rPr lang="en-US" sz="1200" dirty="0"/>
              <a:t> = </a:t>
            </a:r>
            <a:r>
              <a:rPr lang="en-US" sz="1200" dirty="0" err="1"/>
              <a:t>WordCloud</a:t>
            </a:r>
            <a:r>
              <a:rPr lang="en-US" sz="1200" dirty="0"/>
              <a:t>().generate(text)</a:t>
            </a:r>
          </a:p>
          <a:p>
            <a:r>
              <a:rPr lang="en-US" sz="1200" dirty="0"/>
              <a:t># </a:t>
            </a:r>
            <a:r>
              <a:rPr lang="en-US" sz="1200" dirty="0" err="1"/>
              <a:t>Tampilkan</a:t>
            </a:r>
            <a:r>
              <a:rPr lang="en-US" sz="1200" dirty="0"/>
              <a:t> plot</a:t>
            </a:r>
          </a:p>
          <a:p>
            <a:r>
              <a:rPr lang="en-US" sz="1200" dirty="0" err="1"/>
              <a:t>plt.imshow</a:t>
            </a:r>
            <a:r>
              <a:rPr lang="en-US" sz="1200" dirty="0"/>
              <a:t>(</a:t>
            </a:r>
            <a:r>
              <a:rPr lang="en-US" sz="1200" dirty="0" err="1"/>
              <a:t>wordcloud,interpolation</a:t>
            </a:r>
            <a:r>
              <a:rPr lang="en-US" sz="1200" dirty="0"/>
              <a:t>='bilinear’)</a:t>
            </a:r>
          </a:p>
          <a:p>
            <a:r>
              <a:rPr lang="en-US" sz="1200" dirty="0" err="1"/>
              <a:t>plt.axis</a:t>
            </a:r>
            <a:r>
              <a:rPr lang="en-US" sz="1200" dirty="0"/>
              <a:t>("off")</a:t>
            </a:r>
          </a:p>
          <a:p>
            <a:r>
              <a:rPr lang="en-US" sz="1200" dirty="0" err="1"/>
              <a:t>plt.show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1778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28F08-6195-8DB0-9E34-5BCA9A36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Hasil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723038-DCA6-6C34-799C-B91040BA2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4100"/>
            <a:ext cx="5065059" cy="4160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ABEDA-FA48-8E4D-51E5-CC94FBA09E3B}"/>
              </a:ext>
            </a:extLst>
          </p:cNvPr>
          <p:cNvSpPr txBox="1"/>
          <p:nvPr/>
        </p:nvSpPr>
        <p:spPr>
          <a:xfrm>
            <a:off x="5634317" y="2998729"/>
            <a:ext cx="52443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Gambar 1.</a:t>
            </a:r>
            <a:r>
              <a:rPr lang="en-US" sz="1400" dirty="0"/>
              <a:t> Bar Chart </a:t>
            </a:r>
            <a:r>
              <a:rPr lang="en-US" sz="1400" dirty="0" err="1"/>
              <a:t>perbandingan</a:t>
            </a:r>
            <a:r>
              <a:rPr lang="en-US" sz="1400" dirty="0"/>
              <a:t> total kata dan </a:t>
            </a:r>
            <a:r>
              <a:rPr lang="en-US" sz="1400" dirty="0" err="1"/>
              <a:t>karakter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tweet </a:t>
            </a:r>
            <a:r>
              <a:rPr lang="en-US" sz="1400" dirty="0" err="1"/>
              <a:t>sebelum</a:t>
            </a:r>
            <a:r>
              <a:rPr lang="en-US" sz="1400" dirty="0"/>
              <a:t> dan </a:t>
            </a:r>
            <a:r>
              <a:rPr lang="en-US" sz="1400" dirty="0" err="1"/>
              <a:t>sesudah</a:t>
            </a:r>
            <a:r>
              <a:rPr lang="en-US" sz="1400" dirty="0"/>
              <a:t>  cleansing</a:t>
            </a:r>
          </a:p>
        </p:txBody>
      </p:sp>
    </p:spTree>
    <p:extLst>
      <p:ext uri="{BB962C8B-B14F-4D97-AF65-F5344CB8AC3E}">
        <p14:creationId xmlns:p14="http://schemas.microsoft.com/office/powerpoint/2010/main" val="4088279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109BB-74B0-E95F-582D-1544829E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Hasil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0FF6F2-4AAA-4241-7204-FF41A746F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05399" cy="424174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257BB5-DC56-0E4B-D059-CCC6547228B1}"/>
              </a:ext>
            </a:extLst>
          </p:cNvPr>
          <p:cNvSpPr txBox="1"/>
          <p:nvPr/>
        </p:nvSpPr>
        <p:spPr>
          <a:xfrm>
            <a:off x="5383307" y="3429000"/>
            <a:ext cx="474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Gambar 2.</a:t>
            </a:r>
            <a:r>
              <a:rPr lang="en-US" sz="1400" dirty="0"/>
              <a:t> pie chart </a:t>
            </a:r>
            <a:r>
              <a:rPr lang="en-US" sz="1400" dirty="0" err="1"/>
              <a:t>perbandingan</a:t>
            </a:r>
            <a:r>
              <a:rPr lang="en-US" sz="1400" dirty="0"/>
              <a:t> </a:t>
            </a:r>
            <a:r>
              <a:rPr lang="en-US" sz="1400" dirty="0" err="1"/>
              <a:t>presentasi</a:t>
            </a:r>
            <a:r>
              <a:rPr lang="en-US" sz="1400" dirty="0"/>
              <a:t> tweets yang </a:t>
            </a:r>
            <a:r>
              <a:rPr lang="en-US" sz="1400" dirty="0" err="1"/>
              <a:t>mengandung</a:t>
            </a:r>
            <a:r>
              <a:rPr lang="en-US" sz="1400" dirty="0"/>
              <a:t> abusive dan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mengandung</a:t>
            </a:r>
            <a:r>
              <a:rPr lang="en-US" sz="1400" dirty="0"/>
              <a:t> abusive</a:t>
            </a:r>
          </a:p>
        </p:txBody>
      </p:sp>
    </p:spTree>
    <p:extLst>
      <p:ext uri="{BB962C8B-B14F-4D97-AF65-F5344CB8AC3E}">
        <p14:creationId xmlns:p14="http://schemas.microsoft.com/office/powerpoint/2010/main" val="2866268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2BFB4-7241-56A7-6635-AA1A903E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868382-4516-6369-5BC6-41C24E558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8872"/>
            <a:ext cx="4302356" cy="4031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26F25C-D9EB-673E-3692-1ED83440B6EA}"/>
              </a:ext>
            </a:extLst>
          </p:cNvPr>
          <p:cNvSpPr txBox="1"/>
          <p:nvPr/>
        </p:nvSpPr>
        <p:spPr>
          <a:xfrm>
            <a:off x="5459969" y="3368061"/>
            <a:ext cx="5392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Gambar 3</a:t>
            </a:r>
            <a:r>
              <a:rPr lang="en-US" sz="1400" dirty="0"/>
              <a:t>. pie </a:t>
            </a:r>
            <a:r>
              <a:rPr lang="en-US" sz="1400" dirty="0" err="1"/>
              <a:t>chtar</a:t>
            </a:r>
            <a:r>
              <a:rPr lang="en-US" sz="1400" dirty="0"/>
              <a:t> </a:t>
            </a:r>
            <a:r>
              <a:rPr lang="en-US" sz="1400" dirty="0" err="1"/>
              <a:t>perbandingan</a:t>
            </a:r>
            <a:r>
              <a:rPr lang="en-US" sz="1400" dirty="0"/>
              <a:t> </a:t>
            </a:r>
            <a:r>
              <a:rPr lang="en-US" sz="1400" dirty="0" err="1"/>
              <a:t>presentasi</a:t>
            </a:r>
            <a:r>
              <a:rPr lang="en-US" sz="1400" dirty="0"/>
              <a:t> tweets yang </a:t>
            </a:r>
            <a:r>
              <a:rPr lang="en-US" sz="1400" dirty="0" err="1"/>
              <a:t>mengandung</a:t>
            </a:r>
            <a:r>
              <a:rPr lang="en-US" sz="1400" dirty="0"/>
              <a:t> hate speech </a:t>
            </a:r>
            <a:r>
              <a:rPr lang="en-US" sz="1400" dirty="0" err="1"/>
              <a:t>dengan</a:t>
            </a:r>
            <a:r>
              <a:rPr lang="en-US" sz="1400" dirty="0"/>
              <a:t>  yang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mengandung</a:t>
            </a:r>
            <a:r>
              <a:rPr lang="en-US" sz="1400" dirty="0"/>
              <a:t> hate speech</a:t>
            </a:r>
          </a:p>
        </p:txBody>
      </p:sp>
    </p:spTree>
    <p:extLst>
      <p:ext uri="{BB962C8B-B14F-4D97-AF65-F5344CB8AC3E}">
        <p14:creationId xmlns:p14="http://schemas.microsoft.com/office/powerpoint/2010/main" val="19574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4214E-0E49-DA3D-74B0-13F45EE4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C0259A-7C52-F036-9595-51BD8975F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210" y="2151531"/>
            <a:ext cx="4915801" cy="383241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2791F3-E68F-EE37-1BDB-BBC4FA3B986B}"/>
              </a:ext>
            </a:extLst>
          </p:cNvPr>
          <p:cNvSpPr txBox="1"/>
          <p:nvPr/>
        </p:nvSpPr>
        <p:spPr>
          <a:xfrm>
            <a:off x="5535708" y="3100169"/>
            <a:ext cx="4215549" cy="535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Gambar 4. Bar Chart yang </a:t>
            </a:r>
            <a:r>
              <a:rPr lang="en-US" sz="1400" dirty="0" err="1"/>
              <a:t>menampilkan</a:t>
            </a:r>
            <a:r>
              <a:rPr lang="en-US" sz="1400" dirty="0"/>
              <a:t> </a:t>
            </a:r>
            <a:r>
              <a:rPr lang="en-US" sz="1400" dirty="0" err="1"/>
              <a:t>perbandingan</a:t>
            </a:r>
            <a:r>
              <a:rPr lang="en-US" sz="1400" dirty="0"/>
              <a:t> </a:t>
            </a:r>
            <a:r>
              <a:rPr lang="en-US" sz="1400" dirty="0" err="1"/>
              <a:t>banyaknya</a:t>
            </a:r>
            <a:r>
              <a:rPr lang="en-US" sz="1400" dirty="0"/>
              <a:t> data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tipe</a:t>
            </a:r>
            <a:r>
              <a:rPr lang="en-US" sz="1400" dirty="0"/>
              <a:t> HS</a:t>
            </a:r>
          </a:p>
        </p:txBody>
      </p:sp>
    </p:spTree>
    <p:extLst>
      <p:ext uri="{BB962C8B-B14F-4D97-AF65-F5344CB8AC3E}">
        <p14:creationId xmlns:p14="http://schemas.microsoft.com/office/powerpoint/2010/main" val="1251700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C00A4-A473-CC73-B515-C6A60008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9C8BD-3C74-6996-BCBF-8C3626802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152" y="2055813"/>
            <a:ext cx="5869746" cy="310844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CA25E7-0966-FFF2-FF7E-9E8DA1F1FDAE}"/>
              </a:ext>
            </a:extLst>
          </p:cNvPr>
          <p:cNvSpPr txBox="1"/>
          <p:nvPr/>
        </p:nvSpPr>
        <p:spPr>
          <a:xfrm>
            <a:off x="7028530" y="2741326"/>
            <a:ext cx="4024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Gambar 5. </a:t>
            </a:r>
            <a:r>
              <a:rPr lang="en-US" sz="1400" dirty="0" err="1"/>
              <a:t>wordcloud</a:t>
            </a:r>
            <a:r>
              <a:rPr lang="en-US" sz="1400" dirty="0"/>
              <a:t> </a:t>
            </a:r>
            <a:r>
              <a:rPr lang="en-US" sz="1400" dirty="0" err="1"/>
              <a:t>menampilkan</a:t>
            </a:r>
            <a:r>
              <a:rPr lang="en-US" sz="1400" dirty="0"/>
              <a:t> </a:t>
            </a:r>
            <a:r>
              <a:rPr lang="en-US" sz="1400" dirty="0" err="1"/>
              <a:t>terbanyak</a:t>
            </a:r>
            <a:r>
              <a:rPr lang="en-US" sz="1400" dirty="0"/>
              <a:t> </a:t>
            </a:r>
            <a:r>
              <a:rPr lang="en-US" sz="1400" dirty="0" err="1"/>
              <a:t>muncul</a:t>
            </a:r>
            <a:r>
              <a:rPr lang="en-US" sz="1400" dirty="0"/>
              <a:t> </a:t>
            </a:r>
            <a:r>
              <a:rPr lang="en-US" sz="1400" dirty="0" err="1"/>
              <a:t>sebelum</a:t>
            </a:r>
            <a:r>
              <a:rPr lang="en-US" sz="1400" dirty="0"/>
              <a:t> cleansing </a:t>
            </a:r>
          </a:p>
        </p:txBody>
      </p:sp>
    </p:spTree>
    <p:extLst>
      <p:ext uri="{BB962C8B-B14F-4D97-AF65-F5344CB8AC3E}">
        <p14:creationId xmlns:p14="http://schemas.microsoft.com/office/powerpoint/2010/main" val="116833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E9105-362F-6DED-9170-40949401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PENDAHULUAN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977E-9B60-36A4-9922-5D3C80A04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Indonesia </a:t>
            </a:r>
            <a:r>
              <a:rPr lang="en-US" sz="2200" dirty="0" err="1"/>
              <a:t>tercatat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negara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pengguna</a:t>
            </a:r>
            <a:r>
              <a:rPr lang="en-US" sz="2200" dirty="0"/>
              <a:t> internet </a:t>
            </a:r>
            <a:r>
              <a:rPr lang="en-US" sz="2200" dirty="0" err="1"/>
              <a:t>tertinggi</a:t>
            </a:r>
            <a:r>
              <a:rPr lang="en-US" sz="2200" dirty="0"/>
              <a:t> </a:t>
            </a:r>
            <a:r>
              <a:rPr lang="en-US" sz="2200" dirty="0" err="1"/>
              <a:t>ketiga</a:t>
            </a:r>
            <a:r>
              <a:rPr lang="en-US" sz="2200" dirty="0"/>
              <a:t> di Asia, </a:t>
            </a:r>
            <a:r>
              <a:rPr lang="en-US" sz="2200" dirty="0" err="1"/>
              <a:t>hal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dilansir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web </a:t>
            </a:r>
            <a:r>
              <a:rPr lang="en-US" sz="2200" dirty="0" err="1"/>
              <a:t>resmi</a:t>
            </a:r>
            <a:r>
              <a:rPr lang="en-US" sz="2200" dirty="0"/>
              <a:t> </a:t>
            </a:r>
            <a:r>
              <a:rPr lang="en-US" sz="2200" dirty="0" err="1"/>
              <a:t>kominfo</a:t>
            </a:r>
            <a:r>
              <a:rPr lang="en-US" sz="2200" dirty="0"/>
              <a:t> Indonesia. </a:t>
            </a:r>
            <a:r>
              <a:rPr lang="en-US" sz="2200" dirty="0" err="1"/>
              <a:t>Tercatat</a:t>
            </a:r>
            <a:r>
              <a:rPr lang="en-US" sz="2200" dirty="0"/>
              <a:t> </a:t>
            </a:r>
            <a:r>
              <a:rPr lang="en-US" sz="2200" dirty="0" err="1"/>
              <a:t>sebanayak</a:t>
            </a:r>
            <a:r>
              <a:rPr lang="en-US" sz="2200" dirty="0"/>
              <a:t> 44,6 </a:t>
            </a:r>
            <a:r>
              <a:rPr lang="en-US" sz="2200" dirty="0" err="1"/>
              <a:t>juta</a:t>
            </a:r>
            <a:r>
              <a:rPr lang="en-US" sz="2200" dirty="0"/>
              <a:t> </a:t>
            </a:r>
            <a:r>
              <a:rPr lang="en-US" sz="2200" dirty="0" err="1"/>
              <a:t>pengguna</a:t>
            </a:r>
            <a:r>
              <a:rPr lang="en-US" sz="2200" dirty="0"/>
              <a:t> </a:t>
            </a:r>
            <a:r>
              <a:rPr lang="en-US" sz="2200" dirty="0" err="1"/>
              <a:t>facebook</a:t>
            </a:r>
            <a:r>
              <a:rPr lang="en-US" sz="2200" dirty="0"/>
              <a:t> dan 19,5 </a:t>
            </a:r>
            <a:r>
              <a:rPr lang="en-US" sz="2200" dirty="0" err="1"/>
              <a:t>juta</a:t>
            </a:r>
            <a:r>
              <a:rPr lang="en-US" sz="2200" dirty="0"/>
              <a:t> </a:t>
            </a:r>
            <a:r>
              <a:rPr lang="en-US" sz="2200" dirty="0" err="1"/>
              <a:t>pengguna</a:t>
            </a:r>
            <a:r>
              <a:rPr lang="en-US" sz="2200" dirty="0"/>
              <a:t> twitter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65442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D512-DB42-69E7-75E3-FF06B3D7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A503E3-DEDF-02F7-E34B-4D9D78E95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645" y="2365157"/>
            <a:ext cx="5414683" cy="281547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43ED7D-7AB7-3CD3-4A8D-966A63405A0E}"/>
              </a:ext>
            </a:extLst>
          </p:cNvPr>
          <p:cNvSpPr txBox="1"/>
          <p:nvPr/>
        </p:nvSpPr>
        <p:spPr>
          <a:xfrm>
            <a:off x="6434328" y="2905780"/>
            <a:ext cx="5088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Gambar 6. </a:t>
            </a:r>
            <a:r>
              <a:rPr lang="en-US" sz="1400" dirty="0" err="1"/>
              <a:t>wordcloud</a:t>
            </a:r>
            <a:r>
              <a:rPr lang="en-US" sz="1400" dirty="0"/>
              <a:t> </a:t>
            </a:r>
            <a:r>
              <a:rPr lang="en-US" sz="1400" dirty="0" err="1"/>
              <a:t>menampilkan</a:t>
            </a:r>
            <a:r>
              <a:rPr lang="en-US" sz="1400" dirty="0"/>
              <a:t> </a:t>
            </a:r>
            <a:r>
              <a:rPr lang="en-US" sz="1400" dirty="0" err="1"/>
              <a:t>terbanyak</a:t>
            </a:r>
            <a:r>
              <a:rPr lang="en-US" sz="1400" dirty="0"/>
              <a:t> </a:t>
            </a:r>
            <a:r>
              <a:rPr lang="en-US" sz="1400" dirty="0" err="1"/>
              <a:t>muncul</a:t>
            </a:r>
            <a:r>
              <a:rPr lang="en-US" sz="1400" dirty="0"/>
              <a:t> </a:t>
            </a:r>
            <a:r>
              <a:rPr lang="en-US" sz="1400" dirty="0" err="1"/>
              <a:t>setelah</a:t>
            </a:r>
            <a:r>
              <a:rPr lang="en-US" sz="1400" dirty="0"/>
              <a:t> cleansing </a:t>
            </a:r>
          </a:p>
        </p:txBody>
      </p:sp>
    </p:spTree>
    <p:extLst>
      <p:ext uri="{BB962C8B-B14F-4D97-AF65-F5344CB8AC3E}">
        <p14:creationId xmlns:p14="http://schemas.microsoft.com/office/powerpoint/2010/main" val="113917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7169E-C84F-EA9B-BA2C-2E76CC9D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Rumusan</a:t>
            </a:r>
            <a:r>
              <a:rPr lang="en-US" sz="5400" dirty="0"/>
              <a:t> </a:t>
            </a:r>
            <a:r>
              <a:rPr lang="en-US" sz="5400" dirty="0" err="1"/>
              <a:t>Masalah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B008-7808-BBD2-7C5D-DA36D3B2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pendahuluan</a:t>
            </a:r>
            <a:r>
              <a:rPr lang="en-US" sz="2400" dirty="0"/>
              <a:t> </a:t>
            </a:r>
            <a:r>
              <a:rPr lang="en-US" sz="2400" dirty="0" err="1"/>
              <a:t>diatas</a:t>
            </a:r>
            <a:r>
              <a:rPr lang="en-US" sz="2400" dirty="0"/>
              <a:t>, </a:t>
            </a:r>
            <a:r>
              <a:rPr lang="en-US" sz="2400" dirty="0" err="1"/>
              <a:t>kecenderungan</a:t>
            </a:r>
            <a:r>
              <a:rPr lang="en-US" sz="2400" dirty="0"/>
              <a:t> Netizen di Indonesia sangat </a:t>
            </a:r>
            <a:r>
              <a:rPr lang="en-US" sz="2400" dirty="0" err="1"/>
              <a:t>aktif</a:t>
            </a:r>
            <a:r>
              <a:rPr lang="en-US" sz="2400" dirty="0"/>
              <a:t> </a:t>
            </a:r>
            <a:r>
              <a:rPr lang="en-US" sz="2400" dirty="0" err="1"/>
              <a:t>berkomentar</a:t>
            </a:r>
            <a:r>
              <a:rPr lang="en-US" sz="2400" dirty="0"/>
              <a:t> di </a:t>
            </a:r>
            <a:r>
              <a:rPr lang="en-US" sz="2400" dirty="0" err="1"/>
              <a:t>sosial</a:t>
            </a:r>
            <a:r>
              <a:rPr lang="en-US" sz="2400" dirty="0"/>
              <a:t> media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macam</a:t>
            </a:r>
            <a:r>
              <a:rPr lang="en-US" sz="2400" dirty="0"/>
              <a:t> </a:t>
            </a:r>
            <a:r>
              <a:rPr lang="en-US" sz="2400" dirty="0" err="1"/>
              <a:t>karakteristik</a:t>
            </a:r>
            <a:r>
              <a:rPr lang="en-US" sz="2400" dirty="0"/>
              <a:t> </a:t>
            </a:r>
            <a:r>
              <a:rPr lang="en-US" sz="2400" dirty="0" err="1"/>
              <a:t>penulisan</a:t>
            </a:r>
            <a:r>
              <a:rPr lang="en-US" sz="2400" dirty="0"/>
              <a:t> dan </a:t>
            </a:r>
            <a:r>
              <a:rPr lang="en-US" sz="2400" dirty="0" err="1"/>
              <a:t>isian</a:t>
            </a:r>
            <a:r>
              <a:rPr lang="en-US" sz="2400" dirty="0"/>
              <a:t> </a:t>
            </a:r>
            <a:r>
              <a:rPr lang="en-US" sz="2400" dirty="0" err="1"/>
              <a:t>komentar</a:t>
            </a:r>
            <a:r>
              <a:rPr lang="en-US" sz="2400" dirty="0"/>
              <a:t> </a:t>
            </a:r>
            <a:r>
              <a:rPr lang="en-US" sz="2400" dirty="0" err="1"/>
              <a:t>terkhususnya</a:t>
            </a:r>
            <a:r>
              <a:rPr lang="en-US" sz="2400" dirty="0"/>
              <a:t> twitter.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komentar</a:t>
            </a:r>
            <a:r>
              <a:rPr lang="en-US" sz="2400" dirty="0"/>
              <a:t> dan </a:t>
            </a:r>
            <a:r>
              <a:rPr lang="en-US" sz="2400" dirty="0" err="1"/>
              <a:t>sentimen</a:t>
            </a:r>
            <a:r>
              <a:rPr lang="en-US" sz="2400" dirty="0"/>
              <a:t> </a:t>
            </a:r>
            <a:r>
              <a:rPr lang="en-US" sz="2400" dirty="0" err="1"/>
              <a:t>komentar</a:t>
            </a:r>
            <a:r>
              <a:rPr lang="en-US" sz="2400" dirty="0"/>
              <a:t> yang di </a:t>
            </a:r>
            <a:r>
              <a:rPr lang="en-US" sz="2400" dirty="0" err="1"/>
              <a:t>ketikan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mengarah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positif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negatif</a:t>
            </a:r>
            <a:r>
              <a:rPr lang="en-US" sz="2400" dirty="0"/>
              <a:t>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967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9271B-EBDC-F894-CFBD-A39134B0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Tujuan</a:t>
            </a:r>
            <a:r>
              <a:rPr lang="en-US" sz="5400" dirty="0"/>
              <a:t> </a:t>
            </a:r>
            <a:r>
              <a:rPr lang="en-US" sz="5400" dirty="0" err="1"/>
              <a:t>Penelitian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780E-3F23-AA6E-18E0-37595C66C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diadakan</a:t>
            </a:r>
            <a:r>
              <a:rPr lang="en-US" sz="2400" dirty="0"/>
              <a:t> </a:t>
            </a:r>
            <a:r>
              <a:rPr lang="en-US" sz="2400" dirty="0" err="1"/>
              <a:t>bertujuan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menganalisis</a:t>
            </a:r>
            <a:r>
              <a:rPr lang="en-US" sz="2400" dirty="0"/>
              <a:t> rata-rata </a:t>
            </a:r>
            <a:r>
              <a:rPr lang="en-US" sz="2400" dirty="0" err="1"/>
              <a:t>banyak</a:t>
            </a:r>
            <a:r>
              <a:rPr lang="en-US" sz="2400" dirty="0"/>
              <a:t> kata dan </a:t>
            </a:r>
            <a:r>
              <a:rPr lang="en-US" sz="2400" dirty="0" err="1"/>
              <a:t>sentimen</a:t>
            </a:r>
            <a:r>
              <a:rPr lang="en-US" sz="2400" dirty="0"/>
              <a:t> yang </a:t>
            </a:r>
            <a:r>
              <a:rPr lang="en-US" sz="2400" dirty="0" err="1"/>
              <a:t>diketikkan</a:t>
            </a:r>
            <a:r>
              <a:rPr lang="en-US" sz="2400" dirty="0"/>
              <a:t> oleh </a:t>
            </a:r>
            <a:r>
              <a:rPr lang="en-US" sz="2400" dirty="0" err="1"/>
              <a:t>pengguna</a:t>
            </a:r>
            <a:r>
              <a:rPr lang="en-US" sz="2400" dirty="0"/>
              <a:t> twitter, rata-rata kata yang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diketikan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komentar</a:t>
            </a:r>
            <a:r>
              <a:rPr lang="en-US" sz="2400" dirty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sentiment </a:t>
            </a:r>
            <a:r>
              <a:rPr lang="en-US" sz="2400" dirty="0" err="1"/>
              <a:t>negatif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positif</a:t>
            </a:r>
            <a:r>
              <a:rPr lang="en-US" sz="2400" dirty="0"/>
              <a:t>. </a:t>
            </a:r>
            <a:r>
              <a:rPr lang="en-US" sz="2400" dirty="0" err="1"/>
              <a:t>Harpannya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pertimbangan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</a:t>
            </a:r>
            <a:r>
              <a:rPr lang="en-US" sz="2400" dirty="0" err="1"/>
              <a:t>kedepannya</a:t>
            </a:r>
            <a:r>
              <a:rPr lang="en-US" sz="2400" dirty="0"/>
              <a:t>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0741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F5DB-ED52-903A-15A0-4600D7E8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METODE 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488F9-BA98-D28B-093D-D7978C23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AutoNum type="romanUcPeriod"/>
            </a:pPr>
            <a:r>
              <a:rPr lang="en-US" sz="1800" dirty="0" err="1"/>
              <a:t>Deskripsi</a:t>
            </a:r>
            <a:r>
              <a:rPr lang="en-US" sz="1800" dirty="0"/>
              <a:t> Data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         Data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data </a:t>
            </a:r>
            <a:r>
              <a:rPr lang="en-US" sz="1600" dirty="0" err="1"/>
              <a:t>tarikan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cuitan</a:t>
            </a:r>
            <a:r>
              <a:rPr lang="en-US" sz="1600" dirty="0"/>
              <a:t> tweet </a:t>
            </a:r>
            <a:r>
              <a:rPr lang="en-US" sz="1600" dirty="0" err="1"/>
              <a:t>pengguna</a:t>
            </a:r>
            <a:r>
              <a:rPr lang="en-US" sz="1600" dirty="0"/>
              <a:t> twitter yang </a:t>
            </a:r>
            <a:r>
              <a:rPr lang="en-US" sz="1600" dirty="0" err="1"/>
              <a:t>mengunggah</a:t>
            </a:r>
            <a:br>
              <a:rPr lang="en-US" sz="1600" dirty="0"/>
            </a:br>
            <a:r>
              <a:rPr lang="en-US" sz="1600" dirty="0"/>
              <a:t>         </a:t>
            </a:r>
            <a:r>
              <a:rPr lang="en-US" sz="1600" dirty="0" err="1"/>
              <a:t>komentar</a:t>
            </a:r>
            <a:r>
              <a:rPr lang="en-US" sz="1600" dirty="0"/>
              <a:t>, data </a:t>
            </a:r>
            <a:r>
              <a:rPr lang="en-US" sz="1600" dirty="0" err="1"/>
              <a:t>cuitan</a:t>
            </a:r>
            <a:r>
              <a:rPr lang="en-US" sz="1600" dirty="0"/>
              <a:t> twitter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komentar</a:t>
            </a:r>
            <a:r>
              <a:rPr lang="en-US" sz="1600" dirty="0"/>
              <a:t> yang </a:t>
            </a:r>
            <a:r>
              <a:rPr lang="en-US" sz="1600" dirty="0" err="1"/>
              <a:t>bersifat</a:t>
            </a:r>
            <a:r>
              <a:rPr lang="en-US" sz="1600" dirty="0"/>
              <a:t> sentiment </a:t>
            </a:r>
            <a:r>
              <a:rPr lang="en-US" sz="1600" dirty="0" err="1"/>
              <a:t>positif</a:t>
            </a:r>
            <a:r>
              <a:rPr lang="en-US" sz="1600" dirty="0"/>
              <a:t> dan </a:t>
            </a:r>
            <a:r>
              <a:rPr lang="en-US" sz="1600" dirty="0" err="1"/>
              <a:t>negatif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         Data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dianalisis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data </a:t>
            </a:r>
            <a:r>
              <a:rPr lang="en-US" sz="1600" dirty="0" err="1"/>
              <a:t>cuitan</a:t>
            </a:r>
            <a:r>
              <a:rPr lang="en-US" sz="1600" dirty="0"/>
              <a:t> </a:t>
            </a:r>
            <a:r>
              <a:rPr lang="en-US" sz="1600" dirty="0" err="1"/>
              <a:t>komentar</a:t>
            </a:r>
            <a:r>
              <a:rPr lang="en-US" sz="1600" dirty="0"/>
              <a:t> yang </a:t>
            </a:r>
            <a:r>
              <a:rPr lang="en-US" sz="1600" dirty="0" err="1"/>
              <a:t>bersifat</a:t>
            </a:r>
            <a:r>
              <a:rPr lang="en-US" sz="1600" dirty="0"/>
              <a:t> sentiment </a:t>
            </a:r>
            <a:r>
              <a:rPr lang="en-US" sz="1600" dirty="0" err="1"/>
              <a:t>negatif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br>
              <a:rPr lang="en-US" sz="1600" dirty="0"/>
            </a:br>
            <a:r>
              <a:rPr lang="en-US" sz="1600" dirty="0"/>
              <a:t>         kata-kata </a:t>
            </a:r>
            <a:r>
              <a:rPr lang="en-US" sz="1600" i="1" dirty="0"/>
              <a:t>abusive </a:t>
            </a:r>
            <a:r>
              <a:rPr lang="en-US" sz="1600" dirty="0"/>
              <a:t>dan kata-kata </a:t>
            </a:r>
            <a:r>
              <a:rPr lang="en-US" sz="1600" i="1" dirty="0"/>
              <a:t>hate speech.</a:t>
            </a:r>
          </a:p>
          <a:p>
            <a:pPr marL="0" indent="0">
              <a:buNone/>
            </a:pPr>
            <a:r>
              <a:rPr lang="en-US" sz="1600" i="1" dirty="0"/>
              <a:t>         Hate speech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HS_individual</a:t>
            </a:r>
            <a:r>
              <a:rPr lang="en-US" sz="1600" dirty="0"/>
              <a:t>, </a:t>
            </a:r>
            <a:r>
              <a:rPr lang="en-US" sz="1600" dirty="0" err="1"/>
              <a:t>HS_Group,HS_Race,HS_Physical</a:t>
            </a:r>
            <a:r>
              <a:rPr lang="en-US" sz="1600" dirty="0"/>
              <a:t>, </a:t>
            </a:r>
            <a:r>
              <a:rPr lang="en-US" sz="1600" dirty="0" err="1"/>
              <a:t>HS_Gender,HS_Other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         </a:t>
            </a:r>
            <a:r>
              <a:rPr lang="en-US" sz="1600" dirty="0" err="1"/>
              <a:t>HS_Weak,HS_Moderate,HS_Strong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0430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8C781-D913-AFEF-937B-98B5697B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METODE PENELITIAN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A039-7B5F-7EB2-C07F-8D70C6BDF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dirty="0"/>
              <a:t>II. </a:t>
            </a:r>
            <a:r>
              <a:rPr lang="en-US" sz="2600" dirty="0" err="1"/>
              <a:t>Metode</a:t>
            </a:r>
            <a:r>
              <a:rPr lang="en-US" sz="2600" dirty="0"/>
              <a:t> </a:t>
            </a:r>
            <a:r>
              <a:rPr lang="en-US" sz="2600" dirty="0" err="1"/>
              <a:t>Analisis</a:t>
            </a:r>
            <a:endParaRPr lang="en-US" sz="2200" dirty="0"/>
          </a:p>
          <a:p>
            <a:pPr marL="0" indent="0">
              <a:buNone/>
            </a:pPr>
            <a:r>
              <a:rPr lang="en-US" sz="2000" dirty="0"/>
              <a:t>1. Function Regex Function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membersihkan</a:t>
            </a:r>
            <a:r>
              <a:rPr lang="en-US" sz="2000" dirty="0"/>
              <a:t> kata-kata tweet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dibutuhkan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200" dirty="0"/>
              <a:t>        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cleansing_tweet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(tweet):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tweet =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re.sub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('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USER','',tweet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             #menghapus kata user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tweet =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re.sub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('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RT','',tweet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               #menghapus kata RT(re-tweet)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tweet =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re.sub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(r'[^a-zA-Z0-9]',' ',tweet)   #mengganti kata non alphanumeric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dengan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spasi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tweet =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re.sub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r'https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\S+', '',tweet)       #menghapus kata URL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tweet =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re.sub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(r'[^\x08-\x7f]',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r'',tweet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   #menghapus kata unique code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tweet =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re.sub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('\?','',tweet)               #menghapus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tanda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tanya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tweet =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re.sub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('/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na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','',tweet)              #menghapus kata /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na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tweet =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re.sub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r'www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\.[^ ]+', '',tweet)     #menghapus URL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tweet =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re.sub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r'x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[a-f0-9]{2}', '',tweet)   #menghapus unique code x0F,xaa dan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sebagainya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tweet =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re.sub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(r'^\s+', '', tweet)          #menghapus tab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sebelum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kalimat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tweet =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re.sub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(r'\s+', ' ', tweet)          #menghapus double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spasi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return tweet</a:t>
            </a:r>
          </a:p>
          <a:p>
            <a:r>
              <a:rPr lang="en-US" sz="1800" b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['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new_Tweet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'] =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['Tweet'].apply(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cleansing_tweet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80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4BBB5-149B-2CB4-6A33-52A20A19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>
            <a:normAutofit/>
          </a:bodyPr>
          <a:lstStyle/>
          <a:p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9BAD-02AE-6CC5-EBFD-092368F85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800" dirty="0"/>
              <a:t>2. Function Replace </a:t>
            </a:r>
            <a:r>
              <a:rPr lang="en-US" sz="1800" dirty="0" err="1"/>
              <a:t>kamus</a:t>
            </a:r>
            <a:r>
              <a:rPr lang="en-US" sz="1800" dirty="0"/>
              <a:t> </a:t>
            </a:r>
            <a:r>
              <a:rPr lang="en-US" sz="1800" dirty="0" err="1"/>
              <a:t>alay</a:t>
            </a:r>
            <a:endParaRPr lang="en-US" sz="1800" dirty="0"/>
          </a:p>
          <a:p>
            <a:r>
              <a:rPr lang="en-US" sz="1100" dirty="0"/>
              <a:t> 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normalize_alay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(tweet):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path_kamus_alay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'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eglin-dsc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/Challenge/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Dictionary_Challenges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/new_kamusalay.csv'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df_kamus_alay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path_kamus_alay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, encoding='iso-8859-1')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alay_dict_map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dict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(zip(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df_kamus_alay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['Before'],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df_kamus_alay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['After']))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alay_dict_map</a:t>
            </a:r>
            <a:endParaRPr lang="en-US" sz="1100" b="0" dirty="0"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    return ' '.join([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alay_dict_map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[word] if word in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alay_dict_map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else word for word in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tweet.split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(' ‘)])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sz="900" b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['</a:t>
            </a:r>
            <a:r>
              <a:rPr lang="en-US" sz="900" b="0" dirty="0" err="1">
                <a:effectLst/>
                <a:latin typeface="Consolas" panose="020B0609020204030204" pitchFamily="49" charset="0"/>
              </a:rPr>
              <a:t>new_Tweet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'] = </a:t>
            </a:r>
            <a:r>
              <a:rPr lang="en-US" sz="900" b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['</a:t>
            </a:r>
            <a:r>
              <a:rPr lang="en-US" sz="900" b="0" dirty="0" err="1">
                <a:effectLst/>
                <a:latin typeface="Consolas" panose="020B0609020204030204" pitchFamily="49" charset="0"/>
              </a:rPr>
              <a:t>new_Tweet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'].apply(</a:t>
            </a:r>
            <a:r>
              <a:rPr lang="en-US" sz="900" b="0" dirty="0" err="1">
                <a:effectLst/>
                <a:latin typeface="Consolas" panose="020B0609020204030204" pitchFamily="49" charset="0"/>
              </a:rPr>
              <a:t>normalize_alay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100" b="0" dirty="0"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3.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Funtion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Lower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   # 2.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Mengubah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huruf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kapital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menjadi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huruf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kecil</a:t>
            </a:r>
            <a:endParaRPr lang="en-US" sz="1100" b="0" dirty="0"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['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new_Tweet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'] =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['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new_Tweet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'].apply(lambda x: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x.lower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() if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isinstance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(x, str) else x)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4660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6C092-3290-3867-D0F3-963F8776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5BA3-B895-4E9E-BE1A-59DCE0FF2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effectLst/>
                <a:latin typeface="Consolas" panose="020B0609020204030204" pitchFamily="49" charset="0"/>
              </a:rPr>
              <a:t>3.Function Abusive remove in EDA.py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cleansing_tweet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(tweet):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remove_abusive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(tweet):    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Pastikan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tweet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adalah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string    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if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isinstance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(tweet, str):        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   for kata in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abusive_dict_map.values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():         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tweet =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tweet.replace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(kata, '')    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return tweet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Mengaplikasikan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fungsi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hapus_kata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pada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kolom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new_Tweet</a:t>
            </a:r>
            <a:endParaRPr lang="en-US" sz="1100" b="0" dirty="0"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data_tweet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['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new_Tweet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'] =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data_tweet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['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new_Tweet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'].apply(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remove_abusive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kalimat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323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7F7E0-A007-3EDA-5EAB-0121A062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D875-CEE5-7AD1-7236-CD659A46C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III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Visualisasi</a:t>
            </a:r>
            <a:endParaRPr lang="en-US" sz="1800" dirty="0"/>
          </a:p>
          <a:p>
            <a:pPr marL="0" indent="0">
              <a:buNone/>
            </a:pPr>
            <a:r>
              <a:rPr lang="en-US" sz="1400" dirty="0"/>
              <a:t>  1.  </a:t>
            </a:r>
            <a:r>
              <a:rPr lang="en-US" sz="1400" dirty="0" err="1"/>
              <a:t>Menghitung</a:t>
            </a:r>
            <a:r>
              <a:rPr lang="en-US" sz="1400" dirty="0"/>
              <a:t> total data </a:t>
            </a:r>
            <a:r>
              <a:rPr lang="en-US" sz="1400" dirty="0" err="1"/>
              <a:t>new_tweet</a:t>
            </a:r>
            <a:r>
              <a:rPr lang="en-US" sz="1400" dirty="0"/>
              <a:t>(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API) </a:t>
            </a:r>
            <a:r>
              <a:rPr lang="en-US" sz="1400" dirty="0" err="1"/>
              <a:t>sebelum</a:t>
            </a:r>
            <a:r>
              <a:rPr lang="en-US" sz="1400" dirty="0"/>
              <a:t> dan </a:t>
            </a:r>
            <a:r>
              <a:rPr lang="en-US" sz="1400" dirty="0" err="1"/>
              <a:t>sesudah</a:t>
            </a:r>
            <a:r>
              <a:rPr lang="en-US" sz="1400" dirty="0"/>
              <a:t> di cleansing abusive, </a:t>
            </a:r>
            <a:r>
              <a:rPr lang="en-US" sz="1400" dirty="0" err="1"/>
              <a:t>seperti</a:t>
            </a:r>
            <a:r>
              <a:rPr lang="en-US" sz="1400" dirty="0"/>
              <a:t> data frame </a:t>
            </a:r>
            <a:r>
              <a:rPr lang="en-US" sz="1400" dirty="0" err="1"/>
              <a:t>dibawah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: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Berdasarkan</a:t>
            </a:r>
            <a:r>
              <a:rPr lang="en-US" sz="1400" dirty="0"/>
              <a:t> data </a:t>
            </a:r>
            <a:r>
              <a:rPr lang="en-US" sz="1400" dirty="0" err="1"/>
              <a:t>diatas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dilihat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perbedaan</a:t>
            </a:r>
            <a:r>
              <a:rPr lang="en-US" sz="1400" dirty="0"/>
              <a:t> total </a:t>
            </a:r>
            <a:r>
              <a:rPr lang="en-US" sz="1400" dirty="0" err="1"/>
              <a:t>karakter</a:t>
            </a:r>
            <a:r>
              <a:rPr lang="en-US" sz="1400" dirty="0"/>
              <a:t> dan kata  </a:t>
            </a:r>
            <a:r>
              <a:rPr lang="en-US" sz="1400" dirty="0" err="1"/>
              <a:t>sesudah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Analisis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regex, function    </a:t>
            </a:r>
            <a:r>
              <a:rPr lang="en-US" sz="1400" dirty="0" err="1"/>
              <a:t>penggantian</a:t>
            </a:r>
            <a:r>
              <a:rPr lang="en-US" sz="1400" dirty="0"/>
              <a:t> kata </a:t>
            </a:r>
            <a:r>
              <a:rPr lang="en-US" sz="1400" dirty="0" err="1"/>
              <a:t>alay</a:t>
            </a:r>
            <a:r>
              <a:rPr lang="en-US" sz="1400" dirty="0"/>
              <a:t>, lower case dan </a:t>
            </a:r>
            <a:r>
              <a:rPr lang="en-US" sz="1400" dirty="0" err="1"/>
              <a:t>penghilangan</a:t>
            </a:r>
            <a:r>
              <a:rPr lang="en-US" sz="1400" dirty="0"/>
              <a:t> kata abusive di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kolom</a:t>
            </a:r>
            <a:r>
              <a:rPr lang="en-US" sz="1400" dirty="0"/>
              <a:t> tweet. </a:t>
            </a:r>
            <a:r>
              <a:rPr lang="en-US" sz="1400" dirty="0" err="1"/>
              <a:t>Selanjutnya</a:t>
            </a:r>
            <a:r>
              <a:rPr lang="en-US" sz="1400" dirty="0"/>
              <a:t> data </a:t>
            </a:r>
            <a:r>
              <a:rPr lang="en-US" sz="1400" dirty="0" err="1"/>
              <a:t>diatad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divisualisasikan</a:t>
            </a:r>
            <a:r>
              <a:rPr lang="en-US" sz="1400" dirty="0"/>
              <a:t> pada slide Hasil  </a:t>
            </a:r>
            <a:r>
              <a:rPr lang="en-US" sz="1400" b="1" dirty="0"/>
              <a:t>Gambar 1. </a:t>
            </a:r>
            <a:r>
              <a:rPr lang="en-US" sz="1400" dirty="0"/>
              <a:t>Bar Chart </a:t>
            </a:r>
            <a:r>
              <a:rPr lang="en-US" sz="1400" dirty="0" err="1"/>
              <a:t>perbandingan</a:t>
            </a:r>
            <a:r>
              <a:rPr lang="en-US" sz="1400" dirty="0"/>
              <a:t> total kata dan </a:t>
            </a:r>
            <a:r>
              <a:rPr lang="en-US" sz="1400" dirty="0" err="1"/>
              <a:t>karakter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tweet </a:t>
            </a:r>
            <a:r>
              <a:rPr lang="en-US" sz="1400" dirty="0" err="1"/>
              <a:t>sebelum</a:t>
            </a:r>
            <a:r>
              <a:rPr lang="en-US" sz="1400" dirty="0"/>
              <a:t> dan </a:t>
            </a:r>
            <a:r>
              <a:rPr lang="en-US" sz="1400" dirty="0" err="1"/>
              <a:t>sesudah</a:t>
            </a:r>
            <a:r>
              <a:rPr lang="en-US" sz="1400" dirty="0"/>
              <a:t>  cleansing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DDC085-B509-16DE-EC53-C61D55B99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661134"/>
            <a:ext cx="2779546" cy="15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6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1979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Söhne</vt:lpstr>
      <vt:lpstr>Office Theme</vt:lpstr>
      <vt:lpstr>PowerPoint Presentation</vt:lpstr>
      <vt:lpstr>PENDAHULUAN</vt:lpstr>
      <vt:lpstr>Rumusan Masalah</vt:lpstr>
      <vt:lpstr>Tujuan Penelitian</vt:lpstr>
      <vt:lpstr>METODE PENELITIAN</vt:lpstr>
      <vt:lpstr>METODE PENELITIAN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Hasil</vt:lpstr>
      <vt:lpstr>Hasil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2024-03-11T07:54:55Z</dcterms:created>
  <dcterms:modified xsi:type="dcterms:W3CDTF">2024-03-11T15:59:42Z</dcterms:modified>
</cp:coreProperties>
</file>