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71" r:id="rId15"/>
    <p:sldId id="268" r:id="rId16"/>
    <p:sldId id="269" r:id="rId17"/>
    <p:sldId id="270" r:id="rId18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0" autoAdjust="0"/>
  </p:normalViewPr>
  <p:slideViewPr>
    <p:cSldViewPr>
      <p:cViewPr>
        <p:scale>
          <a:sx n="75" d="100"/>
          <a:sy n="75" d="100"/>
        </p:scale>
        <p:origin x="-2454" y="-86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70DE-88EF-4337-B0E3-9F985545965B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3BFB1-1020-41A9-9050-08CA975399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3BFB1-1020-41A9-9050-08CA9753997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30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yconversations.com/" TargetMode="External"/><Relationship Id="rId2" Type="http://schemas.openxmlformats.org/officeDocument/2006/relationships/hyperlink" Target="http://textarchive.ru/c-1144105-p1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unit.net/" TargetMode="External"/><Relationship Id="rId4" Type="http://schemas.openxmlformats.org/officeDocument/2006/relationships/hyperlink" Target="https://technologyconversations.com/2013/12/20/test-driven-development-tdd-example-walkthrough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64904"/>
            <a:ext cx="9906000" cy="1470025"/>
          </a:xfrm>
        </p:spPr>
        <p:txBody>
          <a:bodyPr>
            <a:noAutofit/>
          </a:bodyPr>
          <a:lstStyle/>
          <a:p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 </a:t>
            </a:r>
            <a:b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на тему:</a:t>
            </a:r>
            <a:b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Реализация численных методов решения негладких экстремальных задач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650904"/>
            <a:ext cx="9906000" cy="2207096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 студент группы 441</a:t>
            </a:r>
            <a:r>
              <a:rPr lang="en-US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Бирюков А. М.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 д.т.н., профессор</a:t>
            </a:r>
            <a:b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Заботин В. И.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ru-RU" alt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ru-RU" alt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Казань, 2019</a:t>
            </a:r>
          </a:p>
          <a:p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906000" cy="1844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МИНИСТЕРСТВО ОБРАЗОВАНИЯ И НАУКИ РОССИЙСКОЙ ФЕДЕРАЦИИ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«Казанский национальный исследовательский технический университет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им. А.Н. 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Туполева-КАИ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КАФЕДРА ПРИКЛАДНОЙ МАТЕМАТИКИ И ИНФОРМАТИКИ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им. Ю.В. Кожевникова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l="3030" r="6061" b="4444"/>
          <a:stretch>
            <a:fillRect/>
          </a:stretch>
        </p:blipFill>
        <p:spPr bwMode="auto">
          <a:xfrm>
            <a:off x="344488" y="908720"/>
            <a:ext cx="446449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368824" y="4221088"/>
          <a:ext cx="6381749" cy="2476504"/>
        </p:xfrm>
        <a:graphic>
          <a:graphicData uri="http://schemas.openxmlformats.org/drawingml/2006/table">
            <a:tbl>
              <a:tblPr/>
              <a:tblGrid>
                <a:gridCol w="757395"/>
                <a:gridCol w="369347"/>
                <a:gridCol w="457434"/>
                <a:gridCol w="564698"/>
                <a:gridCol w="674408"/>
                <a:gridCol w="699538"/>
                <a:gridCol w="699538"/>
                <a:gridCol w="652785"/>
                <a:gridCol w="474540"/>
                <a:gridCol w="474540"/>
                <a:gridCol w="512481"/>
                <a:gridCol w="45045"/>
              </a:tblGrid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Calibri"/>
                          <a:ea typeface="Times New Roman"/>
                          <a:cs typeface="Calibri"/>
                        </a:rPr>
                        <a:t>Брус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r>
                        <a:rPr lang="ru-RU" sz="1300" baseline="30000"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3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3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3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3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ru-RU" sz="1300" i="1">
                          <a:latin typeface="Calibri"/>
                          <a:ea typeface="Times New Roman"/>
                          <a:cs typeface="Calibri"/>
                        </a:rPr>
                        <a:t> м</a:t>
                      </a: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с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9390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-0.000027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0.005210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1300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117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66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-0.000088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-0.000063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0.008044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10245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7191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4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14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-0.000012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0.000008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0.003472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20400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28118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4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0.000004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0.002904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55778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221548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9390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000</a:t>
                      </a: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650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65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66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-0.0000</a:t>
                      </a: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44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044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5123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3627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4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14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10200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14249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4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5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-0.000016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0.000016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27889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Calibri"/>
                          <a:ea typeface="Times New Roman"/>
                          <a:cs typeface="Calibri"/>
                        </a:rPr>
                        <a:t>106840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97016" y="4221088"/>
            <a:ext cx="304800" cy="209550"/>
          </a:xfrm>
          <a:prstGeom prst="rect">
            <a:avLst/>
          </a:prstGeom>
          <a:noFill/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17096" y="4221088"/>
            <a:ext cx="95250" cy="209550"/>
          </a:xfrm>
          <a:prstGeom prst="rect">
            <a:avLst/>
          </a:prstGeom>
          <a:noFill/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93160" y="4221088"/>
            <a:ext cx="314325" cy="209550"/>
          </a:xfrm>
          <a:prstGeom prst="rect">
            <a:avLst/>
          </a:prstGeom>
          <a:noFill/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240" y="4221088"/>
            <a:ext cx="314325" cy="209550"/>
          </a:xfrm>
          <a:prstGeom prst="rect">
            <a:avLst/>
          </a:prstGeom>
          <a:noFill/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33320" y="4221088"/>
            <a:ext cx="152400" cy="209550"/>
          </a:xfrm>
          <a:prstGeom prst="rect">
            <a:avLst/>
          </a:prstGeom>
          <a:noFill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09384" y="4221088"/>
            <a:ext cx="95250" cy="209550"/>
          </a:xfrm>
          <a:prstGeom prst="rect">
            <a:avLst/>
          </a:prstGeom>
          <a:noFill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41432" y="4221088"/>
            <a:ext cx="142875" cy="209550"/>
          </a:xfrm>
          <a:prstGeom prst="rect">
            <a:avLst/>
          </a:prstGeom>
          <a:noFill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78813" y="4221088"/>
            <a:ext cx="66675" cy="209550"/>
          </a:xfrm>
          <a:prstGeom prst="rect">
            <a:avLst/>
          </a:prstGeom>
          <a:noFill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2840" y="4653136"/>
            <a:ext cx="495300" cy="209550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28864" y="6093296"/>
            <a:ext cx="114300" cy="209550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0832" y="5085184"/>
            <a:ext cx="571500" cy="352425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8824" y="5877272"/>
            <a:ext cx="742950" cy="209550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28864" y="4869160"/>
            <a:ext cx="114300" cy="209550"/>
          </a:xfrm>
          <a:prstGeom prst="rect">
            <a:avLst/>
          </a:prstGeom>
          <a:noFill/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4848" y="6309320"/>
            <a:ext cx="381000" cy="209550"/>
          </a:xfrm>
          <a:prstGeom prst="rect">
            <a:avLst/>
          </a:prstGeom>
          <a:noFill/>
        </p:spPr>
      </p:pic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5008" y="3501008"/>
            <a:ext cx="1800200" cy="2776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Расчёт тестовых примеров</a:t>
            </a:r>
            <a:endParaRPr lang="ru-RU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half" idx="2"/>
          </p:nvPr>
        </p:nvGraphicFramePr>
        <p:xfrm>
          <a:off x="416496" y="5301208"/>
          <a:ext cx="4383117" cy="1332146"/>
        </p:xfrm>
        <a:graphic>
          <a:graphicData uri="http://schemas.openxmlformats.org/drawingml/2006/table">
            <a:tbl>
              <a:tblPr/>
              <a:tblGrid>
                <a:gridCol w="526066"/>
                <a:gridCol w="392587"/>
                <a:gridCol w="392587"/>
                <a:gridCol w="416952"/>
                <a:gridCol w="556664"/>
                <a:gridCol w="533919"/>
                <a:gridCol w="164886"/>
                <a:gridCol w="533919"/>
                <a:gridCol w="502512"/>
                <a:gridCol w="337625"/>
                <a:gridCol w="25400"/>
              </a:tblGrid>
              <a:tr h="1568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Отрезок</a:t>
                      </a:r>
                      <a:endParaRPr lang="ru-RU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r>
                        <a:rPr lang="ru-RU" sz="10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000" i="1">
                          <a:latin typeface="Times New Roman"/>
                          <a:ea typeface="Times New Roman"/>
                          <a:cs typeface="Times New Roman"/>
                        </a:rPr>
                        <a:t> м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6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0.000098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0.000044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0.006647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2796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6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–0</a:t>
                      </a: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000013</a:t>
                      </a:r>
                      <a:endParaRPr lang="ru-RU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0.0036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7645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11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[–</a:t>
                      </a:r>
                      <a:r>
                        <a:rPr lang="en-US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l-GR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π</a:t>
                      </a:r>
                      <a:r>
                        <a:rPr lang="en-US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; 3</a:t>
                      </a:r>
                      <a:r>
                        <a:rPr lang="el-GR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π</a:t>
                      </a: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ru-RU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11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636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274703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6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3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0000004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.000000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00031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761848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35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Содержимое 5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1556792"/>
            <a:ext cx="453650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4648" y="5301208"/>
            <a:ext cx="333375" cy="228600"/>
          </a:xfrm>
          <a:prstGeom prst="rect">
            <a:avLst/>
          </a:prstGeom>
          <a:noFill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0712" y="5301208"/>
            <a:ext cx="85725" cy="228600"/>
          </a:xfrm>
          <a:prstGeom prst="rect">
            <a:avLst/>
          </a:prstGeom>
          <a:noFill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4768" y="5301208"/>
            <a:ext cx="352425" cy="228600"/>
          </a:xfrm>
          <a:prstGeom prst="rect">
            <a:avLst/>
          </a:prstGeom>
          <a:noFill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4848" y="5301208"/>
            <a:ext cx="161925" cy="228600"/>
          </a:xfrm>
          <a:prstGeom prst="rect">
            <a:avLst/>
          </a:prstGeom>
          <a:noFill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88904" y="5301208"/>
            <a:ext cx="104775" cy="228600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48944" y="5301208"/>
            <a:ext cx="76200" cy="228600"/>
          </a:xfrm>
          <a:prstGeom prst="rect">
            <a:avLst/>
          </a:prstGeom>
          <a:noFill/>
        </p:spPr>
      </p:pic>
      <p:pic>
        <p:nvPicPr>
          <p:cNvPr id="16" name="Рисунок 15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5008" y="1556792"/>
            <a:ext cx="46085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" name="Таблица 34"/>
          <p:cNvGraphicFramePr>
            <a:graphicFrameLocks noGrp="1"/>
          </p:cNvGraphicFramePr>
          <p:nvPr/>
        </p:nvGraphicFramePr>
        <p:xfrm>
          <a:off x="5097016" y="5301208"/>
          <a:ext cx="4396387" cy="1296144"/>
        </p:xfrm>
        <a:graphic>
          <a:graphicData uri="http://schemas.openxmlformats.org/drawingml/2006/table">
            <a:tbl>
              <a:tblPr/>
              <a:tblGrid>
                <a:gridCol w="527669"/>
                <a:gridCol w="393783"/>
                <a:gridCol w="393783"/>
                <a:gridCol w="412957"/>
                <a:gridCol w="563625"/>
                <a:gridCol w="535544"/>
                <a:gridCol w="165388"/>
                <a:gridCol w="535544"/>
                <a:gridCol w="504041"/>
                <a:gridCol w="338653"/>
                <a:gridCol w="25400"/>
              </a:tblGrid>
              <a:tr h="2259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Отрезок</a:t>
                      </a:r>
                      <a:endParaRPr lang="ru-RU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r>
                        <a:rPr lang="ru-RU" sz="10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000" i="1">
                          <a:latin typeface="Times New Roman"/>
                          <a:ea typeface="Times New Roman"/>
                          <a:cs typeface="Times New Roman"/>
                        </a:rPr>
                        <a:t> м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8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098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44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0.006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647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96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1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–0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0000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76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15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[–2</a:t>
                      </a:r>
                      <a:r>
                        <a:rPr lang="el-GR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π</a:t>
                      </a:r>
                      <a:r>
                        <a:rPr lang="en-US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; 3</a:t>
                      </a:r>
                      <a:r>
                        <a:rPr lang="el-GR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π</a:t>
                      </a: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ru-RU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1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501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0.000636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274704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1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2501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0000004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.000000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0003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761848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200" name="Picture 3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65168" y="5301208"/>
            <a:ext cx="333375" cy="228600"/>
          </a:xfrm>
          <a:prstGeom prst="rect">
            <a:avLst/>
          </a:prstGeom>
          <a:noFill/>
        </p:spPr>
      </p:pic>
      <p:pic>
        <p:nvPicPr>
          <p:cNvPr id="7199" name="Picture 3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41232" y="5301208"/>
            <a:ext cx="85725" cy="228600"/>
          </a:xfrm>
          <a:prstGeom prst="rect">
            <a:avLst/>
          </a:prstGeom>
          <a:noFill/>
        </p:spPr>
      </p:pic>
      <p:pic>
        <p:nvPicPr>
          <p:cNvPr id="7198" name="Picture 3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5288" y="5301208"/>
            <a:ext cx="352425" cy="228600"/>
          </a:xfrm>
          <a:prstGeom prst="rect">
            <a:avLst/>
          </a:prstGeom>
          <a:noFill/>
        </p:spPr>
      </p:pic>
      <p:pic>
        <p:nvPicPr>
          <p:cNvPr id="7197" name="Picture 2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65368" y="5301208"/>
            <a:ext cx="161925" cy="228600"/>
          </a:xfrm>
          <a:prstGeom prst="rect">
            <a:avLst/>
          </a:prstGeom>
          <a:noFill/>
        </p:spPr>
      </p:pic>
      <p:pic>
        <p:nvPicPr>
          <p:cNvPr id="7196" name="Picture 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41432" y="5301208"/>
            <a:ext cx="104775" cy="228600"/>
          </a:xfrm>
          <a:prstGeom prst="rect">
            <a:avLst/>
          </a:prstGeom>
          <a:noFill/>
        </p:spPr>
      </p:pic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29464" y="5301208"/>
            <a:ext cx="76200" cy="228600"/>
          </a:xfrm>
          <a:prstGeom prst="rect">
            <a:avLst/>
          </a:prstGeom>
          <a:noFill/>
        </p:spPr>
      </p:pic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201" name="Picture 33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0632" y="1052736"/>
            <a:ext cx="1476375" cy="257175"/>
          </a:xfrm>
          <a:prstGeom prst="rect">
            <a:avLst/>
          </a:prstGeom>
          <a:noFill/>
        </p:spPr>
      </p:pic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205" name="Picture 3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37176" y="1052736"/>
            <a:ext cx="1790700" cy="276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half" idx="2"/>
          </p:nvPr>
        </p:nvGraphicFramePr>
        <p:xfrm>
          <a:off x="272480" y="5157192"/>
          <a:ext cx="4464496" cy="1294556"/>
        </p:xfrm>
        <a:graphic>
          <a:graphicData uri="http://schemas.openxmlformats.org/drawingml/2006/table">
            <a:tbl>
              <a:tblPr/>
              <a:tblGrid>
                <a:gridCol w="529853"/>
                <a:gridCol w="258385"/>
                <a:gridCol w="313940"/>
                <a:gridCol w="401116"/>
                <a:gridCol w="471797"/>
                <a:gridCol w="489378"/>
                <a:gridCol w="489378"/>
                <a:gridCol w="456670"/>
                <a:gridCol w="331975"/>
                <a:gridCol w="331975"/>
                <a:gridCol w="364629"/>
                <a:gridCol w="25400"/>
              </a:tblGrid>
              <a:tr h="1567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Calibri"/>
                          <a:ea typeface="Times New Roman"/>
                          <a:cs typeface="Calibri"/>
                        </a:rPr>
                        <a:t>Брус</a:t>
                      </a:r>
                      <a:endParaRPr lang="ru-RU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r>
                        <a:rPr lang="ru-RU" sz="900" baseline="30000"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ru-RU" sz="900" i="1">
                          <a:latin typeface="Calibri"/>
                          <a:ea typeface="Times New Roman"/>
                          <a:cs typeface="Calibri"/>
                        </a:rPr>
                        <a:t> м</a:t>
                      </a: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с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308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-0.000027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0.005210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1300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143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8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-0.0000</a:t>
                      </a: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63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-0.0000</a:t>
                      </a: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88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0.008044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10245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71</a:t>
                      </a: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66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64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8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-</a:t>
                      </a: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12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0.000004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0.003472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20400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55778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28</a:t>
                      </a: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302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6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6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0.000008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0.002904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212089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90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Расчёт тестовых примеров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Содержимое 5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340768"/>
            <a:ext cx="432048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9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4608" y="5157192"/>
            <a:ext cx="304800" cy="209550"/>
          </a:xfrm>
          <a:prstGeom prst="rect">
            <a:avLst/>
          </a:prstGeom>
          <a:noFill/>
        </p:spPr>
      </p:pic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672" y="5157192"/>
            <a:ext cx="95250" cy="209550"/>
          </a:xfrm>
          <a:prstGeom prst="rect">
            <a:avLst/>
          </a:prstGeom>
          <a:noFill/>
        </p:spPr>
      </p:pic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0712" y="5157192"/>
            <a:ext cx="314325" cy="209550"/>
          </a:xfrm>
          <a:prstGeom prst="rect">
            <a:avLst/>
          </a:prstGeom>
          <a:noFill/>
        </p:spPr>
      </p:pic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4768" y="5157192"/>
            <a:ext cx="314325" cy="209550"/>
          </a:xfrm>
          <a:prstGeom prst="rect">
            <a:avLst/>
          </a:prstGeom>
          <a:noFill/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8824" y="5157192"/>
            <a:ext cx="152400" cy="209550"/>
          </a:xfrm>
          <a:prstGeom prst="rect">
            <a:avLst/>
          </a:prstGeom>
          <a:noFill/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0872" y="5157192"/>
            <a:ext cx="95250" cy="209550"/>
          </a:xfrm>
          <a:prstGeom prst="rect">
            <a:avLst/>
          </a:prstGeom>
          <a:noFill/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88904" y="5157192"/>
            <a:ext cx="142875" cy="209550"/>
          </a:xfrm>
          <a:prstGeom prst="rect">
            <a:avLst/>
          </a:prstGeom>
          <a:noFill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76936" y="5157192"/>
            <a:ext cx="66675" cy="209550"/>
          </a:xfrm>
          <a:prstGeom prst="rect">
            <a:avLst/>
          </a:prstGeom>
          <a:noFill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480" y="5589240"/>
            <a:ext cx="571500" cy="352425"/>
          </a:xfrm>
          <a:prstGeom prst="rect">
            <a:avLst/>
          </a:prstGeom>
          <a:noFill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504" y="5949280"/>
            <a:ext cx="114300" cy="209550"/>
          </a:xfrm>
          <a:prstGeom prst="rect">
            <a:avLst/>
          </a:prstGeom>
          <a:noFill/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480" y="6165304"/>
            <a:ext cx="495300" cy="209550"/>
          </a:xfrm>
          <a:prstGeom prst="rect">
            <a:avLst/>
          </a:prstGeom>
          <a:noFill/>
        </p:spPr>
      </p:pic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" name="Рисунок 20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69024" y="1340768"/>
            <a:ext cx="432048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5097016" y="5157192"/>
          <a:ext cx="4464899" cy="1296143"/>
        </p:xfrm>
        <a:graphic>
          <a:graphicData uri="http://schemas.openxmlformats.org/drawingml/2006/table">
            <a:tbl>
              <a:tblPr/>
              <a:tblGrid>
                <a:gridCol w="529853"/>
                <a:gridCol w="258385"/>
                <a:gridCol w="258385"/>
                <a:gridCol w="456670"/>
                <a:gridCol w="471797"/>
                <a:gridCol w="489377"/>
                <a:gridCol w="489377"/>
                <a:gridCol w="456670"/>
                <a:gridCol w="331976"/>
                <a:gridCol w="331976"/>
                <a:gridCol w="365033"/>
                <a:gridCol w="25400"/>
              </a:tblGrid>
              <a:tr h="2424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Calibri"/>
                          <a:ea typeface="Times New Roman"/>
                          <a:cs typeface="Calibri"/>
                        </a:rPr>
                        <a:t>Брус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r>
                        <a:rPr lang="ru-RU" sz="900" baseline="30000"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 smtClean="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9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ru-RU" sz="900" i="1">
                          <a:latin typeface="Calibri"/>
                          <a:ea typeface="Times New Roman"/>
                          <a:cs typeface="Calibri"/>
                        </a:rPr>
                        <a:t> м</a:t>
                      </a: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с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530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9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-0.000027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0.000027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1300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122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6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-0.000088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-0.000063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0.009425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10245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7390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6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6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-0.000012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0.00000</a:t>
                      </a: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0.000012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20400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29085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6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5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0.00000</a:t>
                      </a: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r>
                        <a:rPr lang="ru-RU" sz="900"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55778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latin typeface="Calibri"/>
                          <a:ea typeface="Times New Roman"/>
                          <a:cs typeface="Calibri"/>
                        </a:rPr>
                        <a:t>217442</a:t>
                      </a:r>
                      <a:endParaRPr lang="ru-RU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2792" name="Picture 2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7136" y="5157192"/>
            <a:ext cx="304800" cy="209550"/>
          </a:xfrm>
          <a:prstGeom prst="rect">
            <a:avLst/>
          </a:prstGeom>
          <a:noFill/>
        </p:spPr>
      </p:pic>
      <p:pic>
        <p:nvPicPr>
          <p:cNvPr id="32791" name="Picture 2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53200" y="5157192"/>
            <a:ext cx="95250" cy="209550"/>
          </a:xfrm>
          <a:prstGeom prst="rect">
            <a:avLst/>
          </a:prstGeom>
          <a:noFill/>
        </p:spPr>
      </p:pic>
      <p:pic>
        <p:nvPicPr>
          <p:cNvPr id="32790" name="Picture 2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85248" y="5157192"/>
            <a:ext cx="314325" cy="209550"/>
          </a:xfrm>
          <a:prstGeom prst="rect">
            <a:avLst/>
          </a:prstGeom>
          <a:noFill/>
        </p:spPr>
      </p:pic>
      <p:pic>
        <p:nvPicPr>
          <p:cNvPr id="32789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9304" y="5157192"/>
            <a:ext cx="314325" cy="209550"/>
          </a:xfrm>
          <a:prstGeom prst="rect">
            <a:avLst/>
          </a:prstGeom>
          <a:noFill/>
        </p:spPr>
      </p:pic>
      <p:pic>
        <p:nvPicPr>
          <p:cNvPr id="32788" name="Picture 2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3360" y="5157192"/>
            <a:ext cx="152400" cy="209550"/>
          </a:xfrm>
          <a:prstGeom prst="rect">
            <a:avLst/>
          </a:prstGeom>
          <a:noFill/>
        </p:spPr>
      </p:pic>
      <p:pic>
        <p:nvPicPr>
          <p:cNvPr id="32787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25408" y="5157192"/>
            <a:ext cx="95250" cy="209550"/>
          </a:xfrm>
          <a:prstGeom prst="rect">
            <a:avLst/>
          </a:prstGeom>
          <a:noFill/>
        </p:spPr>
      </p:pic>
      <p:pic>
        <p:nvPicPr>
          <p:cNvPr id="32786" name="Picture 1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13440" y="5157192"/>
            <a:ext cx="142875" cy="209550"/>
          </a:xfrm>
          <a:prstGeom prst="rect">
            <a:avLst/>
          </a:prstGeom>
          <a:noFill/>
        </p:spPr>
      </p:pic>
      <p:pic>
        <p:nvPicPr>
          <p:cNvPr id="32785" name="Picture 1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1472" y="5157192"/>
            <a:ext cx="66675" cy="209550"/>
          </a:xfrm>
          <a:prstGeom prst="rect">
            <a:avLst/>
          </a:prstGeom>
          <a:noFill/>
        </p:spPr>
      </p:pic>
      <p:pic>
        <p:nvPicPr>
          <p:cNvPr id="32784" name="Picture 16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97016" y="5589240"/>
            <a:ext cx="495300" cy="209550"/>
          </a:xfrm>
          <a:prstGeom prst="rect">
            <a:avLst/>
          </a:prstGeom>
          <a:noFill/>
        </p:spPr>
      </p:pic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13040" y="5805264"/>
            <a:ext cx="114300" cy="209550"/>
          </a:xfrm>
          <a:prstGeom prst="rect">
            <a:avLst/>
          </a:prstGeom>
          <a:noFill/>
        </p:spPr>
      </p:pic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97016" y="6021288"/>
            <a:ext cx="571500" cy="352425"/>
          </a:xfrm>
          <a:prstGeom prst="rect">
            <a:avLst/>
          </a:prstGeom>
          <a:noFill/>
        </p:spPr>
      </p:pic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793" name="Picture 25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65168" y="1124744"/>
            <a:ext cx="1781175" cy="276225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2640" y="1124744"/>
            <a:ext cx="1790700" cy="276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800872" cy="6858000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Структурная схема алгоритма для непрерывной функции одной переменной</a:t>
            </a:r>
            <a:endParaRPr lang="ru-RU" dirty="0"/>
          </a:p>
        </p:txBody>
      </p:sp>
      <p:pic>
        <p:nvPicPr>
          <p:cNvPr id="614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872" y="188640"/>
            <a:ext cx="5920932" cy="647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944888" cy="6858000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Структурная схема алгоритма для функции двух переменных на брусе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6896" y="188640"/>
            <a:ext cx="5674246" cy="654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изучено современное состояние методов приближённого вычисления минимального значения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ε-липшицевых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выпуклом компакте функций;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разработаны, описаны и обоснованы следующие численные методы:</a:t>
            </a:r>
          </a:p>
          <a:p>
            <a:pPr lvl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 приближённого поиска глобального минимума непрерывной на отрезке функции, основанный на идеях равномерного перебора;</a:t>
            </a:r>
          </a:p>
          <a:p>
            <a:pPr lvl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 приближённого поиска глобального минимума непрерывной на брусе функции двух переменных, также основанный на идее равномерного перебора по сетке.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Следует подчеркнуть, что в обоих случаях на функции не накладывались никакие дополнительные требования, кроме их непрерывности на выпуклом компакте.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разработано программное обеспечение для обоих алгоритмов;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помощью разработанного программного обеспечения рассчитана серия тестовых задач. Для некоторых ранее известных результатов поиска глобального минимума проведено сравнение с полученными предложенными методами, которое показало хорошее совпадение приближённых минимальных значений функции.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Список использованной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6"/>
          </a:xfrm>
        </p:spPr>
        <p:txBody>
          <a:bodyPr>
            <a:normAutofit fontScale="4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Vanderbei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R.J. Extension of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Piyavskii’s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Algorithm to Continuous Global Optimization / R.J.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Vanderbei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// Journal of Global Optimization. – 1999. – Vol. 14. – P. 205-216.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Заботин, В.И. Алгоритм вычисления минимальной оценки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ε-постоянной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Липшица непрерывной функции / В.И. Заботин, П.А. Чернышевский // Вестник КГТУ им. А.Н. Туполева. – 2018. - № 2,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вып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2. – С. 127-132.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Заботин, В.И. Два алгоритма отыскания проекции точки на невыпуклое множество в нормированном пространстве / В.И. Заботин, Н.К. Арутюнова // Журнал вычислительной математики и математической физики. – 2013. – Т. 53, № 3. – С. 344-349.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Арутюнова, Н.К. Алгоритмы проектирования точки на поверхность уровня непрерывной на компакте функции / Н.К. Арутюнова, А.М.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Дуллиев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, В.И. Заботин // Журнал вычислительной математики и математической физики. – 2014. – Т. 54, № 9. – С. 1448-1454.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Арутюнова, Н.К. Модификация метода Евтушенко поиска глобального минимума для случая непрерывной на компакте функции / Н.К. Арутюнова // Вестник КГТУ им. А.Н. Туполева. – 2013. - № 2,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вып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2. – С. 154-157.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N.K.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Arutyunova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Models and methods for three external ballistics inverse problems / N.K.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Arutyunova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A.M.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Dulliev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V.I.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Zabotin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// 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Vestnik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YuUrGU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– 2017. – Vol. 10. – P. 78-91. 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ГОСТ 19.701–90. Единая система программной документации. – Москва: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Стандартинформ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, 2010. - 22 с.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Технологии разработки программного обеспечения. Глава 6. Структурное тестирование программного обеспечения 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http://textarchive.ru/c-1144105-p14.html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  <a:hlinkClick r:id="rId3" tooltip="Technology Conversations"/>
              </a:rPr>
              <a:t>Technology Conversations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Test Driven Development (TDD): Example Walkthrough.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https://technologyconversations.com/2013/12/20/test-driven-development-tdd-example-walkthrough/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xUnit.net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xUnit.net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https://xunit.net/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Публикация</a:t>
            </a:r>
            <a:endParaRPr lang="ru-RU" dirty="0"/>
          </a:p>
        </p:txBody>
      </p:sp>
      <p:pic>
        <p:nvPicPr>
          <p:cNvPr id="6" name="Содержимое 5"/>
          <p:cNvPicPr>
            <a:picLocks noGrp="1"/>
          </p:cNvPicPr>
          <p:nvPr>
            <p:ph sz="half" idx="1"/>
          </p:nvPr>
        </p:nvPicPr>
        <p:blipFill>
          <a:blip r:embed="rId2" cstate="print"/>
          <a:srcRect r="36341" b="40076"/>
          <a:stretch>
            <a:fillRect/>
          </a:stretch>
        </p:blipFill>
        <p:spPr bwMode="auto">
          <a:xfrm>
            <a:off x="200472" y="2132856"/>
            <a:ext cx="5472608" cy="3585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Содержимое 6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7096" y="1628800"/>
            <a:ext cx="3896626" cy="50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 для одномерного случая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минимизации непрерывной функции одной переменной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Обоснование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17" name="Содержимое 16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1556792"/>
            <a:ext cx="468052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Содержимое 18"/>
          <p:cNvGraphicFramePr>
            <a:graphicFrameLocks noGrp="1"/>
          </p:cNvGraphicFramePr>
          <p:nvPr>
            <p:ph sz="half" idx="2"/>
          </p:nvPr>
        </p:nvGraphicFramePr>
        <p:xfrm>
          <a:off x="4952999" y="2780935"/>
          <a:ext cx="4815165" cy="3940748"/>
        </p:xfrm>
        <a:graphic>
          <a:graphicData uri="http://schemas.openxmlformats.org/drawingml/2006/table">
            <a:tbl>
              <a:tblPr/>
              <a:tblGrid>
                <a:gridCol w="591783"/>
                <a:gridCol w="441629"/>
                <a:gridCol w="441629"/>
                <a:gridCol w="547620"/>
                <a:gridCol w="609449"/>
                <a:gridCol w="609449"/>
                <a:gridCol w="600615"/>
                <a:gridCol w="565286"/>
                <a:gridCol w="379801"/>
                <a:gridCol w="27904"/>
              </a:tblGrid>
              <a:tr h="232651">
                <a:tc rowSpan="2" gridSpan="9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Набор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 2.</a:t>
                      </a: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 b</a:t>
                      </a:r>
                      <a:r>
                        <a:rPr lang="en-US" sz="10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–1, </a:t>
                      </a: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0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–1.005, </a:t>
                      </a: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0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= 0.5; </a:t>
                      </a: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0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–4,</a:t>
                      </a: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0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–1,</a:t>
                      </a: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0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0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= 3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 gridSpan="9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–0.9999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99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004999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99999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[–5; 5]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1.000004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–1.00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3000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277777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–0.999999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–1.004982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9999999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367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–1.004798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27777777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997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0.000100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–1.004997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0.000036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–1.004993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555555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23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[–10; 10]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–1.004973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20000000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711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–1.004919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55555555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1971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0.000100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–1.004995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0.000036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–0.999996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–1.003000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833333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43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[–15; 15]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–1.004933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30000000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1056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5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–1.004834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83333333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2871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97016" y="1916832"/>
            <a:ext cx="4552950" cy="276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 для функции двух переменных на брусе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минимизации непрерывной функции двух переменных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Обоснование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1033</Words>
  <Application>Microsoft Office PowerPoint</Application>
  <PresentationFormat>Лист A4 (210x297 мм)</PresentationFormat>
  <Paragraphs>370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Выпускная квалификационная работа  на тему: Реализация численных методов решения негладких экстремальных задач </vt:lpstr>
      <vt:lpstr>Введение</vt:lpstr>
      <vt:lpstr>Постановка задачи для одномерного случая</vt:lpstr>
      <vt:lpstr>Алгоритм минимизации непрерывной функции одной переменной</vt:lpstr>
      <vt:lpstr>Обоснование алгоритма</vt:lpstr>
      <vt:lpstr>Пример</vt:lpstr>
      <vt:lpstr>Постановка задачи для функции двух переменных на брусе</vt:lpstr>
      <vt:lpstr>Алгоритм минимизации непрерывной функции двух переменных</vt:lpstr>
      <vt:lpstr>Обоснование алгоритма</vt:lpstr>
      <vt:lpstr>Пример</vt:lpstr>
      <vt:lpstr>Расчёт тестовых примеров</vt:lpstr>
      <vt:lpstr> </vt:lpstr>
      <vt:lpstr>Структурная схема алгоритма для непрерывной функции одной переменной</vt:lpstr>
      <vt:lpstr>Структурная схема алгоритма для функции двух переменных на брусе</vt:lpstr>
      <vt:lpstr>Заключение</vt:lpstr>
      <vt:lpstr>Список использованной литературы</vt:lpstr>
      <vt:lpstr>Публикация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Алексей</dc:creator>
  <cp:lastModifiedBy>Алексей Бирюков</cp:lastModifiedBy>
  <cp:revision>41</cp:revision>
  <dcterms:created xsi:type="dcterms:W3CDTF">2019-05-26T17:22:48Z</dcterms:created>
  <dcterms:modified xsi:type="dcterms:W3CDTF">2019-05-28T19:33:26Z</dcterms:modified>
</cp:coreProperties>
</file>