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72" r:id="rId14"/>
    <p:sldId id="267" r:id="rId15"/>
    <p:sldId id="271" r:id="rId16"/>
    <p:sldId id="268" r:id="rId17"/>
    <p:sldId id="269" r:id="rId18"/>
    <p:sldId id="270" r:id="rId19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5260" autoAdjust="0"/>
  </p:normalViewPr>
  <p:slideViewPr>
    <p:cSldViewPr>
      <p:cViewPr varScale="1">
        <p:scale>
          <a:sx n="116" d="100"/>
          <a:sy n="116" d="100"/>
        </p:scale>
        <p:origin x="-1416" y="-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F70DE-88EF-4337-B0E3-9F985545965B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3BFB1-1020-41A9-9050-08CA9753997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3BFB1-1020-41A9-9050-08CA97539978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logyconversations.com/" TargetMode="External"/><Relationship Id="rId2" Type="http://schemas.openxmlformats.org/officeDocument/2006/relationships/hyperlink" Target="http://textarchive.ru/c-1144105-p1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xunit.net/" TargetMode="External"/><Relationship Id="rId4" Type="http://schemas.openxmlformats.org/officeDocument/2006/relationships/hyperlink" Target="https://technologyconversations.com/2013/12/20/test-driven-development-tdd-example-walkthrough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564904"/>
            <a:ext cx="9906000" cy="1470025"/>
          </a:xfrm>
        </p:spPr>
        <p:txBody>
          <a:bodyPr>
            <a:noAutofit/>
          </a:bodyPr>
          <a:lstStyle/>
          <a:p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Выпускная квалификационная работа </a:t>
            </a:r>
            <a:b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на тему:</a:t>
            </a:r>
            <a:b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Реализация численных методов решения негладких экстремальных задач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650904"/>
            <a:ext cx="9906000" cy="2207096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Выполнил: студент группы 441</a:t>
            </a:r>
            <a:r>
              <a:rPr lang="en-US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Бирюков А. М.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Руководитель: д.т.н., профессор</a:t>
            </a:r>
            <a:b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Заботин В. И.</a:t>
            </a: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endParaRPr lang="ru-RU" alt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endParaRPr lang="ru-RU" alt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alt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Казань, 2019</a:t>
            </a:r>
          </a:p>
          <a:p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9906000" cy="1844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МИНИСТЕРСТВО ОБРАЗОВАНИЯ И НАУКИ РОССИЙСКОЙ ФЕДЕРАЦИИ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«Казанский национальный исследовательский технический университет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им. А.Н. </a:t>
            </a:r>
            <a:r>
              <a:rPr kumimoji="0" lang="ru-RU" altLang="ru-RU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Туполева-КАИ</a:t>
            </a: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»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КАФЕДРА ПРИКЛАДНОЙ МАТЕМАТИКИ И ИНФОРМАТИКИ</a:t>
            </a:r>
            <a:b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ru-RU" altLang="ru-RU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им. Ю.В. Кожевникова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1</a:t>
            </a:r>
            <a:endParaRPr lang="ru-RU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Обоснование алгоритма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9</a:t>
            </a:r>
            <a:endParaRPr lang="ru-RU" sz="3600" b="1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Обозначим:</a:t>
            </a:r>
          </a:p>
          <a:p>
            <a:pPr indent="342900">
              <a:buNone/>
            </a:pPr>
            <a:r>
              <a:rPr lang="en-US" i="1" dirty="0" smtClean="0">
                <a:latin typeface="Cambria" pitchFamily="18" charset="0"/>
                <a:ea typeface="Cambria" pitchFamily="18" charset="0"/>
              </a:rPr>
              <a:t>f*</a:t>
            </a:r>
            <a:r>
              <a:rPr lang="ru-RU" dirty="0" smtClean="0"/>
              <a:t>- наименьшее значение функции на брусе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P</a:t>
            </a:r>
            <a:r>
              <a:rPr lang="ru-RU" dirty="0" smtClean="0"/>
              <a:t> (которое, очевидно, существует).</a:t>
            </a:r>
          </a:p>
          <a:p>
            <a:pPr indent="342900">
              <a:buNone/>
            </a:pPr>
            <a:r>
              <a:rPr lang="ru-RU" dirty="0" smtClean="0"/>
              <a:t>Если выполнены все предположения предыдущего слайда и мы можем вычислить оценку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dirty="0" smtClean="0"/>
              <a:t> для любого </a:t>
            </a:r>
            <a:r>
              <a:rPr lang="el-GR" i="1" dirty="0" smtClean="0"/>
              <a:t>ε</a:t>
            </a:r>
            <a:r>
              <a:rPr lang="en-US" i="1" dirty="0" smtClean="0"/>
              <a:t> &gt; 0</a:t>
            </a:r>
            <a:r>
              <a:rPr lang="ru-RU" i="1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то доказано следующее </a:t>
            </a:r>
          </a:p>
          <a:p>
            <a:pPr indent="342900">
              <a:buNone/>
            </a:pPr>
            <a:r>
              <a:rPr lang="ru-RU" b="1" dirty="0" smtClean="0"/>
              <a:t>Утверждение</a:t>
            </a:r>
            <a:r>
              <a:rPr lang="en-US" b="1" dirty="0" smtClean="0"/>
              <a:t> 2</a:t>
            </a:r>
            <a:r>
              <a:rPr lang="ru-RU" dirty="0" smtClean="0"/>
              <a:t>:</a:t>
            </a:r>
          </a:p>
          <a:p>
            <a:pPr indent="342900">
              <a:buNone/>
            </a:pPr>
            <a:r>
              <a:rPr lang="ru-RU" i="1" dirty="0" smtClean="0"/>
              <a:t>среди членов последовательности найдётся точка</a:t>
            </a:r>
            <a:r>
              <a:rPr lang="en-US" i="1" dirty="0" smtClean="0"/>
              <a:t>          </a:t>
            </a:r>
            <a:r>
              <a:rPr lang="ru-RU" i="1" dirty="0" smtClean="0"/>
              <a:t>, для которой выполняется условие</a:t>
            </a:r>
            <a:endParaRPr lang="ru-RU" i="1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6856" y="5949280"/>
            <a:ext cx="2761481" cy="504056"/>
          </a:xfrm>
          <a:prstGeom prst="rect">
            <a:avLst/>
          </a:prstGeom>
          <a:noFill/>
        </p:spPr>
      </p:pic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0632" y="5445224"/>
            <a:ext cx="830266" cy="4027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l="3030" r="6061" b="4444"/>
          <a:stretch>
            <a:fillRect/>
          </a:stretch>
        </p:blipFill>
        <p:spPr bwMode="auto">
          <a:xfrm>
            <a:off x="344488" y="908720"/>
            <a:ext cx="410445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720753" y="3573015"/>
          <a:ext cx="7029820" cy="3124578"/>
        </p:xfrm>
        <a:graphic>
          <a:graphicData uri="http://schemas.openxmlformats.org/drawingml/2006/table">
            <a:tbl>
              <a:tblPr/>
              <a:tblGrid>
                <a:gridCol w="834309"/>
                <a:gridCol w="406854"/>
                <a:gridCol w="503887"/>
                <a:gridCol w="622044"/>
                <a:gridCol w="742894"/>
                <a:gridCol w="770576"/>
                <a:gridCol w="770576"/>
                <a:gridCol w="719076"/>
                <a:gridCol w="522730"/>
                <a:gridCol w="522730"/>
                <a:gridCol w="564524"/>
                <a:gridCol w="49620"/>
              </a:tblGrid>
              <a:tr h="2884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Брус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1755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r>
                        <a:rPr lang="ru-RU" sz="1400" baseline="30000">
                          <a:latin typeface="Calibri"/>
                          <a:ea typeface="Times New Roman"/>
                          <a:cs typeface="Calibri"/>
                        </a:rPr>
                        <a:t>*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3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ru-RU" sz="1400" i="1">
                          <a:latin typeface="Calibri"/>
                          <a:ea typeface="Times New Roman"/>
                          <a:cs typeface="Calibri"/>
                        </a:rPr>
                        <a:t> м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с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75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0.001538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-0.000027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0.005210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1300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117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0.000195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-0.000088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-0.000063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0.008044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10245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16093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7191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0.000098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-0.000012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0.000008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0.003472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32045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87616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28118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0.000036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0.000004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0.002904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55778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221548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75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0.001538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000</a:t>
                      </a: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650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2043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65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0.000195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-0.0000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44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044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5123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16093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3627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51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0.000098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0000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10200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32045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87616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14249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63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3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0.000036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-0.000016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0.000016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27889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Calibri"/>
                          <a:ea typeface="Times New Roman"/>
                          <a:cs typeface="Calibri"/>
                        </a:rPr>
                        <a:t>106840</a:t>
                      </a:r>
                      <a:endParaRPr lang="ru-RU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92960" y="3645024"/>
            <a:ext cx="304800" cy="209550"/>
          </a:xfrm>
          <a:prstGeom prst="rect">
            <a:avLst/>
          </a:prstGeom>
          <a:noFill/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85048" y="3645024"/>
            <a:ext cx="95250" cy="209550"/>
          </a:xfrm>
          <a:prstGeom prst="rect">
            <a:avLst/>
          </a:prstGeom>
          <a:noFill/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33120" y="3645024"/>
            <a:ext cx="314325" cy="209550"/>
          </a:xfrm>
          <a:prstGeom prst="rect">
            <a:avLst/>
          </a:prstGeom>
          <a:noFill/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5208" y="3645024"/>
            <a:ext cx="314325" cy="209550"/>
          </a:xfrm>
          <a:prstGeom prst="rect">
            <a:avLst/>
          </a:prstGeom>
          <a:noFill/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17296" y="3645024"/>
            <a:ext cx="152400" cy="209550"/>
          </a:xfrm>
          <a:prstGeom prst="rect">
            <a:avLst/>
          </a:prstGeom>
          <a:noFill/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37376" y="3645024"/>
            <a:ext cx="95250" cy="209550"/>
          </a:xfrm>
          <a:prstGeom prst="rect">
            <a:avLst/>
          </a:prstGeom>
          <a:noFill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41432" y="3645024"/>
            <a:ext cx="142875" cy="209550"/>
          </a:xfrm>
          <a:prstGeom prst="rect">
            <a:avLst/>
          </a:prstGeom>
          <a:noFill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1472" y="3645024"/>
            <a:ext cx="66675" cy="209550"/>
          </a:xfrm>
          <a:prstGeom prst="rect">
            <a:avLst/>
          </a:prstGeom>
          <a:noFill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6776" y="4221088"/>
            <a:ext cx="495300" cy="209550"/>
          </a:xfrm>
          <a:prstGeom prst="rect">
            <a:avLst/>
          </a:prstGeom>
          <a:noFill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2800" y="5877272"/>
            <a:ext cx="114300" cy="209550"/>
          </a:xfrm>
          <a:prstGeom prst="rect">
            <a:avLst/>
          </a:prstGeom>
          <a:noFill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4768" y="4653136"/>
            <a:ext cx="571500" cy="352425"/>
          </a:xfrm>
          <a:prstGeom prst="rect">
            <a:avLst/>
          </a:prstGeom>
          <a:noFill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2760" y="5661248"/>
            <a:ext cx="742950" cy="209550"/>
          </a:xfrm>
          <a:prstGeom prst="rect">
            <a:avLst/>
          </a:prstGeom>
          <a:noFill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52800" y="4437112"/>
            <a:ext cx="114300" cy="209550"/>
          </a:xfrm>
          <a:prstGeom prst="rect">
            <a:avLst/>
          </a:prstGeom>
          <a:noFill/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8784" y="6093296"/>
            <a:ext cx="381000" cy="209550"/>
          </a:xfrm>
          <a:prstGeom prst="rect">
            <a:avLst/>
          </a:prstGeom>
          <a:noFill/>
        </p:spPr>
      </p:pic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1032" y="1988840"/>
            <a:ext cx="3267678" cy="504056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9201472" y="0"/>
            <a:ext cx="70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10</a:t>
            </a:r>
            <a:endParaRPr lang="ru-RU" sz="3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</a:rPr>
              <a:t>Расчёт тестовых примеров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6" name="Рисунок 1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5008" y="1556792"/>
            <a:ext cx="46085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5" name="Таблица 34"/>
          <p:cNvGraphicFramePr>
            <a:graphicFrameLocks noGrp="1"/>
          </p:cNvGraphicFramePr>
          <p:nvPr/>
        </p:nvGraphicFramePr>
        <p:xfrm>
          <a:off x="5097016" y="5301208"/>
          <a:ext cx="4396387" cy="1296144"/>
        </p:xfrm>
        <a:graphic>
          <a:graphicData uri="http://schemas.openxmlformats.org/drawingml/2006/table">
            <a:tbl>
              <a:tblPr/>
              <a:tblGrid>
                <a:gridCol w="527669"/>
                <a:gridCol w="393783"/>
                <a:gridCol w="393783"/>
                <a:gridCol w="412957"/>
                <a:gridCol w="563625"/>
                <a:gridCol w="535544"/>
                <a:gridCol w="165388"/>
                <a:gridCol w="535544"/>
                <a:gridCol w="504041"/>
                <a:gridCol w="338653"/>
                <a:gridCol w="25400"/>
              </a:tblGrid>
              <a:tr h="2259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Отрезок</a:t>
                      </a:r>
                      <a:endParaRPr lang="ru-RU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175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r>
                        <a:rPr lang="ru-RU" sz="1000" baseline="30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3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000" i="1">
                          <a:latin typeface="Times New Roman"/>
                          <a:ea typeface="Times New Roman"/>
                          <a:cs typeface="Times New Roman"/>
                        </a:rPr>
                        <a:t> м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с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8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098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0.0000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44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0.006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647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27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96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1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r>
                        <a:rPr lang="ru-RU" sz="10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0.0000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–0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0000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76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152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[–2</a:t>
                      </a:r>
                      <a:r>
                        <a:rPr lang="el-GR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π</a:t>
                      </a:r>
                      <a:r>
                        <a:rPr lang="en-US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; 3</a:t>
                      </a:r>
                      <a:r>
                        <a:rPr lang="el-GR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π</a:t>
                      </a:r>
                      <a:r>
                        <a:rPr lang="ru-RU" sz="1000" dirty="0" smtClean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endParaRPr lang="ru-RU" sz="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1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501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0.000000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0.000636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274704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11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0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2501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0000004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.000000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0.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0003</a:t>
                      </a: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</a:rPr>
                        <a:t>761848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Times New Roman"/>
                          <a:ea typeface="Times New Roman"/>
                          <a:cs typeface="Times New Roman"/>
                        </a:rPr>
                        <a:t>32</a:t>
                      </a:r>
                      <a:endParaRPr lang="ru-RU" sz="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7200" name="Picture 3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65168" y="5301208"/>
            <a:ext cx="333375" cy="228600"/>
          </a:xfrm>
          <a:prstGeom prst="rect">
            <a:avLst/>
          </a:prstGeom>
          <a:noFill/>
        </p:spPr>
      </p:pic>
      <p:pic>
        <p:nvPicPr>
          <p:cNvPr id="7199" name="Picture 3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41232" y="5301208"/>
            <a:ext cx="85725" cy="228600"/>
          </a:xfrm>
          <a:prstGeom prst="rect">
            <a:avLst/>
          </a:prstGeom>
          <a:noFill/>
        </p:spPr>
      </p:pic>
      <p:pic>
        <p:nvPicPr>
          <p:cNvPr id="7198" name="Picture 3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5288" y="5301208"/>
            <a:ext cx="352425" cy="228600"/>
          </a:xfrm>
          <a:prstGeom prst="rect">
            <a:avLst/>
          </a:prstGeom>
          <a:noFill/>
        </p:spPr>
      </p:pic>
      <p:pic>
        <p:nvPicPr>
          <p:cNvPr id="7197" name="Picture 2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65368" y="5301208"/>
            <a:ext cx="161925" cy="228600"/>
          </a:xfrm>
          <a:prstGeom prst="rect">
            <a:avLst/>
          </a:prstGeom>
          <a:noFill/>
        </p:spPr>
      </p:pic>
      <p:pic>
        <p:nvPicPr>
          <p:cNvPr id="7196" name="Picture 2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41432" y="5301208"/>
            <a:ext cx="104775" cy="228600"/>
          </a:xfrm>
          <a:prstGeom prst="rect">
            <a:avLst/>
          </a:prstGeom>
          <a:noFill/>
        </p:spPr>
      </p:pic>
      <p:pic>
        <p:nvPicPr>
          <p:cNvPr id="7195" name="Picture 2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29464" y="5301208"/>
            <a:ext cx="76200" cy="228600"/>
          </a:xfrm>
          <a:prstGeom prst="rect">
            <a:avLst/>
          </a:prstGeom>
          <a:noFill/>
        </p:spPr>
      </p:pic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7206" name="Rectangle 3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41432" y="0"/>
            <a:ext cx="106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11.1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49144" y="1052736"/>
            <a:ext cx="2121502" cy="360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990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Расчёт тестовых примеров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pic>
        <p:nvPicPr>
          <p:cNvPr id="21" name="Рисунок 2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3120" y="1484784"/>
            <a:ext cx="280831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" name="Таблица 21"/>
          <p:cNvGraphicFramePr>
            <a:graphicFrameLocks noGrp="1"/>
          </p:cNvGraphicFramePr>
          <p:nvPr/>
        </p:nvGraphicFramePr>
        <p:xfrm>
          <a:off x="5025008" y="4869161"/>
          <a:ext cx="4880991" cy="1967284"/>
        </p:xfrm>
        <a:graphic>
          <a:graphicData uri="http://schemas.openxmlformats.org/drawingml/2006/table">
            <a:tbl>
              <a:tblPr/>
              <a:tblGrid>
                <a:gridCol w="579231"/>
                <a:gridCol w="282464"/>
                <a:gridCol w="282464"/>
                <a:gridCol w="499228"/>
                <a:gridCol w="515764"/>
                <a:gridCol w="534983"/>
                <a:gridCol w="534983"/>
                <a:gridCol w="499228"/>
                <a:gridCol w="362914"/>
                <a:gridCol w="362914"/>
                <a:gridCol w="399051"/>
                <a:gridCol w="27767"/>
              </a:tblGrid>
              <a:tr h="3502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Times New Roman"/>
                          <a:cs typeface="Calibri"/>
                        </a:rPr>
                        <a:t>Брус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7000" algn="ctr">
                        <a:lnSpc>
                          <a:spcPts val="1755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r>
                        <a:rPr lang="ru-RU" sz="1000" baseline="30000">
                          <a:latin typeface="Calibri"/>
                          <a:ea typeface="Times New Roman"/>
                          <a:cs typeface="Calibri"/>
                        </a:rPr>
                        <a:t>*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03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 smtClean="0">
                          <a:latin typeface="Calibri"/>
                          <a:ea typeface="Times New Roman"/>
                          <a:cs typeface="Calibri"/>
                        </a:rPr>
                        <a:t>ε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794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21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ru-RU" sz="1000" i="1">
                          <a:latin typeface="Calibri"/>
                          <a:ea typeface="Times New Roman"/>
                          <a:cs typeface="Calibri"/>
                        </a:rPr>
                        <a:t> м</a:t>
                      </a:r>
                      <a:r>
                        <a:rPr lang="ru-RU" sz="1000">
                          <a:latin typeface="Calibri"/>
                          <a:ea typeface="Times New Roman"/>
                          <a:cs typeface="Calibri"/>
                        </a:rPr>
                        <a:t>с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321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dirty="0">
                        <a:latin typeface="Calibri"/>
                        <a:ea typeface="Times New Roman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Calibri"/>
                        </a:rPr>
                        <a:t>0.05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26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0.001538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-0.000027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0.000027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1300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2043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122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8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0.000195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-0.000088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-0.000063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Calibri"/>
                          <a:ea typeface="Times New Roman"/>
                          <a:cs typeface="Calibri"/>
                        </a:rPr>
                        <a:t>0.009425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10245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16093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7390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8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8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Times New Roman"/>
                          <a:cs typeface="Calibri"/>
                        </a:rPr>
                        <a:t>0.01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0.005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51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0.000098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0.000000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-0.000012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Times New Roman"/>
                          <a:cs typeface="Calibri"/>
                        </a:rPr>
                        <a:t>0.00000</a:t>
                      </a: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0.000012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20400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32045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87616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29085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8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32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Times New Roman"/>
                          <a:cs typeface="Calibri"/>
                        </a:rPr>
                        <a:t>0.001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Times New Roman"/>
                          <a:cs typeface="Calibri"/>
                        </a:rPr>
                        <a:t>251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latin typeface="Calibri"/>
                          <a:ea typeface="Times New Roman"/>
                          <a:cs typeface="Calibri"/>
                        </a:rPr>
                        <a:t>0.000036</a:t>
                      </a:r>
                      <a:endParaRPr lang="ru-RU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Times New Roman"/>
                          <a:cs typeface="Calibri"/>
                        </a:rPr>
                        <a:t>0.00000</a:t>
                      </a: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latin typeface="Calibri"/>
                          <a:ea typeface="Times New Roman"/>
                          <a:cs typeface="Calibri"/>
                        </a:rPr>
                        <a:t>0.00</a:t>
                      </a: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20</a:t>
                      </a:r>
                      <a:r>
                        <a:rPr lang="ru-RU" sz="1000">
                          <a:latin typeface="Calibri"/>
                          <a:ea typeface="Times New Roman"/>
                          <a:cs typeface="Calibri"/>
                        </a:rPr>
                        <a:t>04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55778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latin typeface="Calibri"/>
                          <a:ea typeface="Times New Roman"/>
                          <a:cs typeface="Calibri"/>
                        </a:rPr>
                        <a:t>217442</a:t>
                      </a:r>
                      <a:endParaRPr lang="ru-RU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2792" name="Picture 2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7136" y="5157192"/>
            <a:ext cx="304800" cy="209550"/>
          </a:xfrm>
          <a:prstGeom prst="rect">
            <a:avLst/>
          </a:prstGeom>
          <a:noFill/>
        </p:spPr>
      </p:pic>
      <p:pic>
        <p:nvPicPr>
          <p:cNvPr id="32791" name="Picture 2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53200" y="5157192"/>
            <a:ext cx="95250" cy="209550"/>
          </a:xfrm>
          <a:prstGeom prst="rect">
            <a:avLst/>
          </a:prstGeom>
          <a:noFill/>
        </p:spPr>
      </p:pic>
      <p:pic>
        <p:nvPicPr>
          <p:cNvPr id="32790" name="Picture 2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85248" y="5157192"/>
            <a:ext cx="314325" cy="209550"/>
          </a:xfrm>
          <a:prstGeom prst="rect">
            <a:avLst/>
          </a:prstGeom>
          <a:noFill/>
        </p:spPr>
      </p:pic>
      <p:pic>
        <p:nvPicPr>
          <p:cNvPr id="32789" name="Picture 2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9304" y="5157192"/>
            <a:ext cx="314325" cy="209550"/>
          </a:xfrm>
          <a:prstGeom prst="rect">
            <a:avLst/>
          </a:prstGeom>
          <a:noFill/>
        </p:spPr>
      </p:pic>
      <p:pic>
        <p:nvPicPr>
          <p:cNvPr id="32788" name="Picture 2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93360" y="5157192"/>
            <a:ext cx="152400" cy="209550"/>
          </a:xfrm>
          <a:prstGeom prst="rect">
            <a:avLst/>
          </a:prstGeom>
          <a:noFill/>
        </p:spPr>
      </p:pic>
      <p:pic>
        <p:nvPicPr>
          <p:cNvPr id="32787" name="Picture 1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25408" y="5157192"/>
            <a:ext cx="95250" cy="209550"/>
          </a:xfrm>
          <a:prstGeom prst="rect">
            <a:avLst/>
          </a:prstGeom>
          <a:noFill/>
        </p:spPr>
      </p:pic>
      <p:pic>
        <p:nvPicPr>
          <p:cNvPr id="32786" name="Picture 18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13440" y="5157192"/>
            <a:ext cx="142875" cy="209550"/>
          </a:xfrm>
          <a:prstGeom prst="rect">
            <a:avLst/>
          </a:prstGeom>
          <a:noFill/>
        </p:spPr>
      </p:pic>
      <p:pic>
        <p:nvPicPr>
          <p:cNvPr id="32785" name="Picture 17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1472" y="5157192"/>
            <a:ext cx="66675" cy="209550"/>
          </a:xfrm>
          <a:prstGeom prst="rect">
            <a:avLst/>
          </a:prstGeom>
          <a:noFill/>
        </p:spPr>
      </p:pic>
      <p:pic>
        <p:nvPicPr>
          <p:cNvPr id="32784" name="Picture 16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97016" y="5589240"/>
            <a:ext cx="495300" cy="209550"/>
          </a:xfrm>
          <a:prstGeom prst="rect">
            <a:avLst/>
          </a:prstGeom>
          <a:noFill/>
        </p:spPr>
      </p:pic>
      <p:pic>
        <p:nvPicPr>
          <p:cNvPr id="32783" name="Picture 15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13040" y="5805264"/>
            <a:ext cx="114300" cy="209550"/>
          </a:xfrm>
          <a:prstGeom prst="rect">
            <a:avLst/>
          </a:prstGeom>
          <a:noFill/>
        </p:spPr>
      </p:pic>
      <p:pic>
        <p:nvPicPr>
          <p:cNvPr id="32782" name="Picture 14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97016" y="6021288"/>
            <a:ext cx="571500" cy="352425"/>
          </a:xfrm>
          <a:prstGeom prst="rect">
            <a:avLst/>
          </a:prstGeom>
          <a:noFill/>
        </p:spPr>
      </p:pic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pic>
        <p:nvPicPr>
          <p:cNvPr id="32793" name="Picture 25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7136" y="1052736"/>
            <a:ext cx="2376264" cy="368512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41432" y="0"/>
            <a:ext cx="106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11.2</a:t>
            </a:r>
            <a:endParaRPr lang="ru-RU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512840" cy="6858000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Структурная схема алгоритма для непрерывной функции одной переменной</a:t>
            </a:r>
            <a:endParaRPr lang="ru-RU" dirty="0"/>
          </a:p>
        </p:txBody>
      </p:sp>
      <p:pic>
        <p:nvPicPr>
          <p:cNvPr id="614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2840" y="0"/>
            <a:ext cx="64001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841432" y="0"/>
            <a:ext cx="106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2.1</a:t>
            </a:r>
            <a:endParaRPr lang="ru-RU" sz="36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224808" cy="6858000"/>
          </a:xfrm>
        </p:spPr>
        <p:txBody>
          <a:bodyPr>
            <a:normAutofit/>
          </a:bodyPr>
          <a:lstStyle/>
          <a:p>
            <a:r>
              <a:rPr lang="ru-RU" dirty="0" smtClean="0"/>
              <a:t>Структурная схема алгоритма для функции двух переменных на брусе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2800" y="-31186"/>
            <a:ext cx="6753200" cy="6889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841432" y="-27384"/>
            <a:ext cx="106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2.2</a:t>
            </a:r>
            <a:endParaRPr lang="ru-RU"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Изучено современное состояние методов приближённого вычисления минимального значения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ε-липшицевых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выпуклом компакте функций;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разработаны, описаны и обоснованы следующие численные методы:</a:t>
            </a:r>
          </a:p>
          <a:p>
            <a:pPr lvl="1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алгоритм приближённого поиска глобального минимума непрерывной на отрезке функции, основанный на идеях равномерного перебора;</a:t>
            </a:r>
          </a:p>
          <a:p>
            <a:pPr lvl="1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алгоритм приближённого поиска глобального минимума непрерывной на брусе функции двух переменных, также основанный на идее равномерного перебора по сетке.</a:t>
            </a:r>
          </a:p>
          <a:p>
            <a:pPr indent="342900"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Следует подчеркнуть, что в обоих случаях на функции не накладывались никакие дополнительные требования, кроме их непрерывности на выпуклом компакте конечномерного арифметического пространства.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разработано программное обеспечение для обоих алгоритмов;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помощью разработанного программного обеспечения рассчитана серия тестовых задач. Для некоторых ранее известных результатов поиска глобального минимума проведено сравнение с полученными предложенными методами, которое показало хорошее совпадение приближённых минимальных значений функции.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01472" y="0"/>
            <a:ext cx="70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3</a:t>
            </a:r>
            <a:endParaRPr lang="ru-RU" sz="36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Список использованной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906000" cy="5733256"/>
          </a:xfrm>
        </p:spPr>
        <p:txBody>
          <a:bodyPr>
            <a:normAutofit fontScale="4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Vanderbei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R.J. Extension of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Piyavskii’s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Algorithm to Continuous Global Optimization / R.J.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Vanderbei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// Journal of Global Optimization. – 1999. – Vol. 14. – P. 205-216.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Заботин, В.И. Алгоритм вычисления минимальной оценки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ε-постоянной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Липшица непрерывной функции / В.И. Заботин, П.А. Чернышевский // Вестник КГТУ им. А.Н. Туполева. – 2018. - № 2,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вып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2. – С. 127-132.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Заботин, В.И. Два алгоритма отыскания проекции точки на невыпуклое множество в нормированном пространстве / В.И. Заботин, Н.К. Арутюнова // Журнал вычислительной математики и математической физики. – 2013. – Т. 53, № 3. – С. 344-349.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Арутюнова, Н.К. Алгоритмы проектирования точки на поверхность уровня непрерывной на компакте функции / Н.К. Арутюнова, А.М.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Дуллиев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, В.И. Заботин // Журнал вычислительной математики и математической физики. – 2014. – Т. 54, № 9. – С. 1448-1454.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Арутюнова, Н.К. Модификация метода Евтушенко поиска глобального минимума для случая непрерывной на компакте функции / Н.К. Арутюнова // Вестник КГТУ им. А.Н. Туполева. – 2013. - № 2,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вып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2. – С. 154-157.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N.K.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Arutyunova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Models and methods for three external ballistics inverse problems / N.K.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Arutyunova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A.M.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Dulliev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, V.I.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Zabotin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// ,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Vestnik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YuUrGU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 – 2017. – Vol. 10. – P. 78-91. 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ГОСТ 19.701–90. Единая система программной документации. – Москва: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Стандартинформ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, 2010. - 22 с.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Технологии разработки программного обеспечения. Глава 6. Структурное тестирование программного обеспечения [Электронный ресурс] – Режим доступа :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http://textarchive.ru/c-1144105-p14.html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  <a:hlinkClick r:id="rId3" tooltip="Technology Conversations"/>
              </a:rPr>
              <a:t>Technology Conversations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. Test Driven Development (TDD): Example Walkthrough.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[Электронный ресурс] – Режим доступа :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https://technologyconversations.com/2013/12/20/test-driven-development-tdd-example-walkthrough/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xUnit.net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400" dirty="0" err="1" smtClean="0">
                <a:latin typeface="Times New Roman" pitchFamily="18" charset="0"/>
                <a:cs typeface="Times New Roman" pitchFamily="18" charset="0"/>
              </a:rPr>
              <a:t>xUnit.net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. [Электронный ресурс] – Режим доступа :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https://xunit.net/</a:t>
            </a:r>
            <a:endParaRPr lang="ru-RU" sz="3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201472" y="0"/>
            <a:ext cx="70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4</a:t>
            </a:r>
            <a:endParaRPr lang="ru-RU" sz="36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Публикация</a:t>
            </a:r>
            <a:endParaRPr lang="ru-RU" dirty="0"/>
          </a:p>
        </p:txBody>
      </p:sp>
      <p:pic>
        <p:nvPicPr>
          <p:cNvPr id="6" name="Содержимое 5"/>
          <p:cNvPicPr>
            <a:picLocks noGrp="1"/>
          </p:cNvPicPr>
          <p:nvPr>
            <p:ph sz="half" idx="1"/>
          </p:nvPr>
        </p:nvPicPr>
        <p:blipFill>
          <a:blip r:embed="rId2" cstate="print"/>
          <a:srcRect r="36341" b="66307"/>
          <a:stretch>
            <a:fillRect/>
          </a:stretch>
        </p:blipFill>
        <p:spPr bwMode="auto">
          <a:xfrm>
            <a:off x="0" y="2132856"/>
            <a:ext cx="581709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Содержимое 6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7096" y="1628800"/>
            <a:ext cx="3896626" cy="506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201472" y="0"/>
            <a:ext cx="70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1</a:t>
            </a:r>
            <a:r>
              <a:rPr lang="ru-RU" sz="3600" b="1" dirty="0" smtClean="0"/>
              <a:t>5</a:t>
            </a:r>
            <a:endParaRPr lang="ru-RU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Из работ </a:t>
            </a:r>
            <a:r>
              <a:rPr lang="en-US" dirty="0" err="1" smtClean="0"/>
              <a:t>Vanderbei</a:t>
            </a:r>
            <a:r>
              <a:rPr lang="ru-RU" dirty="0" smtClean="0"/>
              <a:t> известно , что всякая непрерывная на выпуклом компакте функция удовлетворяет условию</a:t>
            </a:r>
          </a:p>
          <a:p>
            <a:endParaRPr lang="ru-RU" dirty="0" smtClean="0"/>
          </a:p>
          <a:p>
            <a:pPr indent="342900">
              <a:buNone/>
            </a:pPr>
            <a:r>
              <a:rPr lang="ru-RU" dirty="0" smtClean="0"/>
              <a:t>Представляет интерес разработка приближённых алгоритмов минимизации такой функции. В работах </a:t>
            </a:r>
            <a:r>
              <a:rPr lang="en-US" dirty="0" err="1" smtClean="0"/>
              <a:t>Vanderbei</a:t>
            </a:r>
            <a:r>
              <a:rPr lang="en-US" dirty="0" smtClean="0"/>
              <a:t> </a:t>
            </a:r>
            <a:r>
              <a:rPr lang="ru-RU" dirty="0" smtClean="0"/>
              <a:t>и Н. К. Арутюновой предложены обобщения алгоритмов </a:t>
            </a:r>
            <a:r>
              <a:rPr lang="ru-RU" dirty="0" err="1" smtClean="0"/>
              <a:t>Пиявского</a:t>
            </a:r>
            <a:r>
              <a:rPr lang="ru-RU" dirty="0" smtClean="0"/>
              <a:t> и Евтушенко. В предлагаемой работе строятся алгоритмы, обобщающие метод равномерного перебора.</a:t>
            </a:r>
          </a:p>
          <a:p>
            <a:endParaRPr lang="ru-RU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520" y="2708920"/>
            <a:ext cx="8635460" cy="50405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2</a:t>
            </a:r>
            <a:endParaRPr lang="ru-RU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Постановка задачи для одномерного случая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906000" cy="5733255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Пусть функция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f(x)</a:t>
            </a:r>
            <a:r>
              <a:rPr lang="ru-RU" i="1" dirty="0" smtClean="0"/>
              <a:t> </a:t>
            </a:r>
            <a:r>
              <a:rPr lang="ru-RU" dirty="0" smtClean="0"/>
              <a:t>непрерывна на отрезке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[a;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b]</a:t>
            </a:r>
            <a:r>
              <a:rPr lang="ru-RU" dirty="0" smtClean="0"/>
              <a:t>, то есть удовлетворяет условию </a:t>
            </a:r>
            <a:r>
              <a:rPr lang="en-US" dirty="0" err="1" smtClean="0"/>
              <a:t>Vanderbei</a:t>
            </a:r>
            <a:r>
              <a:rPr lang="ru-RU" dirty="0" smtClean="0"/>
              <a:t>:</a:t>
            </a:r>
          </a:p>
          <a:p>
            <a:pPr indent="342900">
              <a:buNone/>
            </a:pPr>
            <a:endParaRPr lang="ru-RU" i="1" dirty="0" smtClean="0"/>
          </a:p>
          <a:p>
            <a:pPr indent="342900">
              <a:buNone/>
            </a:pPr>
            <a:r>
              <a:rPr lang="ru-RU" dirty="0" smtClean="0"/>
              <a:t>Будем полагать, что оценка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i="1" baseline="-25000" dirty="0" smtClean="0"/>
              <a:t> </a:t>
            </a:r>
            <a:r>
              <a:rPr lang="ru-RU" dirty="0" smtClean="0"/>
              <a:t>может быть найдена для заданного </a:t>
            </a:r>
            <a:r>
              <a:rPr lang="el-GR" i="1" dirty="0" smtClean="0"/>
              <a:t>ε</a:t>
            </a:r>
            <a:r>
              <a:rPr lang="en-US" i="1" dirty="0" smtClean="0"/>
              <a:t>&gt;0</a:t>
            </a:r>
            <a:r>
              <a:rPr lang="en-US" dirty="0" smtClean="0"/>
              <a:t>.</a:t>
            </a:r>
            <a:r>
              <a:rPr lang="ru-RU" dirty="0" smtClean="0"/>
              <a:t> Обозначим             точность, с которой нужно найти наименьшее значение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ru-RU" dirty="0" smtClean="0"/>
              <a:t>на отрезке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[a;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b]</a:t>
            </a:r>
            <a:r>
              <a:rPr lang="ru-RU" dirty="0" smtClean="0"/>
              <a:t>.</a:t>
            </a:r>
          </a:p>
          <a:p>
            <a:pPr indent="342900">
              <a:buNone/>
            </a:pPr>
            <a:r>
              <a:rPr lang="ru-RU" dirty="0" smtClean="0"/>
              <a:t>Требуется построить обобщение метода перебора на равномерной сетке, обеспечивающее отыскание наименьшего значения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dirty="0" smtClean="0"/>
              <a:t> с заданной точностью.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504" y="2204864"/>
            <a:ext cx="8635460" cy="504056"/>
          </a:xfrm>
          <a:prstGeom prst="rect">
            <a:avLst/>
          </a:prstGeom>
          <a:noFill/>
        </p:spPr>
      </p:pic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61112" y="3356991"/>
            <a:ext cx="936104" cy="44635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3</a:t>
            </a:r>
            <a:endParaRPr lang="ru-RU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минимизации непрерывной функции одной переменной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906000" cy="5589239"/>
          </a:xfrm>
        </p:spPr>
        <p:txBody>
          <a:bodyPr/>
          <a:lstStyle/>
          <a:p>
            <a:pPr marL="514350" indent="514350">
              <a:buNone/>
            </a:pPr>
            <a:r>
              <a:rPr lang="ru-RU" dirty="0" smtClean="0"/>
              <a:t>Здесь и далее полагаем, что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dirty="0" smtClean="0"/>
              <a:t> и </a:t>
            </a:r>
            <a:r>
              <a:rPr lang="en-US" i="1" dirty="0" smtClean="0"/>
              <a:t>ε</a:t>
            </a:r>
            <a:r>
              <a:rPr lang="ru-RU" dirty="0" smtClean="0"/>
              <a:t> согласованы, то есть найдутся точки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x</a:t>
            </a:r>
            <a:r>
              <a:rPr lang="ru-RU" dirty="0" smtClean="0"/>
              <a:t> и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y</a:t>
            </a:r>
            <a:r>
              <a:rPr lang="en-US" dirty="0" smtClean="0"/>
              <a:t>: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Задать </a:t>
            </a:r>
            <a:r>
              <a:rPr lang="el-GR" i="1" dirty="0" smtClean="0"/>
              <a:t>ε</a:t>
            </a:r>
            <a:r>
              <a:rPr lang="en-US" i="1" dirty="0" smtClean="0"/>
              <a:t> &gt; 0</a:t>
            </a:r>
            <a:r>
              <a:rPr lang="ru-RU" dirty="0" smtClean="0"/>
              <a:t> и </a:t>
            </a:r>
            <a:r>
              <a:rPr lang="el-GR" i="1" dirty="0" smtClean="0"/>
              <a:t>ε</a:t>
            </a:r>
            <a:r>
              <a:rPr lang="ru-RU" i="1" baseline="30000" dirty="0" smtClean="0"/>
              <a:t>*</a:t>
            </a:r>
            <a:r>
              <a:rPr lang="en-US" i="1" dirty="0" smtClean="0"/>
              <a:t>&gt;</a:t>
            </a:r>
            <a:r>
              <a:rPr lang="el-GR" i="1" dirty="0" smtClean="0"/>
              <a:t> ε</a:t>
            </a:r>
            <a:r>
              <a:rPr lang="en-US" i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параметры метода.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Вычислить</a:t>
            </a:r>
            <a:r>
              <a:rPr lang="ru-RU" i="1" dirty="0" smtClean="0"/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Построить по формуле:                                          , где</a:t>
            </a:r>
          </a:p>
          <a:p>
            <a:pPr marL="514350" indent="-514350">
              <a:buNone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               , удовлетворяющее неравенству  </a:t>
            </a:r>
          </a:p>
          <a:p>
            <a:pPr marL="514350" indent="-514350">
              <a:buNone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Отсюда получаем число узлов                       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Вычисляем значения функции в полученных узлах и выбираем наименьшее из них.</a:t>
            </a:r>
          </a:p>
          <a:p>
            <a:pPr marL="514350" indent="-514350">
              <a:buFont typeface="+mj-lt"/>
              <a:buAutoNum type="arabicPeriod" startAt="4"/>
            </a:pPr>
            <a:endParaRPr lang="ru-RU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3641519"/>
            <a:ext cx="3672408" cy="376121"/>
          </a:xfrm>
          <a:prstGeom prst="rect">
            <a:avLst/>
          </a:prstGeom>
          <a:noFill/>
        </p:spPr>
      </p:pic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4080105"/>
            <a:ext cx="1224136" cy="708711"/>
          </a:xfrm>
          <a:prstGeom prst="rect">
            <a:avLst/>
          </a:prstGeom>
          <a:noFill/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5288" y="4077072"/>
            <a:ext cx="1296144" cy="777687"/>
          </a:xfrm>
          <a:prstGeom prst="rect">
            <a:avLst/>
          </a:prstGeom>
          <a:noFill/>
        </p:spPr>
      </p:pic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73080" y="4595530"/>
            <a:ext cx="1908074" cy="792088"/>
          </a:xfrm>
          <a:prstGeom prst="rect">
            <a:avLst/>
          </a:prstGeom>
          <a:noFill/>
        </p:spPr>
      </p:pic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69024" y="1844824"/>
            <a:ext cx="2448272" cy="414766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4</a:t>
            </a:r>
            <a:endParaRPr lang="ru-RU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Обоснование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052736"/>
            <a:ext cx="9906000" cy="5805263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Обозначим:</a:t>
            </a:r>
          </a:p>
          <a:p>
            <a:pPr indent="342900">
              <a:buNone/>
            </a:pPr>
            <a:r>
              <a:rPr lang="en-US" i="1" dirty="0" smtClean="0">
                <a:latin typeface="Cambria" pitchFamily="18" charset="0"/>
                <a:ea typeface="Cambria" pitchFamily="18" charset="0"/>
              </a:rPr>
              <a:t>f*</a:t>
            </a:r>
            <a:r>
              <a:rPr lang="ru-RU" dirty="0" smtClean="0"/>
              <a:t>- наименьшее значение функции на отрезке  (которое, очевидно, существует).</a:t>
            </a:r>
          </a:p>
          <a:p>
            <a:pPr indent="342900">
              <a:buNone/>
            </a:pPr>
            <a:r>
              <a:rPr lang="ru-RU" dirty="0" smtClean="0"/>
              <a:t>Если выполнены все предположения предыдущего слайда и мы можем вычислить оценку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dirty="0" smtClean="0"/>
              <a:t> для любого </a:t>
            </a:r>
            <a:r>
              <a:rPr lang="el-GR" i="1" dirty="0" smtClean="0"/>
              <a:t>ε</a:t>
            </a:r>
            <a:r>
              <a:rPr lang="en-US" i="1" dirty="0" smtClean="0"/>
              <a:t> &gt; 0</a:t>
            </a:r>
            <a:r>
              <a:rPr lang="ru-RU" i="1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то доказано следующее </a:t>
            </a:r>
          </a:p>
          <a:p>
            <a:pPr indent="342900">
              <a:buNone/>
            </a:pPr>
            <a:r>
              <a:rPr lang="ru-RU" b="1" dirty="0" smtClean="0"/>
              <a:t>Утверждение</a:t>
            </a:r>
            <a:r>
              <a:rPr lang="en-US" b="1" dirty="0" smtClean="0"/>
              <a:t> 1</a:t>
            </a:r>
            <a:r>
              <a:rPr lang="ru-RU" dirty="0" smtClean="0"/>
              <a:t>:</a:t>
            </a:r>
          </a:p>
          <a:p>
            <a:pPr indent="342900">
              <a:buNone/>
            </a:pPr>
            <a:r>
              <a:rPr lang="ru-RU" i="1" dirty="0" smtClean="0"/>
              <a:t>среди членов последовательности найдётся точка, для которой выполняется условие</a:t>
            </a:r>
            <a:endParaRPr lang="ru-RU" i="1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16896" y="5949280"/>
            <a:ext cx="2160240" cy="40769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5</a:t>
            </a:r>
            <a:endParaRPr lang="ru-RU" sz="3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/>
          <a:lstStyle/>
          <a:p>
            <a:r>
              <a:rPr lang="ru-RU" dirty="0" smtClean="0"/>
              <a:t>Пример (Н.К. Арутюнова)</a:t>
            </a:r>
            <a:endParaRPr lang="ru-RU" dirty="0"/>
          </a:p>
        </p:txBody>
      </p:sp>
      <p:pic>
        <p:nvPicPr>
          <p:cNvPr id="17" name="Содержимое 16"/>
          <p:cNvPicPr>
            <a:picLocks noGrp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64" y="1556792"/>
            <a:ext cx="9577064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4688" y="1124744"/>
            <a:ext cx="5739840" cy="34823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9129464" y="0"/>
            <a:ext cx="77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6.1</a:t>
            </a:r>
            <a:endParaRPr lang="ru-RU" sz="3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56990"/>
          </a:xfrm>
        </p:spPr>
        <p:txBody>
          <a:bodyPr/>
          <a:lstStyle/>
          <a:p>
            <a:r>
              <a:rPr lang="ru-RU" dirty="0" smtClean="0"/>
              <a:t>Пример (Н.К. Арутюнова)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72480" y="1196752"/>
          <a:ext cx="9433051" cy="5494679"/>
        </p:xfrm>
        <a:graphic>
          <a:graphicData uri="http://schemas.openxmlformats.org/drawingml/2006/table">
            <a:tbl>
              <a:tblPr/>
              <a:tblGrid>
                <a:gridCol w="1265107"/>
                <a:gridCol w="735845"/>
                <a:gridCol w="929012"/>
                <a:gridCol w="426769"/>
                <a:gridCol w="1368220"/>
                <a:gridCol w="73891"/>
                <a:gridCol w="1368220"/>
                <a:gridCol w="73891"/>
                <a:gridCol w="1265107"/>
                <a:gridCol w="73891"/>
                <a:gridCol w="852658"/>
                <a:gridCol w="73891"/>
                <a:gridCol w="852658"/>
                <a:gridCol w="73891"/>
              </a:tblGrid>
              <a:tr h="3514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Отрезок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r>
                        <a:rPr lang="ru-RU" sz="1400" baseline="30000"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latin typeface="Times New Roman"/>
                          <a:ea typeface="Times New Roman"/>
                          <a:cs typeface="Times New Roman"/>
                        </a:rPr>
                        <a:t>ε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4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40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ru-RU" sz="1400" i="1">
                          <a:latin typeface="Times New Roman"/>
                          <a:ea typeface="Times New Roman"/>
                          <a:cs typeface="Times New Roman"/>
                        </a:rPr>
                        <a:t> м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с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rowSpan="2" gridSpan="13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Набор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 2.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b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–1, 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–1.005, 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 0.5; 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–4,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a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–1,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a</a:t>
                      </a:r>
                      <a:r>
                        <a:rPr lang="en-US" sz="14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400" i="1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= 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gridSpan="1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–0.9999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004999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99999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[–5; 5]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0.0000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1.000004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–1.00</a:t>
                      </a: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277777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–0.999999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–1.004982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9999999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367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–1.004798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27777777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997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–1.004997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–1.004993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555555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[–10; 10]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–1.004973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20000000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711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–1.004919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55555555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1971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–1.004995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0.000036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–0.999996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–1.003000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833333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43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[–15; 15]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0.0005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500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–1.004933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30000000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1056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6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2500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0.0000004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–1.000000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–1.004834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83333333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  <a:cs typeface="Times New Roman"/>
                        </a:rPr>
                        <a:t>2871</a:t>
                      </a:r>
                      <a:endParaRPr lang="ru-RU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60912" y="1340768"/>
            <a:ext cx="334963" cy="236538"/>
          </a:xfrm>
          <a:prstGeom prst="rect">
            <a:avLst/>
          </a:prstGeom>
          <a:noFill/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68824" y="1340768"/>
            <a:ext cx="92075" cy="236538"/>
          </a:xfrm>
          <a:prstGeom prst="rect">
            <a:avLst/>
          </a:prstGeom>
          <a:noFill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01072" y="1340768"/>
            <a:ext cx="350838" cy="236538"/>
          </a:xfrm>
          <a:prstGeom prst="rect">
            <a:avLst/>
          </a:prstGeom>
          <a:noFill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13240" y="1340768"/>
            <a:ext cx="168275" cy="236538"/>
          </a:xfrm>
          <a:prstGeom prst="rect">
            <a:avLst/>
          </a:prstGeom>
          <a:noFill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93360" y="1340768"/>
            <a:ext cx="106363" cy="236538"/>
          </a:xfrm>
          <a:prstGeom prst="rect">
            <a:avLst/>
          </a:prstGeom>
          <a:noFill/>
        </p:spPr>
      </p:pic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41432" y="1340768"/>
            <a:ext cx="76200" cy="2286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9129464" y="0"/>
            <a:ext cx="77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6.2</a:t>
            </a:r>
            <a:endParaRPr lang="ru-RU" sz="3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Постановка задачи для функции двух переменных на брусе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7</a:t>
            </a:r>
            <a:endParaRPr lang="ru-RU" sz="3600" b="1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9906000" cy="5733255"/>
          </a:xfrm>
        </p:spPr>
        <p:txBody>
          <a:bodyPr/>
          <a:lstStyle/>
          <a:p>
            <a:pPr indent="342900">
              <a:buNone/>
            </a:pPr>
            <a:r>
              <a:rPr lang="ru-RU" dirty="0" smtClean="0"/>
              <a:t>Пусть функция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f(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x,y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)</a:t>
            </a:r>
            <a:r>
              <a:rPr lang="ru-RU" i="1" dirty="0" smtClean="0"/>
              <a:t> </a:t>
            </a:r>
            <a:r>
              <a:rPr lang="ru-RU" dirty="0" smtClean="0"/>
              <a:t>непрерывна на брусе</a:t>
            </a:r>
            <a:r>
              <a:rPr lang="en-US" dirty="0" smtClean="0"/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P = [a; b] </a:t>
            </a:r>
            <a:r>
              <a:rPr lang="ru-RU" i="1" dirty="0" err="1" smtClean="0">
                <a:latin typeface="Cambria" pitchFamily="18" charset="0"/>
                <a:ea typeface="Cambria" pitchFamily="18" charset="0"/>
              </a:rPr>
              <a:t>х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[d; c]</a:t>
            </a:r>
            <a:r>
              <a:rPr lang="ru-RU" dirty="0" smtClean="0"/>
              <a:t>, то есть удовлетворяет условию </a:t>
            </a:r>
            <a:r>
              <a:rPr lang="en-US" dirty="0" err="1" smtClean="0"/>
              <a:t>Vanderbei</a:t>
            </a:r>
            <a:r>
              <a:rPr lang="ru-RU" dirty="0" smtClean="0"/>
              <a:t>:</a:t>
            </a:r>
          </a:p>
          <a:p>
            <a:pPr indent="342900">
              <a:buNone/>
            </a:pPr>
            <a:endParaRPr lang="ru-RU" i="1" dirty="0" smtClean="0"/>
          </a:p>
          <a:p>
            <a:pPr indent="342900">
              <a:buNone/>
            </a:pPr>
            <a:r>
              <a:rPr lang="ru-RU" dirty="0" smtClean="0"/>
              <a:t>Будем полагать, что оценка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i="1" baseline="-25000" dirty="0" smtClean="0"/>
              <a:t> </a:t>
            </a:r>
            <a:r>
              <a:rPr lang="ru-RU" dirty="0" smtClean="0"/>
              <a:t>может быть найдена для заданного </a:t>
            </a:r>
            <a:r>
              <a:rPr lang="el-GR" i="1" dirty="0" smtClean="0"/>
              <a:t>ε</a:t>
            </a:r>
            <a:r>
              <a:rPr lang="en-US" i="1" dirty="0" smtClean="0"/>
              <a:t>&gt;0</a:t>
            </a:r>
            <a:r>
              <a:rPr lang="en-US" dirty="0" smtClean="0"/>
              <a:t>.</a:t>
            </a:r>
            <a:r>
              <a:rPr lang="ru-RU" dirty="0" smtClean="0"/>
              <a:t> Обозначим             точность, с которой нужно найти наименьшее значение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ru-RU" dirty="0" smtClean="0"/>
              <a:t>на брусе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P</a:t>
            </a:r>
            <a:r>
              <a:rPr lang="ru-RU" dirty="0" smtClean="0"/>
              <a:t>.</a:t>
            </a:r>
          </a:p>
          <a:p>
            <a:pPr indent="342900">
              <a:buNone/>
            </a:pPr>
            <a:r>
              <a:rPr lang="ru-RU" dirty="0" smtClean="0"/>
              <a:t>Требуется построить обобщение метода перебора на равномерной сетке, обеспечивающее отыскание наименьшего значения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dirty="0" smtClean="0"/>
              <a:t> с заданной точностью.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61112" y="3356991"/>
            <a:ext cx="936104" cy="446354"/>
          </a:xfrm>
          <a:prstGeom prst="rect">
            <a:avLst/>
          </a:prstGeom>
          <a:noFill/>
        </p:spPr>
      </p:pic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503" y="2250190"/>
            <a:ext cx="7858947" cy="4587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минимизации непрерывной функции двух переменных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417496" y="0"/>
            <a:ext cx="48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8</a:t>
            </a:r>
            <a:endParaRPr lang="ru-RU" sz="3600" b="1" dirty="0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0" y="1268760"/>
            <a:ext cx="9906000" cy="5589239"/>
          </a:xfrm>
        </p:spPr>
        <p:txBody>
          <a:bodyPr>
            <a:normAutofit/>
          </a:bodyPr>
          <a:lstStyle/>
          <a:p>
            <a:pPr marL="514350" indent="514350">
              <a:buNone/>
            </a:pPr>
            <a:r>
              <a:rPr lang="ru-RU" dirty="0" smtClean="0"/>
              <a:t>Полагаем, что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f</a:t>
            </a:r>
            <a:r>
              <a:rPr lang="ru-RU" dirty="0" smtClean="0"/>
              <a:t> и </a:t>
            </a:r>
            <a:r>
              <a:rPr lang="en-US" i="1" dirty="0" smtClean="0"/>
              <a:t>ε</a:t>
            </a:r>
            <a:r>
              <a:rPr lang="ru-RU" dirty="0" smtClean="0"/>
              <a:t> согласованы, то есть найдутся точки </a:t>
            </a:r>
            <a:r>
              <a:rPr lang="en-US" dirty="0" smtClean="0"/>
              <a:t>            </a:t>
            </a:r>
            <a:r>
              <a:rPr lang="ru-RU" dirty="0" smtClean="0"/>
              <a:t>,</a:t>
            </a:r>
            <a:r>
              <a:rPr lang="en-US" dirty="0" smtClean="0"/>
              <a:t>           </a:t>
            </a:r>
            <a:r>
              <a:rPr lang="ru-RU" dirty="0" smtClean="0"/>
              <a:t>   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P </a:t>
            </a:r>
            <a:r>
              <a:rPr lang="en-US" dirty="0" smtClean="0"/>
              <a:t>: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Задать </a:t>
            </a:r>
            <a:r>
              <a:rPr lang="el-GR" i="1" dirty="0" smtClean="0"/>
              <a:t>ε</a:t>
            </a:r>
            <a:r>
              <a:rPr lang="en-US" i="1" dirty="0" smtClean="0"/>
              <a:t> &gt; 0</a:t>
            </a:r>
            <a:r>
              <a:rPr lang="ru-RU" dirty="0" smtClean="0"/>
              <a:t> и </a:t>
            </a:r>
            <a:r>
              <a:rPr lang="el-GR" i="1" dirty="0" smtClean="0"/>
              <a:t>ε</a:t>
            </a:r>
            <a:r>
              <a:rPr lang="ru-RU" i="1" baseline="30000" dirty="0" smtClean="0"/>
              <a:t>*</a:t>
            </a:r>
            <a:r>
              <a:rPr lang="en-US" i="1" dirty="0" smtClean="0"/>
              <a:t>&gt;</a:t>
            </a:r>
            <a:r>
              <a:rPr lang="el-GR" i="1" dirty="0" smtClean="0"/>
              <a:t> ε</a:t>
            </a:r>
            <a:r>
              <a:rPr lang="ru-RU" i="1" dirty="0" smtClean="0"/>
              <a:t>, </a:t>
            </a:r>
            <a:r>
              <a:rPr lang="ru-RU" dirty="0" smtClean="0"/>
              <a:t>вычислить</a:t>
            </a:r>
            <a:r>
              <a:rPr lang="ru-RU" i="1" dirty="0" smtClean="0"/>
              <a:t>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L</a:t>
            </a:r>
            <a:r>
              <a:rPr lang="el-GR" i="1" baseline="-25000" dirty="0" smtClean="0">
                <a:latin typeface="Cambria" pitchFamily="18" charset="0"/>
                <a:ea typeface="Cambria" pitchFamily="18" charset="0"/>
              </a:rPr>
              <a:t>ε</a:t>
            </a:r>
            <a:r>
              <a:rPr lang="ru-RU" i="1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Найти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                  </a:t>
            </a:r>
            <a:r>
              <a:rPr lang="ru-RU" dirty="0" smtClean="0">
                <a:latin typeface="Cambria" pitchFamily="18" charset="0"/>
                <a:ea typeface="Cambria" pitchFamily="18" charset="0"/>
              </a:rPr>
              <a:t>и                     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Найти узлы сетки          ,                                       с шагом                и               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Cambria" pitchFamily="18" charset="0"/>
                <a:ea typeface="Cambria" pitchFamily="18" charset="0"/>
              </a:rPr>
              <a:t>Вычислить значения функции в узлах и выбрать наименьшее.</a:t>
            </a:r>
            <a:endParaRPr lang="ru-RU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8984" y="1844824"/>
            <a:ext cx="3816424" cy="443913"/>
          </a:xfrm>
          <a:prstGeom prst="rect">
            <a:avLst/>
          </a:prstGeom>
          <a:noFill/>
        </p:spPr>
      </p:pic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2640" y="1844824"/>
            <a:ext cx="1008112" cy="414766"/>
          </a:xfrm>
          <a:prstGeom prst="rect">
            <a:avLst/>
          </a:prstGeom>
          <a:noFill/>
        </p:spPr>
      </p:pic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8784" y="1916832"/>
            <a:ext cx="864096" cy="350506"/>
          </a:xfrm>
          <a:prstGeom prst="rect">
            <a:avLst/>
          </a:prstGeom>
          <a:noFill/>
        </p:spPr>
      </p:pic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44888" y="1916832"/>
            <a:ext cx="180020" cy="360040"/>
          </a:xfrm>
          <a:prstGeom prst="rect">
            <a:avLst/>
          </a:prstGeom>
          <a:noFill/>
        </p:spPr>
      </p:pic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664" y="2878407"/>
            <a:ext cx="1584176" cy="609654"/>
          </a:xfrm>
          <a:prstGeom prst="rect">
            <a:avLst/>
          </a:prstGeom>
          <a:noFill/>
        </p:spPr>
      </p:pic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44888" y="2852936"/>
            <a:ext cx="1656184" cy="660472"/>
          </a:xfrm>
          <a:prstGeom prst="rect">
            <a:avLst/>
          </a:prstGeom>
          <a:noFill/>
        </p:spPr>
      </p:pic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5" name="Picture 1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16896" y="3597172"/>
            <a:ext cx="792088" cy="378623"/>
          </a:xfrm>
          <a:prstGeom prst="rect">
            <a:avLst/>
          </a:prstGeom>
          <a:noFill/>
        </p:spPr>
      </p:pic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7" name="Picture 1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3599468"/>
            <a:ext cx="3312368" cy="405596"/>
          </a:xfrm>
          <a:prstGeom prst="rect">
            <a:avLst/>
          </a:prstGeom>
          <a:noFill/>
        </p:spPr>
      </p:pic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1" name="Picture 21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28664" y="3964684"/>
            <a:ext cx="1152128" cy="603496"/>
          </a:xfrm>
          <a:prstGeom prst="rect">
            <a:avLst/>
          </a:prstGeom>
          <a:noFill/>
        </p:spPr>
      </p:pic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3" name="Picture 2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4848" y="3964684"/>
            <a:ext cx="1152128" cy="603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1378</Words>
  <Application>Microsoft Office PowerPoint</Application>
  <PresentationFormat>Лист A4 (210x297 мм)</PresentationFormat>
  <Paragraphs>349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Выпускная квалификационная работа  на тему: Реализация численных методов решения негладких экстремальных задач </vt:lpstr>
      <vt:lpstr>Введение</vt:lpstr>
      <vt:lpstr>Постановка задачи для одномерного случая</vt:lpstr>
      <vt:lpstr>Алгоритм минимизации непрерывной функции одной переменной</vt:lpstr>
      <vt:lpstr>Обоснование алгоритма</vt:lpstr>
      <vt:lpstr>Пример (Н.К. Арутюнова)</vt:lpstr>
      <vt:lpstr>Пример (Н.К. Арутюнова)</vt:lpstr>
      <vt:lpstr>Постановка задачи для функции двух переменных на брусе</vt:lpstr>
      <vt:lpstr>Алгоритм минимизации непрерывной функции двух переменных</vt:lpstr>
      <vt:lpstr>Обоснование алгоритма</vt:lpstr>
      <vt:lpstr>Пример</vt:lpstr>
      <vt:lpstr>Расчёт тестовых примеров</vt:lpstr>
      <vt:lpstr> </vt:lpstr>
      <vt:lpstr>Структурная схема алгоритма для непрерывной функции одной переменной</vt:lpstr>
      <vt:lpstr>Структурная схема алгоритма для функции двух переменных на брусе</vt:lpstr>
      <vt:lpstr>Заключение</vt:lpstr>
      <vt:lpstr>Список использованной литературы</vt:lpstr>
      <vt:lpstr>Публикация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Алексей</dc:creator>
  <cp:lastModifiedBy>Алексей Бирюков</cp:lastModifiedBy>
  <cp:revision>89</cp:revision>
  <dcterms:created xsi:type="dcterms:W3CDTF">2019-05-26T17:22:48Z</dcterms:created>
  <dcterms:modified xsi:type="dcterms:W3CDTF">2019-05-30T12:06:28Z</dcterms:modified>
</cp:coreProperties>
</file>