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Open Sans" charset="0"/>
      <p:regular r:id="rId25"/>
      <p:bold r:id="rId26"/>
      <p:italic r:id="rId27"/>
      <p:boldItalic r:id="rId28"/>
    </p:embeddedFont>
    <p:embeddedFont>
      <p:font typeface="Helvetica Neue Light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0aa960736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e0aa96073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0eb3d3a2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0eb3d3a2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10e61e66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10e61e66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0eb3d3a2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0eb3d3a2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0eb3d3a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0eb3d3a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0eb3d3a2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0eb3d3a2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e1178e2f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e1178e2f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e1178e2f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e1178e2f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e1178e2f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e1178e2f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0eb3d3a2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0eb3d3a2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0aa96073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0aa96073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0eb3d3a2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0eb3d3a2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10e61e66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10e61e66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0eb3d3a2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0eb3d3a2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0aa9607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0aa96073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0aa960736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0aa960736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0eb3d3a2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0eb3d3a2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0aa960736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0aa960736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0aa960736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0aa960736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0eb3d3a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0eb3d3a2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0eb3d3a2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0eb3d3a2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solidFill>
                  <a:srgbClr val="000000"/>
                </a:solidFill>
              </a:defRPr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solidFill>
                  <a:srgbClr val="000000"/>
                </a:solidFill>
              </a:defRPr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solidFill>
                  <a:srgbClr val="000000"/>
                </a:solidFill>
              </a:defRPr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solidFill>
                  <a:srgbClr val="000000"/>
                </a:solidFill>
              </a:defRPr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solidFill>
                  <a:srgbClr val="000000"/>
                </a:solidFill>
              </a:defRPr>
            </a:lvl5pPr>
            <a:lvl6pPr marL="2743200" lvl="5" indent="-279400" algn="just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929292"/>
              </a:buClr>
              <a:buSzPts val="800"/>
              <a:buChar char="■"/>
              <a:defRPr/>
            </a:lvl6pPr>
            <a:lvl7pPr marL="3200400" lvl="6" indent="-279400" algn="just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929292"/>
              </a:buClr>
              <a:buSzPts val="800"/>
              <a:buChar char="●"/>
              <a:defRPr/>
            </a:lvl7pPr>
            <a:lvl8pPr marL="3657600" lvl="7" indent="-279400" algn="just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929292"/>
              </a:buClr>
              <a:buSzPts val="800"/>
              <a:buChar char="○"/>
              <a:defRPr/>
            </a:lvl8pPr>
            <a:lvl9pPr marL="4114800" lvl="8" indent="-279400" algn="just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929292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&#1044;&#1077;&#1084;&#1086;&#1085;&#1089;&#1090;&#1088;&#1072;&#1094;&#1080;&#1103;%20&#1079;&#1072;&#1087;&#1088;&#1086;&#1089;&#1086;&#1074;.gi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goPingvina/Question-answering-syste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EgoPingvina/Question-answering-system" TargetMode="External"/><Relationship Id="rId4" Type="http://schemas.openxmlformats.org/officeDocument/2006/relationships/hyperlink" Target="mailto:herou_public@mail.r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 idx="4294967295"/>
          </p:nvPr>
        </p:nvSpPr>
        <p:spPr>
          <a:xfrm>
            <a:off x="666750" y="1543141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 fontScale="9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8AD2"/>
              </a:buClr>
              <a:buSzPct val="94117"/>
              <a:buFont typeface="Open Sans"/>
              <a:buNone/>
            </a:pPr>
            <a:r>
              <a:rPr lang="ru" sz="34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Модель вопросно-ответной системы на основе онтологического подхода</a:t>
            </a:r>
            <a:endParaRPr sz="3400" b="1">
              <a:solidFill>
                <a:srgbClr val="2F8AD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8AD2"/>
              </a:buClr>
              <a:buSzPct val="94117"/>
              <a:buFont typeface="Open Sans"/>
              <a:buNone/>
            </a:pPr>
            <a:r>
              <a:rPr lang="ru" sz="3400">
                <a:solidFill>
                  <a:srgbClr val="2F8AD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магистерская диссертация</a:t>
            </a:r>
            <a:endParaRPr sz="3400">
              <a:solidFill>
                <a:srgbClr val="2F8AD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6862716" y="4322803"/>
            <a:ext cx="2151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900"/>
              <a:buFont typeface="Open Sans"/>
              <a:buNone/>
            </a:pPr>
            <a:r>
              <a:rPr lang="ru" sz="9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rPr>
              <a:t>Бирюков</a:t>
            </a:r>
            <a:r>
              <a:rPr lang="ru" sz="9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rPr>
              <a:t>  А</a:t>
            </a:r>
            <a:r>
              <a:rPr lang="ru" sz="9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rPr>
              <a:t>лексей </a:t>
            </a:r>
            <a:r>
              <a:rPr lang="ru" sz="9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rPr>
              <a:t>М</a:t>
            </a:r>
            <a:r>
              <a:rPr lang="ru" sz="9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rPr>
              <a:t>ихаилович</a:t>
            </a:r>
            <a:br>
              <a:rPr lang="ru" sz="9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" sz="9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rPr>
              <a:t>науч. рук. доц. Липачёв Е.К.</a:t>
            </a:r>
            <a:r>
              <a:rPr lang="ru" sz="9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ru" sz="9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" sz="9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rPr>
              <a:t>гр. 11-922</a:t>
            </a:r>
            <a:br>
              <a:rPr lang="ru" sz="9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" sz="9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rPr>
              <a:t>Казань - 202</a:t>
            </a:r>
            <a:r>
              <a:rPr lang="ru" sz="9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500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2" y="4836392"/>
            <a:ext cx="2152014" cy="278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 idx="4294967295"/>
          </p:nvPr>
        </p:nvSpPr>
        <p:spPr>
          <a:xfrm>
            <a:off x="0" y="735075"/>
            <a:ext cx="9144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8AD2"/>
              </a:buClr>
              <a:buSzPct val="100000"/>
              <a:buFont typeface="Open Sans"/>
              <a:buNone/>
            </a:pPr>
            <a:r>
              <a:rPr lang="ru" sz="36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Web-интерфейс</a:t>
            </a:r>
            <a:br>
              <a:rPr lang="ru" sz="36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" sz="36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точки доступа SPARQL </a:t>
            </a:r>
            <a:br>
              <a:rPr lang="ru" sz="36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" sz="36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онтологии OntoMathPro</a:t>
            </a:r>
            <a:endParaRPr sz="3600" b="1">
              <a:solidFill>
                <a:srgbClr val="2F8A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2" y="4836392"/>
            <a:ext cx="2152014" cy="27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4">
            <a:alphaModFix/>
          </a:blip>
          <a:srcRect b="7595"/>
          <a:stretch/>
        </p:blipFill>
        <p:spPr>
          <a:xfrm>
            <a:off x="1436950" y="1678175"/>
            <a:ext cx="6270100" cy="31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7839050" y="4806500"/>
            <a:ext cx="130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29292"/>
                </a:solidFill>
              </a:rPr>
              <a:t>10/19</a:t>
            </a:r>
            <a:endParaRPr sz="1000">
              <a:solidFill>
                <a:srgbClr val="92929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2" y="4836392"/>
            <a:ext cx="2152014" cy="27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25" y="700425"/>
            <a:ext cx="3803956" cy="1927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3832175" y="1169025"/>
            <a:ext cx="52803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</a:pPr>
            <a:r>
              <a:rPr lang="ru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Запрос на получение из онтологии OntoMathPro всех определений, относящихся к классу </a:t>
            </a:r>
            <a:r>
              <a:rPr lang="ru" sz="17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Базис</a:t>
            </a:r>
            <a:r>
              <a:rPr lang="ru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ru" sz="17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и результат данного запроса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7839050" y="4806500"/>
            <a:ext cx="130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29292"/>
                </a:solidFill>
              </a:rPr>
              <a:t>11/19</a:t>
            </a:r>
            <a:endParaRPr sz="1000">
              <a:solidFill>
                <a:srgbClr val="929292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225" y="2571750"/>
            <a:ext cx="8808250" cy="22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>
            <a:spLocks noGrp="1"/>
          </p:cNvSpPr>
          <p:nvPr>
            <p:ph type="title" idx="4294967295"/>
          </p:nvPr>
        </p:nvSpPr>
        <p:spPr>
          <a:xfrm>
            <a:off x="-75" y="395475"/>
            <a:ext cx="9144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F8AD2"/>
              </a:buClr>
              <a:buSzPct val="100000"/>
              <a:buFont typeface="Open Sans"/>
              <a:buNone/>
            </a:pPr>
            <a:r>
              <a:rPr lang="ru" sz="36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Фрагмент запроса SPARQL</a:t>
            </a:r>
            <a:endParaRPr sz="3600" b="1">
              <a:solidFill>
                <a:srgbClr val="2F8A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4" name="Google Shape;154;p24"/>
          <p:cNvCxnSpPr/>
          <p:nvPr/>
        </p:nvCxnSpPr>
        <p:spPr>
          <a:xfrm rot="10800000" flipH="1">
            <a:off x="1570650" y="2037475"/>
            <a:ext cx="516600" cy="7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 idx="4294967295"/>
          </p:nvPr>
        </p:nvSpPr>
        <p:spPr>
          <a:xfrm>
            <a:off x="-75" y="395475"/>
            <a:ext cx="9144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8AD2"/>
              </a:buClr>
              <a:buSzPct val="100000"/>
              <a:buFont typeface="Open Sans"/>
              <a:buNone/>
            </a:pPr>
            <a:r>
              <a:rPr lang="ru" sz="36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Структура Карты преобразований</a:t>
            </a:r>
            <a:endParaRPr sz="3600" b="1">
              <a:solidFill>
                <a:srgbClr val="2F8A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2" y="4836392"/>
            <a:ext cx="2152014" cy="27888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>
            <a:spLocks noGrp="1"/>
          </p:cNvSpPr>
          <p:nvPr>
            <p:ph type="body" idx="4294967295"/>
          </p:nvPr>
        </p:nvSpPr>
        <p:spPr>
          <a:xfrm>
            <a:off x="507384" y="982978"/>
            <a:ext cx="8003400" cy="3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/>
          <a:p>
            <a:pPr marL="0" marR="0" lvl="0" indent="2520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ru" sz="1700">
                <a:latin typeface="Open Sans"/>
                <a:ea typeface="Open Sans"/>
                <a:cs typeface="Open Sans"/>
                <a:sym typeface="Open Sans"/>
              </a:rPr>
              <a:t>Каждый элемент карты преобразований состоит из следующих частей: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ru" sz="1700">
                <a:latin typeface="Open Sans"/>
                <a:ea typeface="Open Sans"/>
                <a:cs typeface="Open Sans"/>
                <a:sym typeface="Open Sans"/>
              </a:rPr>
              <a:t>Флаг наличия параметров в вопросе пользователя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ru" sz="1700">
                <a:latin typeface="Open Sans"/>
                <a:ea typeface="Open Sans"/>
                <a:cs typeface="Open Sans"/>
                <a:sym typeface="Open Sans"/>
              </a:rPr>
              <a:t>Вариации вопроса, решаемого SPARQL запросом данного элемента карты преобразований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ru" sz="1700">
                <a:latin typeface="Open Sans"/>
                <a:ea typeface="Open Sans"/>
                <a:cs typeface="Open Sans"/>
                <a:sym typeface="Open Sans"/>
              </a:rPr>
              <a:t>Соответствующие формулировкам вопроса варианты ответа на естественном языке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ru" sz="1700">
                <a:latin typeface="Open Sans"/>
                <a:ea typeface="Open Sans"/>
                <a:cs typeface="Open Sans"/>
                <a:sym typeface="Open Sans"/>
              </a:rPr>
              <a:t>Соответствующий шаблон SPARQL запроса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ru" sz="1700">
                <a:latin typeface="Open Sans"/>
                <a:ea typeface="Open Sans"/>
                <a:cs typeface="Open Sans"/>
                <a:sym typeface="Open Sans"/>
              </a:rPr>
              <a:t>Признак окончания очередного элемента карты преобразований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7839050" y="4806500"/>
            <a:ext cx="130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29292"/>
                </a:solidFill>
              </a:rPr>
              <a:t>12/19</a:t>
            </a:r>
            <a:endParaRPr sz="1000">
              <a:solidFill>
                <a:srgbClr val="92929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2" y="4836392"/>
            <a:ext cx="2152014" cy="27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32475"/>
            <a:ext cx="6346250" cy="25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9025" y="3515102"/>
            <a:ext cx="5834900" cy="1600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5935900" y="1215475"/>
            <a:ext cx="3346500" cy="1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</a:pPr>
            <a:r>
              <a:rPr lang="ru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Вопрос с параметром.</a:t>
            </a:r>
            <a:br>
              <a:rPr lang="ru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Поиск надклассов указываемого термина.</a:t>
            </a:r>
            <a:endParaRPr dirty="0"/>
          </a:p>
        </p:txBody>
      </p:sp>
      <p:sp>
        <p:nvSpPr>
          <p:cNvPr id="171" name="Google Shape;171;p26"/>
          <p:cNvSpPr txBox="1"/>
          <p:nvPr/>
        </p:nvSpPr>
        <p:spPr>
          <a:xfrm>
            <a:off x="-417425" y="3438650"/>
            <a:ext cx="3813300" cy="10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</a:pPr>
            <a:r>
              <a:rPr lang="ru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Вопрос без параметров.</a:t>
            </a:r>
            <a:br>
              <a:rPr lang="ru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Определение насыщенности онтологии данными.</a:t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7839050" y="4806500"/>
            <a:ext cx="130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29292"/>
                </a:solidFill>
              </a:rPr>
              <a:t>13/19</a:t>
            </a:r>
            <a:endParaRPr sz="1000">
              <a:solidFill>
                <a:srgbClr val="929292"/>
              </a:solidFill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title" idx="4294967295"/>
          </p:nvPr>
        </p:nvSpPr>
        <p:spPr>
          <a:xfrm>
            <a:off x="-75" y="395475"/>
            <a:ext cx="9144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8AD2"/>
              </a:buClr>
              <a:buSzPct val="100000"/>
              <a:buFont typeface="Open Sans"/>
              <a:buNone/>
            </a:pPr>
            <a:r>
              <a:rPr lang="ru" sz="36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Примеры содержимого</a:t>
            </a:r>
            <a:br>
              <a:rPr lang="ru" sz="36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" sz="36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Карты преобразований</a:t>
            </a:r>
            <a:endParaRPr sz="3600" b="1">
              <a:solidFill>
                <a:srgbClr val="2F8A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2" y="4836392"/>
            <a:ext cx="2152014" cy="27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500" y="1700"/>
            <a:ext cx="59814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>
            <a:spLocks noGrp="1"/>
          </p:cNvSpPr>
          <p:nvPr>
            <p:ph type="title" idx="4294967295"/>
          </p:nvPr>
        </p:nvSpPr>
        <p:spPr>
          <a:xfrm>
            <a:off x="-75" y="75"/>
            <a:ext cx="3403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8AD2"/>
              </a:buClr>
              <a:buSzPts val="3600"/>
              <a:buFont typeface="Open Sans"/>
              <a:buNone/>
            </a:pPr>
            <a:r>
              <a:rPr lang="ru" sz="36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Блок-схема алгоритма обработки вопроса пользователя</a:t>
            </a:r>
            <a:endParaRPr sz="3600" b="1">
              <a:solidFill>
                <a:srgbClr val="2F8A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7839050" y="4806500"/>
            <a:ext cx="130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29292"/>
                </a:solidFill>
              </a:rPr>
              <a:t>14/19</a:t>
            </a:r>
            <a:endParaRPr sz="1000">
              <a:solidFill>
                <a:srgbClr val="92929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 idx="4294967295"/>
          </p:nvPr>
        </p:nvSpPr>
        <p:spPr>
          <a:xfrm>
            <a:off x="-25" y="166875"/>
            <a:ext cx="9144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8AD2"/>
              </a:buClr>
              <a:buSzPct val="100000"/>
              <a:buFont typeface="Open Sans"/>
              <a:buNone/>
            </a:pPr>
            <a:r>
              <a:rPr lang="ru" sz="36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Демонстрация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7839050" y="4806500"/>
            <a:ext cx="130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29292"/>
                </a:solidFill>
              </a:rPr>
              <a:t>15/19</a:t>
            </a:r>
            <a:endParaRPr sz="1000">
              <a:solidFill>
                <a:srgbClr val="929292"/>
              </a:solidFill>
            </a:endParaRPr>
          </a:p>
        </p:txBody>
      </p:sp>
      <p:pic>
        <p:nvPicPr>
          <p:cNvPr id="7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2" y="4836392"/>
            <a:ext cx="2152014" cy="2788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0;p26"/>
          <p:cNvSpPr txBox="1"/>
          <p:nvPr/>
        </p:nvSpPr>
        <p:spPr>
          <a:xfrm>
            <a:off x="3730964" y="2045568"/>
            <a:ext cx="3346500" cy="1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</a:pPr>
            <a:r>
              <a:rPr lang="ru" sz="1700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  <a:hlinkClick r:id="rId4" action="ppaction://hlinkfile"/>
              </a:rPr>
              <a:t>ссылка</a:t>
            </a:r>
            <a:r>
              <a:rPr lang="ru" sz="1700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title" idx="4294967295"/>
          </p:nvPr>
        </p:nvSpPr>
        <p:spPr>
          <a:xfrm>
            <a:off x="-25" y="166875"/>
            <a:ext cx="9144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8AD2"/>
              </a:buClr>
              <a:buSzPct val="100000"/>
              <a:buFont typeface="Open Sans"/>
              <a:buNone/>
            </a:pPr>
            <a:r>
              <a:rPr lang="ru" sz="36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Демонстрация (скрины ответов 1)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2" y="4836392"/>
            <a:ext cx="2152014" cy="27888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7839050" y="4806500"/>
            <a:ext cx="130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29292"/>
                </a:solidFill>
              </a:rPr>
              <a:t>15.1/19</a:t>
            </a:r>
            <a:endParaRPr sz="1000">
              <a:solidFill>
                <a:srgbClr val="929292"/>
              </a:solidFill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4">
            <a:alphaModFix/>
          </a:blip>
          <a:srcRect l="671" t="596" r="641" b="1546"/>
          <a:stretch/>
        </p:blipFill>
        <p:spPr>
          <a:xfrm>
            <a:off x="212250" y="784500"/>
            <a:ext cx="8723424" cy="361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 idx="4294967295"/>
          </p:nvPr>
        </p:nvSpPr>
        <p:spPr>
          <a:xfrm>
            <a:off x="-25" y="166875"/>
            <a:ext cx="9144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8AD2"/>
              </a:buClr>
              <a:buSzPct val="100000"/>
              <a:buFont typeface="Open Sans"/>
              <a:buNone/>
            </a:pPr>
            <a:r>
              <a:rPr lang="ru" sz="36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Демонстрация (скрины ответов 2)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249" y="530726"/>
            <a:ext cx="6595499" cy="461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7839050" y="4806500"/>
            <a:ext cx="130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29292"/>
                </a:solidFill>
              </a:rPr>
              <a:t>15.2/19</a:t>
            </a:r>
            <a:endParaRPr sz="1000">
              <a:solidFill>
                <a:srgbClr val="929292"/>
              </a:solidFill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2" y="4836392"/>
            <a:ext cx="2152014" cy="2788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0"/>
          <p:cNvCxnSpPr/>
          <p:nvPr/>
        </p:nvCxnSpPr>
        <p:spPr>
          <a:xfrm>
            <a:off x="4237900" y="1464525"/>
            <a:ext cx="1280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 idx="4294967295"/>
          </p:nvPr>
        </p:nvSpPr>
        <p:spPr>
          <a:xfrm>
            <a:off x="-25" y="166875"/>
            <a:ext cx="9144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8AD2"/>
              </a:buClr>
              <a:buSzPct val="100000"/>
              <a:buFont typeface="Open Sans"/>
              <a:buNone/>
            </a:pPr>
            <a:r>
              <a:rPr lang="ru" sz="36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Демонстрация (скрины ответов 3)</a:t>
            </a:r>
            <a:endParaRPr/>
          </a:p>
        </p:txBody>
      </p:sp>
      <p:sp>
        <p:nvSpPr>
          <p:cNvPr id="212" name="Google Shape;212;p31"/>
          <p:cNvSpPr txBox="1"/>
          <p:nvPr/>
        </p:nvSpPr>
        <p:spPr>
          <a:xfrm>
            <a:off x="7839050" y="4806500"/>
            <a:ext cx="130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29292"/>
                </a:solidFill>
              </a:rPr>
              <a:t>15.3/19</a:t>
            </a:r>
            <a:endParaRPr sz="1000">
              <a:solidFill>
                <a:srgbClr val="929292"/>
              </a:solidFill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675" y="545976"/>
            <a:ext cx="6629674" cy="459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2" y="4836392"/>
            <a:ext cx="2152014" cy="2788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31"/>
          <p:cNvCxnSpPr/>
          <p:nvPr/>
        </p:nvCxnSpPr>
        <p:spPr>
          <a:xfrm>
            <a:off x="4358175" y="1535275"/>
            <a:ext cx="11958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31"/>
          <p:cNvCxnSpPr/>
          <p:nvPr/>
        </p:nvCxnSpPr>
        <p:spPr>
          <a:xfrm>
            <a:off x="4358175" y="1899925"/>
            <a:ext cx="863100" cy="10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1"/>
          <p:cNvCxnSpPr/>
          <p:nvPr/>
        </p:nvCxnSpPr>
        <p:spPr>
          <a:xfrm>
            <a:off x="6077975" y="2080625"/>
            <a:ext cx="834300" cy="13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31"/>
          <p:cNvCxnSpPr/>
          <p:nvPr/>
        </p:nvCxnSpPr>
        <p:spPr>
          <a:xfrm>
            <a:off x="7001550" y="2254250"/>
            <a:ext cx="844500" cy="9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2" y="4836392"/>
            <a:ext cx="2152014" cy="27888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>
            <a:spLocks noGrp="1"/>
          </p:cNvSpPr>
          <p:nvPr>
            <p:ph type="title" idx="4294967295"/>
          </p:nvPr>
        </p:nvSpPr>
        <p:spPr>
          <a:xfrm>
            <a:off x="-75" y="166875"/>
            <a:ext cx="9144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8AD2"/>
              </a:buClr>
              <a:buSzPct val="100000"/>
              <a:buFont typeface="Open Sans"/>
              <a:buNone/>
            </a:pPr>
            <a:r>
              <a:rPr lang="ru" sz="36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Апробация работы</a:t>
            </a:r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body" idx="4294967295"/>
          </p:nvPr>
        </p:nvSpPr>
        <p:spPr>
          <a:xfrm>
            <a:off x="507384" y="982978"/>
            <a:ext cx="8003400" cy="3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/>
          <a:p>
            <a:pPr marL="719999" marR="0" lvl="0" indent="-3365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ru" sz="1700">
                <a:latin typeface="Open Sans"/>
                <a:ea typeface="Open Sans"/>
                <a:cs typeface="Open Sans"/>
                <a:sym typeface="Open Sans"/>
              </a:rPr>
              <a:t>Выступления на научных семинарах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marL="719999" marR="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ru" sz="1700">
                <a:latin typeface="Open Sans"/>
                <a:ea typeface="Open Sans"/>
                <a:cs typeface="Open Sans"/>
                <a:sym typeface="Open Sans"/>
              </a:rPr>
              <a:t>Выступление с докладом на научной конференции в рамках форума IFME`2021 25 марта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marL="719999" marR="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ru" sz="1700">
                <a:latin typeface="Open Sans"/>
                <a:ea typeface="Open Sans"/>
                <a:cs typeface="Open Sans"/>
                <a:sym typeface="Open Sans"/>
              </a:rPr>
              <a:t>В 2021 опубликована научная статья, подготовлена к печати ещё одна статья.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7839050" y="4806500"/>
            <a:ext cx="130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29292"/>
                </a:solidFill>
              </a:rPr>
              <a:t>16/19</a:t>
            </a:r>
            <a:endParaRPr sz="1000">
              <a:solidFill>
                <a:srgbClr val="92929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2" y="4836392"/>
            <a:ext cx="2152014" cy="27888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7839050" y="4806500"/>
            <a:ext cx="130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29292"/>
                </a:solidFill>
              </a:rPr>
              <a:t>2/19</a:t>
            </a:r>
            <a:endParaRPr sz="1000">
              <a:solidFill>
                <a:srgbClr val="929292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4294967295"/>
          </p:nvPr>
        </p:nvSpPr>
        <p:spPr>
          <a:xfrm>
            <a:off x="-75" y="166875"/>
            <a:ext cx="9144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8AD2"/>
              </a:buClr>
              <a:buSzPct val="100000"/>
              <a:buFont typeface="Open Sans"/>
              <a:buNone/>
            </a:pPr>
            <a:r>
              <a:rPr lang="ru" sz="36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Цель работы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4294967295"/>
          </p:nvPr>
        </p:nvSpPr>
        <p:spPr>
          <a:xfrm>
            <a:off x="507384" y="982978"/>
            <a:ext cx="8003400" cy="3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/>
          <a:p>
            <a:pPr marL="0" lvl="0" indent="252050" algn="just" rtl="0">
              <a:spcBef>
                <a:spcPts val="120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ru" sz="1700">
                <a:latin typeface="Open Sans"/>
                <a:ea typeface="Open Sans"/>
                <a:cs typeface="Open Sans"/>
                <a:sym typeface="Open Sans"/>
              </a:rPr>
              <a:t>Предложить модель вопросно-ответной системы, основанной на имеющихся онтологиях математического знания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252050" algn="just" rtl="0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ru" sz="1700">
                <a:latin typeface="Open Sans"/>
                <a:ea typeface="Open Sans"/>
                <a:cs typeface="Open Sans"/>
                <a:sym typeface="Open Sans"/>
              </a:rPr>
              <a:t>Реализовать предложенную в работе модель с использованием онтологий математического знания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ru" sz="1700">
                <a:latin typeface="Open Sans"/>
                <a:ea typeface="Open Sans"/>
                <a:cs typeface="Open Sans"/>
                <a:sym typeface="Open Sans"/>
              </a:rPr>
              <a:t>Под вопросно-ответной системой понимаем </a:t>
            </a:r>
            <a:r>
              <a:rPr lang="ru" sz="17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информационную систему, способную принимать вопросы пользователя и отвечать на них на естественном языке</a:t>
            </a:r>
            <a:endParaRPr sz="17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2" y="4836392"/>
            <a:ext cx="2152014" cy="27888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>
            <a:spLocks noGrp="1"/>
          </p:cNvSpPr>
          <p:nvPr>
            <p:ph type="title" idx="4294967295"/>
          </p:nvPr>
        </p:nvSpPr>
        <p:spPr>
          <a:xfrm>
            <a:off x="-75" y="166875"/>
            <a:ext cx="9144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8AD2"/>
              </a:buClr>
              <a:buSzPct val="100000"/>
              <a:buFont typeface="Open Sans"/>
              <a:buNone/>
            </a:pPr>
            <a:r>
              <a:rPr lang="ru" sz="36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Заключение</a:t>
            </a:r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body" idx="4294967295"/>
          </p:nvPr>
        </p:nvSpPr>
        <p:spPr>
          <a:xfrm>
            <a:off x="507384" y="982978"/>
            <a:ext cx="8003400" cy="3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/>
          <a:p>
            <a:pPr marL="520700" lvl="0" indent="-196850" algn="just" rtl="0">
              <a:spcBef>
                <a:spcPts val="120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ru" sz="1700" dirty="0">
                <a:latin typeface="Open Sans"/>
                <a:ea typeface="Open Sans"/>
                <a:cs typeface="Open Sans"/>
                <a:sym typeface="Open Sans"/>
              </a:rPr>
              <a:t>По результатам выполнения магистерской диссертации была предложена модель вопросно-ответной системы, основанной на онтологическом подходе и разработан прототип, реализующий её и отработанный с онтологией профессионального математического знания OntoMathPro.</a:t>
            </a:r>
            <a:endParaRPr sz="1700" dirty="0">
              <a:latin typeface="Open Sans"/>
              <a:ea typeface="Open Sans"/>
              <a:cs typeface="Open Sans"/>
              <a:sym typeface="Open Sans"/>
            </a:endParaRPr>
          </a:p>
          <a:p>
            <a:pPr marL="520700" lvl="0" indent="-196850" rtl="0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ru" sz="1700" dirty="0">
                <a:latin typeface="Open Sans"/>
                <a:ea typeface="Open Sans"/>
                <a:cs typeface="Open Sans"/>
                <a:sym typeface="Open Sans"/>
              </a:rPr>
              <a:t>Материалы и коды, использованные в магистерской работе, выложены на GitHub:</a:t>
            </a:r>
            <a:br>
              <a:rPr lang="ru" sz="170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ru" sz="17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https://github.com/EgoPingvina/Question-answering-system</a:t>
            </a:r>
            <a:endParaRPr sz="17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7839050" y="4806500"/>
            <a:ext cx="130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29292"/>
                </a:solidFill>
              </a:rPr>
              <a:t>17/19</a:t>
            </a:r>
            <a:endParaRPr sz="1000">
              <a:solidFill>
                <a:srgbClr val="92929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 idx="4294967295"/>
          </p:nvPr>
        </p:nvSpPr>
        <p:spPr>
          <a:xfrm>
            <a:off x="-75" y="166875"/>
            <a:ext cx="9144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8AD2"/>
              </a:buClr>
              <a:buSzPct val="100000"/>
              <a:buFont typeface="Open Sans"/>
              <a:buNone/>
            </a:pPr>
            <a:r>
              <a:rPr lang="ru" sz="36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Результаты работы на GitHub</a:t>
            </a:r>
            <a:endParaRPr/>
          </a:p>
        </p:txBody>
      </p:sp>
      <p:pic>
        <p:nvPicPr>
          <p:cNvPr id="240" name="Google Shape;240;p34"/>
          <p:cNvPicPr preferRelativeResize="0"/>
          <p:nvPr/>
        </p:nvPicPr>
        <p:blipFill rotWithShape="1">
          <a:blip r:embed="rId3">
            <a:alphaModFix/>
          </a:blip>
          <a:srcRect l="2230" t="15305" r="3260" b="5717"/>
          <a:stretch/>
        </p:blipFill>
        <p:spPr>
          <a:xfrm>
            <a:off x="1973925" y="543925"/>
            <a:ext cx="7170000" cy="46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2" y="4836392"/>
            <a:ext cx="2152014" cy="27888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 txBox="1"/>
          <p:nvPr/>
        </p:nvSpPr>
        <p:spPr>
          <a:xfrm>
            <a:off x="7839050" y="4806500"/>
            <a:ext cx="130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29292"/>
                </a:solidFill>
              </a:rPr>
              <a:t>18/19</a:t>
            </a:r>
            <a:endParaRPr sz="1000">
              <a:solidFill>
                <a:srgbClr val="92929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2" y="4836392"/>
            <a:ext cx="2152014" cy="27888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3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8AD2"/>
              </a:buClr>
              <a:buSzPts val="3600"/>
              <a:buFont typeface="Open Sans"/>
              <a:buNone/>
            </a:pPr>
            <a:r>
              <a:rPr lang="ru" sz="3600" b="1" dirty="0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Спасибо за внимание</a:t>
            </a:r>
            <a:endParaRPr dirty="0"/>
          </a:p>
        </p:txBody>
      </p:sp>
      <p:sp>
        <p:nvSpPr>
          <p:cNvPr id="249" name="Google Shape;249;p35"/>
          <p:cNvSpPr txBox="1">
            <a:spLocks noGrp="1"/>
          </p:cNvSpPr>
          <p:nvPr>
            <p:ph type="body" idx="4294967295"/>
          </p:nvPr>
        </p:nvSpPr>
        <p:spPr>
          <a:xfrm>
            <a:off x="3608225" y="3976125"/>
            <a:ext cx="55356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 fontScale="62500" lnSpcReduction="20000"/>
          </a:bodyPr>
          <a:lstStyle/>
          <a:p>
            <a:pPr marL="520700" marR="0" lvl="0" indent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 dirty="0">
                <a:latin typeface="Open Sans"/>
                <a:ea typeface="Open Sans"/>
                <a:cs typeface="Open Sans"/>
                <a:sym typeface="Open Sans"/>
              </a:rPr>
              <a:t>По вопросам и предложениям обращаться:</a:t>
            </a:r>
            <a:endParaRPr sz="1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300628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ru" sz="1700" dirty="0">
                <a:latin typeface="Open Sans"/>
                <a:ea typeface="Open Sans"/>
                <a:cs typeface="Open Sans"/>
                <a:sym typeface="Open Sans"/>
              </a:rPr>
              <a:t>на электронную почту:</a:t>
            </a:r>
            <a:br>
              <a:rPr lang="ru" sz="170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ru" sz="1700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ru" sz="1700" u="sng" dirty="0" smtClean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herou_public@mail.ru</a:t>
            </a:r>
            <a:endParaRPr sz="1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30062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ru" sz="1700" dirty="0">
                <a:latin typeface="Open Sans"/>
                <a:ea typeface="Open Sans"/>
                <a:cs typeface="Open Sans"/>
                <a:sym typeface="Open Sans"/>
              </a:rPr>
              <a:t>в формате Issue к репозиторию:</a:t>
            </a:r>
            <a:br>
              <a:rPr lang="ru" sz="170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ru" sz="1700" dirty="0">
                <a:latin typeface="Open Sans"/>
                <a:ea typeface="Open Sans"/>
                <a:cs typeface="Open Sans"/>
                <a:sym typeface="Open Sans"/>
              </a:rPr>
              <a:t> 	</a:t>
            </a:r>
            <a:r>
              <a:rPr lang="ru" sz="1700" u="sng" dirty="0" smtClean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</a:t>
            </a:r>
            <a:r>
              <a:rPr lang="ru" sz="17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://github.com/EgoPingvina/Question-answering-system</a:t>
            </a:r>
            <a:endParaRPr sz="1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2" y="4836392"/>
            <a:ext cx="2152014" cy="27888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>
            <a:spLocks noGrp="1"/>
          </p:cNvSpPr>
          <p:nvPr>
            <p:ph type="title" idx="4294967295"/>
          </p:nvPr>
        </p:nvSpPr>
        <p:spPr>
          <a:xfrm>
            <a:off x="-75" y="166875"/>
            <a:ext cx="9144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8AD2"/>
              </a:buClr>
              <a:buSzPct val="100000"/>
              <a:buFont typeface="Open Sans"/>
              <a:buNone/>
            </a:pPr>
            <a:r>
              <a:rPr lang="ru" sz="36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Задачи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4294967295"/>
          </p:nvPr>
        </p:nvSpPr>
        <p:spPr>
          <a:xfrm>
            <a:off x="507384" y="982978"/>
            <a:ext cx="8003400" cy="3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/>
          <a:p>
            <a:pPr marL="0" marR="0" lvl="0" indent="2520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ru" sz="1700" dirty="0">
                <a:latin typeface="Open Sans"/>
                <a:ea typeface="Open Sans"/>
                <a:cs typeface="Open Sans"/>
                <a:sym typeface="Open Sans"/>
              </a:rPr>
              <a:t>Разработать систему преобразования вопроса пользователя в запрос к онтологии</a:t>
            </a:r>
            <a:endParaRPr sz="1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2520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ru" sz="1700" dirty="0">
                <a:latin typeface="Open Sans"/>
                <a:ea typeface="Open Sans"/>
                <a:cs typeface="Open Sans"/>
                <a:sym typeface="Open Sans"/>
              </a:rPr>
              <a:t>Выстроить адаптивный процесс взаимодействия вопросно-ответной системы с онто-семантическими сетями</a:t>
            </a:r>
            <a:endParaRPr sz="1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2520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ru" sz="1700" dirty="0">
                <a:latin typeface="Open Sans"/>
                <a:ea typeface="Open Sans"/>
                <a:cs typeface="Open Sans"/>
                <a:sym typeface="Open Sans"/>
              </a:rPr>
              <a:t>Разработать систему преобразования результатов поиска по онтологии в ответ на естественном языке</a:t>
            </a:r>
            <a:endParaRPr sz="17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2520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ru" sz="1700" dirty="0">
                <a:latin typeface="Open Sans"/>
                <a:ea typeface="Open Sans"/>
                <a:cs typeface="Open Sans"/>
                <a:sym typeface="Open Sans"/>
              </a:rPr>
              <a:t>Разработать рабочий прототип модели вопросно-ответной системы на основе онтологического подхода</a:t>
            </a:r>
            <a:endParaRPr sz="1700" dirty="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7839050" y="4806500"/>
            <a:ext cx="130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29292"/>
                </a:solidFill>
              </a:rPr>
              <a:t>3/19</a:t>
            </a:r>
            <a:endParaRPr sz="1000">
              <a:solidFill>
                <a:srgbClr val="92929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2" y="4836392"/>
            <a:ext cx="2152014" cy="27888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>
            <a:spLocks noGrp="1"/>
          </p:cNvSpPr>
          <p:nvPr>
            <p:ph type="title" idx="4294967295"/>
          </p:nvPr>
        </p:nvSpPr>
        <p:spPr>
          <a:xfrm>
            <a:off x="-75" y="166875"/>
            <a:ext cx="9144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8AD2"/>
              </a:buClr>
              <a:buSzPct val="100000"/>
              <a:buFont typeface="Open Sans"/>
              <a:buNone/>
            </a:pPr>
            <a:r>
              <a:rPr lang="ru" sz="36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Инструменты, методы и технологии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87" y="585192"/>
            <a:ext cx="1423314" cy="1370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5">
            <a:alphaModFix/>
          </a:blip>
          <a:srcRect t="18466" b="21520"/>
          <a:stretch/>
        </p:blipFill>
        <p:spPr>
          <a:xfrm>
            <a:off x="3802930" y="600624"/>
            <a:ext cx="2160244" cy="11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3688" y="579438"/>
            <a:ext cx="2035233" cy="86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7734" y="1641934"/>
            <a:ext cx="3000891" cy="2987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75" y="2158825"/>
            <a:ext cx="4770556" cy="2609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25874" y="1641925"/>
            <a:ext cx="780733" cy="7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05625" y="1444150"/>
            <a:ext cx="705075" cy="7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49506" y="4521125"/>
            <a:ext cx="1925668" cy="5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94600" y="771800"/>
            <a:ext cx="1194225" cy="80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93078" y="2083866"/>
            <a:ext cx="1570098" cy="129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438175" y="3513250"/>
            <a:ext cx="780725" cy="7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7839050" y="4806500"/>
            <a:ext cx="130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29292"/>
                </a:solidFill>
              </a:rPr>
              <a:t>4/19</a:t>
            </a:r>
            <a:endParaRPr sz="1000">
              <a:solidFill>
                <a:srgbClr val="92929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 idx="4294967295"/>
          </p:nvPr>
        </p:nvSpPr>
        <p:spPr>
          <a:xfrm>
            <a:off x="-75" y="395475"/>
            <a:ext cx="9144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F8AD2"/>
              </a:buClr>
              <a:buSzPts val="9600"/>
              <a:buFont typeface="Open Sans"/>
              <a:buNone/>
            </a:pPr>
            <a:r>
              <a:rPr lang="ru" sz="32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Высокоуровневое представление архитектуры предлагаемой модели</a:t>
            </a:r>
            <a:endParaRPr sz="3200" b="1">
              <a:solidFill>
                <a:srgbClr val="2F8A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575" y="1128600"/>
            <a:ext cx="6950850" cy="39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2" y="4836392"/>
            <a:ext cx="2152014" cy="27888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7839050" y="4806500"/>
            <a:ext cx="130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29292"/>
                </a:solidFill>
              </a:rPr>
              <a:t>5/19</a:t>
            </a:r>
            <a:endParaRPr sz="1000">
              <a:solidFill>
                <a:srgbClr val="92929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 idx="4294967295"/>
          </p:nvPr>
        </p:nvSpPr>
        <p:spPr>
          <a:xfrm>
            <a:off x="-75" y="395475"/>
            <a:ext cx="9144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8AD2"/>
              </a:buClr>
              <a:buSzPct val="100000"/>
              <a:buFont typeface="Open Sans"/>
              <a:buNone/>
            </a:pPr>
            <a:r>
              <a:rPr lang="ru" sz="36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Диаграмма последовательности предлагаемой модели</a:t>
            </a:r>
            <a:endParaRPr sz="3600" b="1">
              <a:solidFill>
                <a:srgbClr val="2F8A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50" y="991300"/>
            <a:ext cx="8321511" cy="389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2" y="4836392"/>
            <a:ext cx="2152014" cy="27888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7839050" y="4806500"/>
            <a:ext cx="130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29292"/>
                </a:solidFill>
              </a:rPr>
              <a:t>6/19</a:t>
            </a:r>
            <a:endParaRPr sz="1000">
              <a:solidFill>
                <a:srgbClr val="92929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 idx="4294967295"/>
          </p:nvPr>
        </p:nvSpPr>
        <p:spPr>
          <a:xfrm>
            <a:off x="-75" y="395475"/>
            <a:ext cx="9144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F8AD2"/>
              </a:buClr>
              <a:buSzPts val="9600"/>
              <a:buFont typeface="Open Sans"/>
              <a:buNone/>
            </a:pPr>
            <a:r>
              <a:rPr lang="ru" sz="32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Онтология математического знания OntoMathPro</a:t>
            </a:r>
            <a:endParaRPr sz="3200" b="1">
              <a:solidFill>
                <a:srgbClr val="2F8A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l="1210" t="6959" r="1200"/>
          <a:stretch/>
        </p:blipFill>
        <p:spPr>
          <a:xfrm>
            <a:off x="785800" y="1253975"/>
            <a:ext cx="8010901" cy="38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2" y="4836392"/>
            <a:ext cx="2152014" cy="2788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-87" y="879125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Исходники OntoMathPro: https://github.com/CLLKazan/OntoMathPro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7839050" y="4806500"/>
            <a:ext cx="130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29292"/>
                </a:solidFill>
              </a:rPr>
              <a:t>7/19</a:t>
            </a:r>
            <a:endParaRPr sz="1000">
              <a:solidFill>
                <a:srgbClr val="92929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 idx="4294967295"/>
          </p:nvPr>
        </p:nvSpPr>
        <p:spPr>
          <a:xfrm>
            <a:off x="-75" y="395475"/>
            <a:ext cx="9144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8AD2"/>
              </a:buClr>
              <a:buSzPct val="100000"/>
              <a:buFont typeface="Open Sans"/>
              <a:buNone/>
            </a:pPr>
            <a:r>
              <a:rPr lang="ru" sz="36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Пример представления данных онтологии по модели RDF</a:t>
            </a:r>
            <a:endParaRPr sz="3600" b="1">
              <a:solidFill>
                <a:srgbClr val="2F8A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2" y="4836392"/>
            <a:ext cx="2152014" cy="27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76" y="1001225"/>
            <a:ext cx="8417846" cy="37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7839050" y="4806500"/>
            <a:ext cx="130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29292"/>
                </a:solidFill>
              </a:rPr>
              <a:t>8/19</a:t>
            </a:r>
            <a:endParaRPr sz="1000">
              <a:solidFill>
                <a:srgbClr val="92929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 idx="4294967295"/>
          </p:nvPr>
        </p:nvSpPr>
        <p:spPr>
          <a:xfrm>
            <a:off x="-75" y="395475"/>
            <a:ext cx="9144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8AD2"/>
              </a:buClr>
              <a:buSzPct val="100000"/>
              <a:buFont typeface="Open Sans"/>
              <a:buNone/>
            </a:pPr>
            <a:r>
              <a:rPr lang="ru" sz="3600" b="1">
                <a:solidFill>
                  <a:srgbClr val="2F8AD2"/>
                </a:solidFill>
                <a:latin typeface="Open Sans"/>
                <a:ea typeface="Open Sans"/>
                <a:cs typeface="Open Sans"/>
                <a:sym typeface="Open Sans"/>
              </a:rPr>
              <a:t>Визуализация примера представления данных онтологии по модели RDF</a:t>
            </a:r>
            <a:endParaRPr sz="3600" b="1">
              <a:solidFill>
                <a:srgbClr val="2F8A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200" y="1014675"/>
            <a:ext cx="7581925" cy="41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2" y="4836392"/>
            <a:ext cx="2152014" cy="27888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7839050" y="4806500"/>
            <a:ext cx="130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29292"/>
                </a:solidFill>
              </a:rPr>
              <a:t>9/19</a:t>
            </a:r>
            <a:endParaRPr sz="1000">
              <a:solidFill>
                <a:srgbClr val="92929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348</Words>
  <Application>Microsoft Office PowerPoint</Application>
  <PresentationFormat>Экран (16:9)</PresentationFormat>
  <Paragraphs>70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Open Sans</vt:lpstr>
      <vt:lpstr>Helvetica Neue</vt:lpstr>
      <vt:lpstr>Helvetica Neue Light</vt:lpstr>
      <vt:lpstr>Simple Light</vt:lpstr>
      <vt:lpstr>Модель вопросно-ответной системы на основе онтологического подхода магистерская диссертация</vt:lpstr>
      <vt:lpstr>Цель работы</vt:lpstr>
      <vt:lpstr>Задачи</vt:lpstr>
      <vt:lpstr>Инструменты, методы и технологии</vt:lpstr>
      <vt:lpstr>Высокоуровневое представление архитектуры предлагаемой модели</vt:lpstr>
      <vt:lpstr>Диаграмма последовательности предлагаемой модели</vt:lpstr>
      <vt:lpstr>Онтология математического знания OntoMathPro</vt:lpstr>
      <vt:lpstr>Пример представления данных онтологии по модели RDF</vt:lpstr>
      <vt:lpstr>Визуализация примера представления данных онтологии по модели RDF</vt:lpstr>
      <vt:lpstr>Web-интерфейс точки доступа SPARQL  онтологии OntoMathPro</vt:lpstr>
      <vt:lpstr>Фрагмент запроса SPARQL</vt:lpstr>
      <vt:lpstr>Структура Карты преобразований</vt:lpstr>
      <vt:lpstr>Примеры содержимого Карты преобразований</vt:lpstr>
      <vt:lpstr>Блок-схема алгоритма обработки вопроса пользователя</vt:lpstr>
      <vt:lpstr>Демонстрация</vt:lpstr>
      <vt:lpstr>Демонстрация (скрины ответов 1)</vt:lpstr>
      <vt:lpstr>Демонстрация (скрины ответов 2)</vt:lpstr>
      <vt:lpstr>Демонстрация (скрины ответов 3)</vt:lpstr>
      <vt:lpstr>Апробация работы</vt:lpstr>
      <vt:lpstr>Заключение</vt:lpstr>
      <vt:lpstr>Результаты работы на GitHub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вопросно-ответной системы на основе онтологического подхода магистерская диссертация</dc:title>
  <cp:lastModifiedBy>Алексей Бирюков</cp:lastModifiedBy>
  <cp:revision>3</cp:revision>
  <dcterms:modified xsi:type="dcterms:W3CDTF">2021-06-22T16:58:37Z</dcterms:modified>
</cp:coreProperties>
</file>