
<file path=[Content_Types].xml><?xml version="1.0" encoding="utf-8"?>
<Types xmlns="http://schemas.openxmlformats.org/package/2006/content-types">
  <Default Extension="mp3" ContentType="audio/mpeg"/>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CBF59-37B7-4592-863E-ED9E5F5BF4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79AA13-B71B-4B39-9E2E-8F6E8E956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A51810-57EE-4FCA-BF6E-4BB6192269EF}"/>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6B1F81CF-44F5-4D46-9B30-EEE0734BA2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1A7D65-2762-4912-BC19-C0CF6297A481}"/>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164383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A3662-1DE8-4DBD-892E-42602B886B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8FF0B9-14ED-4581-A745-63D46567DC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5D6CD3-95D2-43C8-89CC-C4DA437FC653}"/>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2EF1813F-A2EB-4043-A218-E9181CF2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C65F1-0AFA-4F69-A236-EFBD90674F44}"/>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413161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796889-1211-4191-8376-0270B7280D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A73736-7C9B-453A-A0A3-B5ECB2768E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B88D74-7F69-43E7-8E77-274D57EBE6D1}"/>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F7104205-CA97-4EFE-976C-04710246DE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B4A76-A39D-4BA9-9F47-AF88F9A1FE11}"/>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52412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EF8F2-47E0-4A36-B37C-68E38B3030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52553F-1990-42E9-A945-D14B819FEA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8F874D-CCC0-49B3-AA6D-258966AD21A9}"/>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A8C0A905-856D-4C12-8487-5C9EC6442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BD3476-AD6D-4316-B1DA-1B7E03029FFC}"/>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291721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621DA-7A6A-4231-ADFD-F994557086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CA7AD2-2332-4D49-A215-CF561B37A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1989639-DC7E-49A7-B704-113F6D40E8D0}"/>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CEE525EF-E72E-4944-91EF-3CB8D883DA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41982-D532-4714-93B9-8D7174224DA0}"/>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32203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30C82-63AE-496A-AA5A-846909253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59D0B0-D74D-4DFB-ADBF-CF4196C8AD5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E9B25C0-FF0D-4AE6-983F-9FF4A376907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844954E-CCDF-47A1-A01D-71BAD1496B1E}"/>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604ACFC3-1BD7-45F5-8888-1C7E6733A3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144FD3-8035-4353-ACA3-DEB47DF757BB}"/>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180135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3ED73-F259-48F9-AB48-3D2614742C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B8CF39-DB43-4EB3-8CB8-238D4FD39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F18C6F-8529-4097-A532-889B72BB73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8D0B4DB-1F39-4831-9F8C-5975D6FF5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D2013C3-E164-4F5A-853F-A7CD5D9E4A4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80F0EB4-EA14-41D0-AB44-84CBB19B64F5}"/>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8" name="页脚占位符 7">
            <a:extLst>
              <a:ext uri="{FF2B5EF4-FFF2-40B4-BE49-F238E27FC236}">
                <a16:creationId xmlns:a16="http://schemas.microsoft.com/office/drawing/2014/main" id="{7F853891-312A-477B-B0E8-505EB08C19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83623C-17DF-4FAD-B83F-86D3C7CF8762}"/>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64732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CADD6-5C39-498B-B417-C9C4A1088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F757AA-1B3F-473A-891A-E7E277176B54}"/>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4" name="页脚占位符 3">
            <a:extLst>
              <a:ext uri="{FF2B5EF4-FFF2-40B4-BE49-F238E27FC236}">
                <a16:creationId xmlns:a16="http://schemas.microsoft.com/office/drawing/2014/main" id="{082C6D6D-F6F9-4D66-AC69-96F7638221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76F4D6-BB09-4BB4-9E26-69274AB07E04}"/>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288896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4E8608-3DFC-4E29-B274-354C951C38FD}"/>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3" name="页脚占位符 2">
            <a:extLst>
              <a:ext uri="{FF2B5EF4-FFF2-40B4-BE49-F238E27FC236}">
                <a16:creationId xmlns:a16="http://schemas.microsoft.com/office/drawing/2014/main" id="{4D1B445F-F616-439F-97F7-753299E235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49F4622-A396-4793-9AA1-BE5C62BDECB4}"/>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155941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F589F-39EE-4954-94C2-89D10930FF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69C300-544E-4931-9A30-EFC190812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6D6D9D-1F71-4D6E-B284-85ED0915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310A73-2875-45A7-920A-56CABD0B4D50}"/>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DE03A70F-62F4-4B23-A99B-5122280F61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12ED71-98B1-4A58-84AF-2FCB000057F7}"/>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310273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E525-6B1F-42C6-B119-EAD6AADF6C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A6FD74-DEBD-47F8-A54E-4B2AD5D35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D96147-04AD-4C02-966F-ECB0F71C2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17A7F1-BC46-496B-A47A-B095EFF814A9}"/>
              </a:ext>
            </a:extLst>
          </p:cNvPr>
          <p:cNvSpPr>
            <a:spLocks noGrp="1"/>
          </p:cNvSpPr>
          <p:nvPr>
            <p:ph type="dt" sz="half" idx="10"/>
          </p:nvPr>
        </p:nvSpPr>
        <p:spPr/>
        <p:txBody>
          <a:bodyPr/>
          <a:lstStyle/>
          <a:p>
            <a:fld id="{207908CD-6E4E-4FC3-A40E-847031E896A9}"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B34E5596-D569-4162-A64A-FB82F18B5E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2F5178-12D1-44BE-8848-018642F2886B}"/>
              </a:ext>
            </a:extLst>
          </p:cNvPr>
          <p:cNvSpPr>
            <a:spLocks noGrp="1"/>
          </p:cNvSpPr>
          <p:nvPr>
            <p:ph type="sldNum" sz="quarter" idx="12"/>
          </p:nvPr>
        </p:nvSpPr>
        <p:spPr/>
        <p:txBody>
          <a:body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3449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43B000-90E4-4403-96CB-6C3E93637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12EED-EAD6-4F2F-AFF4-900193966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8D7522-6C0D-4A7C-8302-30CDC896C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908CD-6E4E-4FC3-A40E-847031E896A9}"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95BFD17E-1B73-4DE3-B573-489E92442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D2B432-78AA-49ED-BBBA-2F1432AF8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D6DBF-E85F-4AA0-BD9C-8F3EA0209BED}" type="slidenum">
              <a:rPr lang="zh-CN" altLang="en-US" smtClean="0"/>
              <a:t>‹#›</a:t>
            </a:fld>
            <a:endParaRPr lang="zh-CN" altLang="en-US"/>
          </a:p>
        </p:txBody>
      </p:sp>
    </p:spTree>
    <p:extLst>
      <p:ext uri="{BB962C8B-B14F-4D97-AF65-F5344CB8AC3E}">
        <p14:creationId xmlns:p14="http://schemas.microsoft.com/office/powerpoint/2010/main" val="222341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NUL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jp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C4F7C-871D-4E05-9342-534BF6874F3A}"/>
              </a:ext>
            </a:extLst>
          </p:cNvPr>
          <p:cNvSpPr>
            <a:spLocks noGrp="1"/>
          </p:cNvSpPr>
          <p:nvPr>
            <p:ph type="ctrTitle"/>
          </p:nvPr>
        </p:nvSpPr>
        <p:spPr/>
        <p:txBody>
          <a:bodyPr/>
          <a:lstStyle/>
          <a:p>
            <a:r>
              <a:rPr lang="zh-CN" altLang="en-US" dirty="0"/>
              <a:t>语音与图片的信息隐藏</a:t>
            </a:r>
          </a:p>
        </p:txBody>
      </p:sp>
      <p:sp>
        <p:nvSpPr>
          <p:cNvPr id="3" name="副标题 2">
            <a:extLst>
              <a:ext uri="{FF2B5EF4-FFF2-40B4-BE49-F238E27FC236}">
                <a16:creationId xmlns:a16="http://schemas.microsoft.com/office/drawing/2014/main" id="{2EA0D8D9-A2F9-4674-AF07-509B2DB436B1}"/>
              </a:ext>
            </a:extLst>
          </p:cNvPr>
          <p:cNvSpPr>
            <a:spLocks noGrp="1"/>
          </p:cNvSpPr>
          <p:nvPr>
            <p:ph type="subTitle" idx="1"/>
          </p:nvPr>
        </p:nvSpPr>
        <p:spPr>
          <a:xfrm>
            <a:off x="1524000" y="5328383"/>
            <a:ext cx="9144000" cy="407254"/>
          </a:xfrm>
        </p:spPr>
        <p:txBody>
          <a:bodyPr>
            <a:normAutofit lnSpcReduction="10000"/>
          </a:bodyPr>
          <a:lstStyle/>
          <a:p>
            <a:pPr algn="r"/>
            <a:r>
              <a:rPr lang="zh-CN" altLang="en-US" dirty="0"/>
              <a:t>何易虹、李森驿、任蓝草</a:t>
            </a:r>
          </a:p>
        </p:txBody>
      </p:sp>
      <p:graphicFrame>
        <p:nvGraphicFramePr>
          <p:cNvPr id="5" name="对象 4">
            <a:extLst>
              <a:ext uri="{FF2B5EF4-FFF2-40B4-BE49-F238E27FC236}">
                <a16:creationId xmlns:a16="http://schemas.microsoft.com/office/drawing/2014/main" id="{2D634A23-C5AD-4240-B6F0-68903022118D}"/>
              </a:ext>
            </a:extLst>
          </p:cNvPr>
          <p:cNvGraphicFramePr>
            <a:graphicFrameLocks noChangeAspect="1"/>
          </p:cNvGraphicFramePr>
          <p:nvPr>
            <p:extLst>
              <p:ext uri="{D42A27DB-BD31-4B8C-83A1-F6EECF244321}">
                <p14:modId xmlns:p14="http://schemas.microsoft.com/office/powerpoint/2010/main" val="1144518185"/>
              </p:ext>
            </p:extLst>
          </p:nvPr>
        </p:nvGraphicFramePr>
        <p:xfrm>
          <a:off x="92075" y="92075"/>
          <a:ext cx="5275263" cy="198438"/>
        </p:xfrm>
        <a:graphic>
          <a:graphicData uri="http://schemas.openxmlformats.org/presentationml/2006/ole">
            <mc:AlternateContent xmlns:mc="http://schemas.openxmlformats.org/markup-compatibility/2006">
              <mc:Choice xmlns:v="urn:schemas-microsoft-com:vml" Requires="v">
                <p:oleObj spid="_x0000_s1124" name="Document" r:id="rId3" imgW="5274753" imgH="198007" progId="Word.Document.12">
                  <p:embed/>
                </p:oleObj>
              </mc:Choice>
              <mc:Fallback>
                <p:oleObj name="Document" r:id="rId3" imgW="5274753" imgH="198007" progId="Word.Document.12">
                  <p:embed/>
                  <p:pic>
                    <p:nvPicPr>
                      <p:cNvPr id="0" name=""/>
                      <p:cNvPicPr/>
                      <p:nvPr/>
                    </p:nvPicPr>
                    <p:blipFill>
                      <a:blip r:embed="rId4"/>
                      <a:stretch>
                        <a:fillRect/>
                      </a:stretch>
                    </p:blipFill>
                    <p:spPr>
                      <a:xfrm>
                        <a:off x="92075" y="92075"/>
                        <a:ext cx="5275263" cy="198438"/>
                      </a:xfrm>
                      <a:prstGeom prst="rect">
                        <a:avLst/>
                      </a:prstGeom>
                    </p:spPr>
                  </p:pic>
                </p:oleObj>
              </mc:Fallback>
            </mc:AlternateContent>
          </a:graphicData>
        </a:graphic>
      </p:graphicFrame>
    </p:spTree>
    <p:extLst>
      <p:ext uri="{BB962C8B-B14F-4D97-AF65-F5344CB8AC3E}">
        <p14:creationId xmlns:p14="http://schemas.microsoft.com/office/powerpoint/2010/main" val="294085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B781-9546-44EB-B21C-9E7C97188FC4}"/>
              </a:ext>
            </a:extLst>
          </p:cNvPr>
          <p:cNvSpPr>
            <a:spLocks noGrp="1"/>
          </p:cNvSpPr>
          <p:nvPr>
            <p:ph type="title"/>
          </p:nvPr>
        </p:nvSpPr>
        <p:spPr>
          <a:xfrm>
            <a:off x="838200" y="365125"/>
            <a:ext cx="10515600" cy="663575"/>
          </a:xfrm>
        </p:spPr>
        <p:txBody>
          <a:bodyPr>
            <a:normAutofit/>
          </a:bodyPr>
          <a:lstStyle/>
          <a:p>
            <a:r>
              <a:rPr lang="zh-CN" altLang="en-US" sz="3600" b="1" dirty="0"/>
              <a:t>题目解析</a:t>
            </a:r>
          </a:p>
        </p:txBody>
      </p:sp>
      <p:sp>
        <p:nvSpPr>
          <p:cNvPr id="4" name="文本框 3">
            <a:extLst>
              <a:ext uri="{FF2B5EF4-FFF2-40B4-BE49-F238E27FC236}">
                <a16:creationId xmlns:a16="http://schemas.microsoft.com/office/drawing/2014/main" id="{009949FF-C140-4164-A009-765A0F4D89F6}"/>
              </a:ext>
            </a:extLst>
          </p:cNvPr>
          <p:cNvSpPr txBox="1"/>
          <p:nvPr/>
        </p:nvSpPr>
        <p:spPr>
          <a:xfrm>
            <a:off x="931985" y="1248508"/>
            <a:ext cx="10421815" cy="4550989"/>
          </a:xfrm>
          <a:prstGeom prst="rect">
            <a:avLst/>
          </a:prstGeom>
          <a:noFill/>
        </p:spPr>
        <p:txBody>
          <a:bodyPr wrap="square" rtlCol="0">
            <a:spAutoFit/>
          </a:bodyPr>
          <a:lstStyle/>
          <a:p>
            <a:pPr>
              <a:lnSpc>
                <a:spcPct val="150000"/>
              </a:lnSpc>
            </a:pPr>
            <a:r>
              <a:rPr lang="zh-CN" altLang="en-US" sz="2800" dirty="0"/>
              <a:t>    图片与语音信号包含着丰富的信息</a:t>
            </a:r>
            <a:endParaRPr lang="en-US" altLang="zh-CN" sz="2800" dirty="0"/>
          </a:p>
          <a:p>
            <a:pPr>
              <a:lnSpc>
                <a:spcPct val="150000"/>
              </a:lnSpc>
            </a:pPr>
            <a:r>
              <a:rPr lang="zh-CN" altLang="en-US" sz="2800" dirty="0"/>
              <a:t>    人难以分辩图片和语音是否“残缺”</a:t>
            </a:r>
            <a:endParaRPr lang="en-US" altLang="zh-CN" sz="2800" dirty="0"/>
          </a:p>
          <a:p>
            <a:pPr marL="457200" indent="-457200">
              <a:lnSpc>
                <a:spcPct val="150000"/>
              </a:lnSpc>
              <a:buFont typeface="Arial" panose="020B0604020202020204" pitchFamily="34" charset="0"/>
              <a:buChar char="•"/>
            </a:pPr>
            <a:endParaRPr lang="en-US" altLang="zh-CN" sz="2800" dirty="0"/>
          </a:p>
          <a:p>
            <a:pPr>
              <a:lnSpc>
                <a:spcPct val="150000"/>
              </a:lnSpc>
            </a:pPr>
            <a:r>
              <a:rPr lang="zh-CN" altLang="en-US" sz="2800" dirty="0"/>
              <a:t>    图片和语音信号不需要这么多“自信息”</a:t>
            </a:r>
            <a:endParaRPr lang="en-US" altLang="zh-CN" sz="2800" dirty="0"/>
          </a:p>
          <a:p>
            <a:pPr marL="457200" indent="-457200">
              <a:lnSpc>
                <a:spcPct val="150000"/>
              </a:lnSpc>
              <a:buFont typeface="Arial" panose="020B0604020202020204" pitchFamily="34" charset="0"/>
              <a:buChar char="•"/>
            </a:pPr>
            <a:endParaRPr lang="en-US" altLang="zh-CN" sz="2800" dirty="0"/>
          </a:p>
          <a:p>
            <a:pPr>
              <a:lnSpc>
                <a:spcPct val="150000"/>
              </a:lnSpc>
            </a:pPr>
            <a:r>
              <a:rPr lang="zh-CN" altLang="en-US" sz="2800" dirty="0"/>
              <a:t>    图片和语音可以“夹带”额外的信息</a:t>
            </a:r>
            <a:endParaRPr lang="en-US" altLang="zh-CN" sz="2800" dirty="0"/>
          </a:p>
          <a:p>
            <a:pPr>
              <a:lnSpc>
                <a:spcPct val="150000"/>
              </a:lnSpc>
            </a:pPr>
            <a:r>
              <a:rPr lang="zh-CN" altLang="en-US" sz="2800" dirty="0"/>
              <a:t>    “夹带”的信息可以不容易被发现</a:t>
            </a:r>
          </a:p>
        </p:txBody>
      </p:sp>
      <p:sp>
        <p:nvSpPr>
          <p:cNvPr id="5" name="箭头: 右 4">
            <a:extLst>
              <a:ext uri="{FF2B5EF4-FFF2-40B4-BE49-F238E27FC236}">
                <a16:creationId xmlns:a16="http://schemas.microsoft.com/office/drawing/2014/main" id="{AFEFBECC-4484-4AEB-B6B2-EB48F6316DAE}"/>
              </a:ext>
            </a:extLst>
          </p:cNvPr>
          <p:cNvSpPr/>
          <p:nvPr/>
        </p:nvSpPr>
        <p:spPr>
          <a:xfrm rot="5400000">
            <a:off x="3446585" y="2558562"/>
            <a:ext cx="720969" cy="7649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5E00E70E-3F3B-499B-9381-E848AD12039A}"/>
              </a:ext>
            </a:extLst>
          </p:cNvPr>
          <p:cNvSpPr/>
          <p:nvPr/>
        </p:nvSpPr>
        <p:spPr>
          <a:xfrm rot="5400000">
            <a:off x="3446584" y="3807555"/>
            <a:ext cx="720969" cy="7649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6CF8FDCC-056F-4DED-9B97-530FB9282A95}"/>
              </a:ext>
            </a:extLst>
          </p:cNvPr>
          <p:cNvSpPr/>
          <p:nvPr/>
        </p:nvSpPr>
        <p:spPr>
          <a:xfrm>
            <a:off x="1055077" y="1371600"/>
            <a:ext cx="246185" cy="12089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DC470F5C-EAD4-44E5-AA6A-445C7D0F7F50}"/>
              </a:ext>
            </a:extLst>
          </p:cNvPr>
          <p:cNvSpPr/>
          <p:nvPr/>
        </p:nvSpPr>
        <p:spPr>
          <a:xfrm>
            <a:off x="1055077" y="4590555"/>
            <a:ext cx="246185" cy="12089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79BEFDD3-0C29-4F08-A6E6-9B5555A2E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467" y="188763"/>
            <a:ext cx="3789092" cy="3574615"/>
          </a:xfrm>
          <a:prstGeom prst="rect">
            <a:avLst/>
          </a:prstGeom>
        </p:spPr>
      </p:pic>
      <p:pic>
        <p:nvPicPr>
          <p:cNvPr id="18" name="图片 17">
            <a:extLst>
              <a:ext uri="{FF2B5EF4-FFF2-40B4-BE49-F238E27FC236}">
                <a16:creationId xmlns:a16="http://schemas.microsoft.com/office/drawing/2014/main" id="{39E428A3-A841-43C9-AA6B-F1E582C94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760" y="3824316"/>
            <a:ext cx="2027799" cy="1914242"/>
          </a:xfrm>
          <a:prstGeom prst="rect">
            <a:avLst/>
          </a:prstGeom>
        </p:spPr>
      </p:pic>
      <p:pic>
        <p:nvPicPr>
          <p:cNvPr id="20" name="图片 19">
            <a:extLst>
              <a:ext uri="{FF2B5EF4-FFF2-40B4-BE49-F238E27FC236}">
                <a16:creationId xmlns:a16="http://schemas.microsoft.com/office/drawing/2014/main" id="{AA526382-3FC5-41DB-811A-D36B0EAA6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0039" y="5807750"/>
            <a:ext cx="731520" cy="687629"/>
          </a:xfrm>
          <a:prstGeom prst="rect">
            <a:avLst/>
          </a:prstGeom>
        </p:spPr>
      </p:pic>
      <p:sp>
        <p:nvSpPr>
          <p:cNvPr id="21" name="文本框 20">
            <a:extLst>
              <a:ext uri="{FF2B5EF4-FFF2-40B4-BE49-F238E27FC236}">
                <a16:creationId xmlns:a16="http://schemas.microsoft.com/office/drawing/2014/main" id="{2EFAC5F8-DD7E-4763-8AC2-4467B0827231}"/>
              </a:ext>
            </a:extLst>
          </p:cNvPr>
          <p:cNvSpPr txBox="1"/>
          <p:nvPr/>
        </p:nvSpPr>
        <p:spPr>
          <a:xfrm>
            <a:off x="9254646" y="4933416"/>
            <a:ext cx="1018227" cy="523220"/>
          </a:xfrm>
          <a:prstGeom prst="rect">
            <a:avLst/>
          </a:prstGeom>
          <a:noFill/>
        </p:spPr>
        <p:txBody>
          <a:bodyPr wrap="none" rtlCol="0">
            <a:spAutoFit/>
          </a:bodyPr>
          <a:lstStyle/>
          <a:p>
            <a:r>
              <a:rPr lang="en-US" altLang="zh-CN" sz="2800" b="1" dirty="0">
                <a:solidFill>
                  <a:srgbClr val="FF0000"/>
                </a:solidFill>
              </a:rPr>
              <a:t>32KB</a:t>
            </a:r>
            <a:endParaRPr lang="zh-CN" altLang="en-US" b="1" dirty="0">
              <a:solidFill>
                <a:srgbClr val="FF0000"/>
              </a:solidFill>
            </a:endParaRPr>
          </a:p>
        </p:txBody>
      </p:sp>
      <p:sp>
        <p:nvSpPr>
          <p:cNvPr id="22" name="文本框 21">
            <a:extLst>
              <a:ext uri="{FF2B5EF4-FFF2-40B4-BE49-F238E27FC236}">
                <a16:creationId xmlns:a16="http://schemas.microsoft.com/office/drawing/2014/main" id="{1A828D91-E4E5-40A5-BE98-7CF9328B069C}"/>
              </a:ext>
            </a:extLst>
          </p:cNvPr>
          <p:cNvSpPr txBox="1"/>
          <p:nvPr/>
        </p:nvSpPr>
        <p:spPr>
          <a:xfrm>
            <a:off x="8321040" y="2930692"/>
            <a:ext cx="1018227" cy="523220"/>
          </a:xfrm>
          <a:prstGeom prst="rect">
            <a:avLst/>
          </a:prstGeom>
          <a:noFill/>
        </p:spPr>
        <p:txBody>
          <a:bodyPr wrap="none" rtlCol="0">
            <a:spAutoFit/>
          </a:bodyPr>
          <a:lstStyle/>
          <a:p>
            <a:r>
              <a:rPr lang="en-US" altLang="zh-CN" sz="2800" b="1" dirty="0">
                <a:solidFill>
                  <a:srgbClr val="FF0000"/>
                </a:solidFill>
              </a:rPr>
              <a:t>68KB</a:t>
            </a:r>
            <a:endParaRPr lang="zh-CN" altLang="en-US" b="1" dirty="0">
              <a:solidFill>
                <a:srgbClr val="FF0000"/>
              </a:solidFill>
            </a:endParaRPr>
          </a:p>
        </p:txBody>
      </p:sp>
      <p:sp>
        <p:nvSpPr>
          <p:cNvPr id="23" name="文本框 22">
            <a:extLst>
              <a:ext uri="{FF2B5EF4-FFF2-40B4-BE49-F238E27FC236}">
                <a16:creationId xmlns:a16="http://schemas.microsoft.com/office/drawing/2014/main" id="{15D5E780-3020-4B9A-9F2C-D6598FB2BCF9}"/>
              </a:ext>
            </a:extLst>
          </p:cNvPr>
          <p:cNvSpPr txBox="1"/>
          <p:nvPr/>
        </p:nvSpPr>
        <p:spPr>
          <a:xfrm>
            <a:off x="10119360" y="6061183"/>
            <a:ext cx="1018227" cy="523220"/>
          </a:xfrm>
          <a:prstGeom prst="rect">
            <a:avLst/>
          </a:prstGeom>
          <a:noFill/>
        </p:spPr>
        <p:txBody>
          <a:bodyPr wrap="none" rtlCol="0">
            <a:spAutoFit/>
          </a:bodyPr>
          <a:lstStyle/>
          <a:p>
            <a:r>
              <a:rPr lang="en-US" altLang="zh-CN" sz="2800" b="1" dirty="0">
                <a:solidFill>
                  <a:srgbClr val="FF0000"/>
                </a:solidFill>
              </a:rPr>
              <a:t>15KB</a:t>
            </a:r>
            <a:endParaRPr lang="zh-CN" altLang="en-US" b="1" dirty="0">
              <a:solidFill>
                <a:srgbClr val="FF0000"/>
              </a:solidFill>
            </a:endParaRPr>
          </a:p>
        </p:txBody>
      </p:sp>
    </p:spTree>
    <p:extLst>
      <p:ext uri="{BB962C8B-B14F-4D97-AF65-F5344CB8AC3E}">
        <p14:creationId xmlns:p14="http://schemas.microsoft.com/office/powerpoint/2010/main" val="328506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B781-9546-44EB-B21C-9E7C97188FC4}"/>
              </a:ext>
            </a:extLst>
          </p:cNvPr>
          <p:cNvSpPr>
            <a:spLocks noGrp="1"/>
          </p:cNvSpPr>
          <p:nvPr>
            <p:ph type="title"/>
          </p:nvPr>
        </p:nvSpPr>
        <p:spPr>
          <a:xfrm>
            <a:off x="838200" y="365125"/>
            <a:ext cx="10515600" cy="663575"/>
          </a:xfrm>
        </p:spPr>
        <p:txBody>
          <a:bodyPr>
            <a:normAutofit/>
          </a:bodyPr>
          <a:lstStyle/>
          <a:p>
            <a:r>
              <a:rPr lang="zh-CN" altLang="en-US" sz="3600" b="1" dirty="0"/>
              <a:t>问题所在</a:t>
            </a:r>
          </a:p>
        </p:txBody>
      </p:sp>
      <p:sp>
        <p:nvSpPr>
          <p:cNvPr id="3" name="矩形: 圆角 2">
            <a:extLst>
              <a:ext uri="{FF2B5EF4-FFF2-40B4-BE49-F238E27FC236}">
                <a16:creationId xmlns:a16="http://schemas.microsoft.com/office/drawing/2014/main" id="{080DC1F4-DD31-4B42-9CCE-5CB9A8D344B1}"/>
              </a:ext>
            </a:extLst>
          </p:cNvPr>
          <p:cNvSpPr/>
          <p:nvPr/>
        </p:nvSpPr>
        <p:spPr>
          <a:xfrm>
            <a:off x="934720" y="1391920"/>
            <a:ext cx="3048000" cy="1747520"/>
          </a:xfrm>
          <a:prstGeom prst="roundRect">
            <a:avLst>
              <a:gd name="adj" fmla="val 44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tx1"/>
              </a:solidFill>
            </a:endParaRPr>
          </a:p>
          <a:p>
            <a:pPr algn="just"/>
            <a:endParaRPr lang="en-US" altLang="zh-CN" dirty="0">
              <a:solidFill>
                <a:schemeClr val="tx1"/>
              </a:solidFill>
            </a:endParaRPr>
          </a:p>
          <a:p>
            <a:pPr algn="just"/>
            <a:r>
              <a:rPr lang="zh-CN" altLang="en-US" dirty="0">
                <a:solidFill>
                  <a:schemeClr val="tx1"/>
                </a:solidFill>
              </a:rPr>
              <a:t>姓名：张三</a:t>
            </a:r>
            <a:endParaRPr lang="en-US" altLang="zh-CN" dirty="0">
              <a:solidFill>
                <a:schemeClr val="tx1"/>
              </a:solidFill>
            </a:endParaRPr>
          </a:p>
          <a:p>
            <a:pPr algn="just"/>
            <a:r>
              <a:rPr lang="zh-CN" altLang="en-US" dirty="0">
                <a:solidFill>
                  <a:schemeClr val="tx1"/>
                </a:solidFill>
              </a:rPr>
              <a:t>户口：</a:t>
            </a:r>
            <a:r>
              <a:rPr lang="en-US" altLang="zh-CN" dirty="0">
                <a:solidFill>
                  <a:schemeClr val="tx1"/>
                </a:solidFill>
              </a:rPr>
              <a:t>XXX</a:t>
            </a:r>
          </a:p>
          <a:p>
            <a:pPr algn="just"/>
            <a:r>
              <a:rPr lang="zh-CN" altLang="en-US" dirty="0">
                <a:solidFill>
                  <a:schemeClr val="tx1"/>
                </a:solidFill>
              </a:rPr>
              <a:t>身份证号：</a:t>
            </a:r>
            <a:r>
              <a:rPr lang="en-US" altLang="zh-CN" dirty="0">
                <a:solidFill>
                  <a:schemeClr val="tx1"/>
                </a:solidFill>
              </a:rPr>
              <a:t>XXXXX</a:t>
            </a:r>
            <a:r>
              <a:rPr lang="zh-CN" altLang="en-US" dirty="0">
                <a:solidFill>
                  <a:schemeClr val="tx1"/>
                </a:solidFill>
              </a:rPr>
              <a:t>   </a:t>
            </a:r>
          </a:p>
        </p:txBody>
      </p:sp>
      <p:sp>
        <p:nvSpPr>
          <p:cNvPr id="4" name="笑脸 3">
            <a:extLst>
              <a:ext uri="{FF2B5EF4-FFF2-40B4-BE49-F238E27FC236}">
                <a16:creationId xmlns:a16="http://schemas.microsoft.com/office/drawing/2014/main" id="{0203139A-7B5B-477F-B0AB-33E04DA3CE4C}"/>
              </a:ext>
            </a:extLst>
          </p:cNvPr>
          <p:cNvSpPr/>
          <p:nvPr/>
        </p:nvSpPr>
        <p:spPr>
          <a:xfrm>
            <a:off x="1097280" y="1513840"/>
            <a:ext cx="650240" cy="538480"/>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张三">
            <a:hlinkClick r:id="" action="ppaction://media"/>
            <a:extLst>
              <a:ext uri="{FF2B5EF4-FFF2-40B4-BE49-F238E27FC236}">
                <a16:creationId xmlns:a16="http://schemas.microsoft.com/office/drawing/2014/main" id="{456FBE48-B4D9-4215-8678-5F044E74C32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52165" y="2503805"/>
            <a:ext cx="487363" cy="487363"/>
          </a:xfrm>
          <a:prstGeom prst="rect">
            <a:avLst/>
          </a:prstGeom>
        </p:spPr>
      </p:pic>
      <p:pic>
        <p:nvPicPr>
          <p:cNvPr id="8" name="图片 7">
            <a:extLst>
              <a:ext uri="{FF2B5EF4-FFF2-40B4-BE49-F238E27FC236}">
                <a16:creationId xmlns:a16="http://schemas.microsoft.com/office/drawing/2014/main" id="{DF9D0383-D17B-42EF-A07E-9D13DE9225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400" y="3502660"/>
            <a:ext cx="3657600" cy="3035808"/>
          </a:xfrm>
          <a:prstGeom prst="rect">
            <a:avLst/>
          </a:prstGeom>
        </p:spPr>
      </p:pic>
      <p:cxnSp>
        <p:nvCxnSpPr>
          <p:cNvPr id="10" name="直接连接符 9">
            <a:extLst>
              <a:ext uri="{FF2B5EF4-FFF2-40B4-BE49-F238E27FC236}">
                <a16:creationId xmlns:a16="http://schemas.microsoft.com/office/drawing/2014/main" id="{EB93242F-6605-48B4-ADBF-02B3D5083589}"/>
              </a:ext>
            </a:extLst>
          </p:cNvPr>
          <p:cNvCxnSpPr/>
          <p:nvPr/>
        </p:nvCxnSpPr>
        <p:spPr>
          <a:xfrm flipV="1">
            <a:off x="3839528" y="2991168"/>
            <a:ext cx="2022792" cy="1397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9F29313-ABAD-4241-BF8F-5BBFF04FADEE}"/>
              </a:ext>
            </a:extLst>
          </p:cNvPr>
          <p:cNvCxnSpPr/>
          <p:nvPr/>
        </p:nvCxnSpPr>
        <p:spPr>
          <a:xfrm>
            <a:off x="3982720" y="4826000"/>
            <a:ext cx="1706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0953432-2FC6-4C57-9B6D-8DDD12E8E757}"/>
              </a:ext>
            </a:extLst>
          </p:cNvPr>
          <p:cNvCxnSpPr/>
          <p:nvPr/>
        </p:nvCxnSpPr>
        <p:spPr>
          <a:xfrm>
            <a:off x="3982720" y="5293360"/>
            <a:ext cx="2032000" cy="822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1ABAA90-2FCD-4AAB-96F9-3ED8A4286A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6973" y="2918260"/>
            <a:ext cx="3789092" cy="3574615"/>
          </a:xfrm>
          <a:prstGeom prst="rect">
            <a:avLst/>
          </a:prstGeom>
        </p:spPr>
      </p:pic>
      <p:pic>
        <p:nvPicPr>
          <p:cNvPr id="17" name="图片 16">
            <a:extLst>
              <a:ext uri="{FF2B5EF4-FFF2-40B4-BE49-F238E27FC236}">
                <a16:creationId xmlns:a16="http://schemas.microsoft.com/office/drawing/2014/main" id="{C047A8E2-6578-4344-AA22-BBA40DA12ACA}"/>
              </a:ext>
            </a:extLst>
          </p:cNvPr>
          <p:cNvPicPr>
            <a:picLocks noChangeAspect="1"/>
          </p:cNvPicPr>
          <p:nvPr/>
        </p:nvPicPr>
        <p:blipFill rotWithShape="1">
          <a:blip r:embed="rId7">
            <a:extLst>
              <a:ext uri="{28A0092B-C50C-407E-A947-70E740481C1C}">
                <a14:useLocalDpi xmlns:a14="http://schemas.microsoft.com/office/drawing/2010/main" val="0"/>
              </a:ext>
            </a:extLst>
          </a:blip>
          <a:srcRect l="8015" t="13013" r="9160" b="8206"/>
          <a:stretch/>
        </p:blipFill>
        <p:spPr>
          <a:xfrm>
            <a:off x="5618480" y="596582"/>
            <a:ext cx="2204720" cy="2097088"/>
          </a:xfrm>
          <a:prstGeom prst="rect">
            <a:avLst/>
          </a:prstGeom>
        </p:spPr>
      </p:pic>
      <p:sp>
        <p:nvSpPr>
          <p:cNvPr id="18" name="对话气泡: 椭圆形 17">
            <a:extLst>
              <a:ext uri="{FF2B5EF4-FFF2-40B4-BE49-F238E27FC236}">
                <a16:creationId xmlns:a16="http://schemas.microsoft.com/office/drawing/2014/main" id="{71F6EB3D-601B-4F23-BDD8-7B65362788C6}"/>
              </a:ext>
            </a:extLst>
          </p:cNvPr>
          <p:cNvSpPr/>
          <p:nvPr/>
        </p:nvSpPr>
        <p:spPr>
          <a:xfrm>
            <a:off x="8368078" y="596582"/>
            <a:ext cx="3148282" cy="1259840"/>
          </a:xfrm>
          <a:prstGeom prst="wedgeEllipseCallout">
            <a:avLst>
              <a:gd name="adj1" fmla="val -81168"/>
              <a:gd name="adj2" fmla="val 12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表面上我们叫他一声大哥，实际上我们都知道他是个菜</a:t>
            </a:r>
            <a:r>
              <a:rPr lang="en-US" altLang="zh-CN" dirty="0">
                <a:solidFill>
                  <a:schemeClr val="tx1"/>
                </a:solidFill>
              </a:rPr>
              <a:t>B</a:t>
            </a:r>
            <a:endParaRPr lang="zh-CN" altLang="en-US" dirty="0">
              <a:solidFill>
                <a:schemeClr val="tx1"/>
              </a:solidFill>
            </a:endParaRPr>
          </a:p>
        </p:txBody>
      </p:sp>
    </p:spTree>
    <p:extLst>
      <p:ext uri="{BB962C8B-B14F-4D97-AF65-F5344CB8AC3E}">
        <p14:creationId xmlns:p14="http://schemas.microsoft.com/office/powerpoint/2010/main" val="38803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3" fill="hold" display="0">
                  <p:stCondLst>
                    <p:cond delay="indefinite"/>
                  </p:stCondLst>
                  <p:endCondLst>
                    <p:cond evt="onStopAudio" delay="0">
                      <p:tgtEl>
                        <p:sldTgt/>
                      </p:tgtEl>
                    </p:cond>
                  </p:endCondLst>
                </p:cTn>
                <p:tgtEl>
                  <p:spTgt spid="6"/>
                </p:tgtEl>
              </p:cMediaNode>
            </p:audio>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1" presetClass="mediacall" presetSubtype="0" fill="hold" nodeType="clickEffect">
                                  <p:stCondLst>
                                    <p:cond delay="0"/>
                                  </p:stCondLst>
                                  <p:childTnLst>
                                    <p:cmd type="call" cmd="playFrom(0.0)">
                                      <p:cBhvr>
                                        <p:cTn id="38" dur="1152" fill="hold"/>
                                        <p:tgtEl>
                                          <p:spTgt spid="6"/>
                                        </p:tgtEl>
                                      </p:cBhvr>
                                    </p:cmd>
                                  </p:childTnLst>
                                </p:cTn>
                              </p:par>
                            </p:childTnLst>
                          </p:cTn>
                        </p:par>
                      </p:childTnLst>
                    </p:cTn>
                  </p:par>
                </p:childTnLst>
              </p:cTn>
              <p:nextCondLst>
                <p:cond evt="onClick" delay="0">
                  <p:tgtEl>
                    <p:spTgt spid="4"/>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B781-9546-44EB-B21C-9E7C97188FC4}"/>
              </a:ext>
            </a:extLst>
          </p:cNvPr>
          <p:cNvSpPr>
            <a:spLocks noGrp="1"/>
          </p:cNvSpPr>
          <p:nvPr>
            <p:ph type="title"/>
          </p:nvPr>
        </p:nvSpPr>
        <p:spPr>
          <a:xfrm>
            <a:off x="838200" y="365125"/>
            <a:ext cx="10515600" cy="663575"/>
          </a:xfrm>
        </p:spPr>
        <p:txBody>
          <a:bodyPr>
            <a:normAutofit/>
          </a:bodyPr>
          <a:lstStyle/>
          <a:p>
            <a:r>
              <a:rPr lang="zh-CN" altLang="en-US" sz="3600" b="1" dirty="0"/>
              <a:t>设计内容</a:t>
            </a:r>
          </a:p>
        </p:txBody>
      </p:sp>
      <p:sp>
        <p:nvSpPr>
          <p:cNvPr id="3" name="文本框 2">
            <a:extLst>
              <a:ext uri="{FF2B5EF4-FFF2-40B4-BE49-F238E27FC236}">
                <a16:creationId xmlns:a16="http://schemas.microsoft.com/office/drawing/2014/main" id="{0C2EF154-6E07-4DE8-A273-CAF63FEEE7A7}"/>
              </a:ext>
            </a:extLst>
          </p:cNvPr>
          <p:cNvSpPr txBox="1"/>
          <p:nvPr/>
        </p:nvSpPr>
        <p:spPr>
          <a:xfrm>
            <a:off x="985520" y="1531620"/>
            <a:ext cx="10368280" cy="3587457"/>
          </a:xfrm>
          <a:prstGeom prst="rect">
            <a:avLst/>
          </a:prstGeom>
          <a:noFill/>
        </p:spPr>
        <p:txBody>
          <a:bodyPr wrap="square" rtlCol="0">
            <a:spAutoFit/>
          </a:bodyPr>
          <a:lstStyle/>
          <a:p>
            <a:pPr marL="457200" indent="-457200">
              <a:lnSpc>
                <a:spcPct val="250000"/>
              </a:lnSpc>
              <a:buFont typeface="Arial" panose="020B0604020202020204" pitchFamily="34" charset="0"/>
              <a:buChar char="•"/>
            </a:pPr>
            <a:r>
              <a:rPr lang="zh-CN" altLang="en-US" sz="3200" dirty="0"/>
              <a:t>基于最不重要位的图片</a:t>
            </a:r>
            <a:r>
              <a:rPr lang="en-US" altLang="zh-CN" sz="3200" dirty="0"/>
              <a:t>/</a:t>
            </a:r>
            <a:r>
              <a:rPr lang="zh-CN" altLang="en-US" sz="3200" dirty="0"/>
              <a:t>语音信息隐藏</a:t>
            </a:r>
            <a:endParaRPr lang="en-US" altLang="zh-CN" sz="3200" dirty="0"/>
          </a:p>
          <a:p>
            <a:pPr marL="457200" indent="-457200">
              <a:lnSpc>
                <a:spcPct val="250000"/>
              </a:lnSpc>
              <a:buFont typeface="Arial" panose="020B0604020202020204" pitchFamily="34" charset="0"/>
              <a:buChar char="•"/>
            </a:pPr>
            <a:r>
              <a:rPr lang="zh-CN" altLang="en-US" sz="3200" dirty="0"/>
              <a:t>基于回声隐藏的语音信息隐藏</a:t>
            </a:r>
            <a:endParaRPr lang="en-US" altLang="zh-CN" sz="3200" dirty="0"/>
          </a:p>
          <a:p>
            <a:pPr marL="457200" indent="-457200">
              <a:lnSpc>
                <a:spcPct val="250000"/>
              </a:lnSpc>
              <a:buFont typeface="Arial" panose="020B0604020202020204" pitchFamily="34" charset="0"/>
              <a:buChar char="•"/>
            </a:pPr>
            <a:r>
              <a:rPr lang="zh-CN" altLang="en-US" sz="3200" dirty="0"/>
              <a:t>基于</a:t>
            </a:r>
            <a:r>
              <a:rPr lang="en-US" altLang="zh-CN" sz="3200" dirty="0"/>
              <a:t>DCT</a:t>
            </a:r>
            <a:r>
              <a:rPr lang="zh-CN" altLang="en-US" sz="3200" dirty="0"/>
              <a:t>域的图片</a:t>
            </a:r>
            <a:r>
              <a:rPr lang="en-US" altLang="zh-CN" sz="3200" dirty="0"/>
              <a:t>/</a:t>
            </a:r>
            <a:r>
              <a:rPr lang="zh-CN" altLang="en-US" sz="3200" dirty="0"/>
              <a:t>语音信息隐藏</a:t>
            </a:r>
          </a:p>
        </p:txBody>
      </p:sp>
    </p:spTree>
    <p:extLst>
      <p:ext uri="{BB962C8B-B14F-4D97-AF65-F5344CB8AC3E}">
        <p14:creationId xmlns:p14="http://schemas.microsoft.com/office/powerpoint/2010/main" val="38932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B781-9546-44EB-B21C-9E7C97188FC4}"/>
              </a:ext>
            </a:extLst>
          </p:cNvPr>
          <p:cNvSpPr>
            <a:spLocks noGrp="1"/>
          </p:cNvSpPr>
          <p:nvPr>
            <p:ph type="title"/>
          </p:nvPr>
        </p:nvSpPr>
        <p:spPr>
          <a:xfrm>
            <a:off x="838200" y="365125"/>
            <a:ext cx="10515600" cy="663575"/>
          </a:xfrm>
        </p:spPr>
        <p:txBody>
          <a:bodyPr>
            <a:normAutofit/>
          </a:bodyPr>
          <a:lstStyle/>
          <a:p>
            <a:r>
              <a:rPr lang="zh-CN" altLang="en-US" sz="3600" b="1" dirty="0"/>
              <a:t>工具算法</a:t>
            </a:r>
          </a:p>
        </p:txBody>
      </p:sp>
      <p:pic>
        <p:nvPicPr>
          <p:cNvPr id="4" name="图片 3">
            <a:extLst>
              <a:ext uri="{FF2B5EF4-FFF2-40B4-BE49-F238E27FC236}">
                <a16:creationId xmlns:a16="http://schemas.microsoft.com/office/drawing/2014/main" id="{C607F84C-1E4B-4488-B05C-56DD13F5D2AB}"/>
              </a:ext>
            </a:extLst>
          </p:cNvPr>
          <p:cNvPicPr>
            <a:picLocks noChangeAspect="1"/>
          </p:cNvPicPr>
          <p:nvPr/>
        </p:nvPicPr>
        <p:blipFill>
          <a:blip r:embed="rId2"/>
          <a:stretch>
            <a:fillRect/>
          </a:stretch>
        </p:blipFill>
        <p:spPr>
          <a:xfrm>
            <a:off x="7064452" y="2350675"/>
            <a:ext cx="2477431" cy="2156648"/>
          </a:xfrm>
          <a:prstGeom prst="rect">
            <a:avLst/>
          </a:prstGeom>
        </p:spPr>
      </p:pic>
      <p:pic>
        <p:nvPicPr>
          <p:cNvPr id="5" name="图片 4">
            <a:extLst>
              <a:ext uri="{FF2B5EF4-FFF2-40B4-BE49-F238E27FC236}">
                <a16:creationId xmlns:a16="http://schemas.microsoft.com/office/drawing/2014/main" id="{8223CCB3-B63D-40DB-9FD3-5F6F48D71036}"/>
              </a:ext>
            </a:extLst>
          </p:cNvPr>
          <p:cNvPicPr>
            <a:picLocks noChangeAspect="1"/>
          </p:cNvPicPr>
          <p:nvPr/>
        </p:nvPicPr>
        <p:blipFill>
          <a:blip r:embed="rId3"/>
          <a:stretch>
            <a:fillRect/>
          </a:stretch>
        </p:blipFill>
        <p:spPr>
          <a:xfrm>
            <a:off x="2358759" y="2046991"/>
            <a:ext cx="2768791" cy="2764017"/>
          </a:xfrm>
          <a:prstGeom prst="rect">
            <a:avLst/>
          </a:prstGeom>
        </p:spPr>
      </p:pic>
    </p:spTree>
    <p:extLst>
      <p:ext uri="{BB962C8B-B14F-4D97-AF65-F5344CB8AC3E}">
        <p14:creationId xmlns:p14="http://schemas.microsoft.com/office/powerpoint/2010/main" val="292388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36E08A-A7A5-4C5A-BD20-D57F05840FCD}"/>
              </a:ext>
            </a:extLst>
          </p:cNvPr>
          <p:cNvSpPr txBox="1"/>
          <p:nvPr/>
        </p:nvSpPr>
        <p:spPr>
          <a:xfrm>
            <a:off x="442783" y="1754943"/>
            <a:ext cx="10367320" cy="707886"/>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LSB</a:t>
            </a:r>
            <a:r>
              <a:rPr lang="zh-CN" altLang="en-US" sz="2000" b="1" dirty="0">
                <a:latin typeface="宋体" panose="02010600030101010101" pitchFamily="2" charset="-122"/>
                <a:ea typeface="宋体" panose="02010600030101010101" pitchFamily="2" charset="-122"/>
              </a:rPr>
              <a:t>算法</a:t>
            </a:r>
            <a:r>
              <a:rPr lang="en-US" altLang="zh-CN"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将秘密信息嵌入到</a:t>
            </a:r>
            <a:r>
              <a:rPr lang="zh-CN" altLang="en-US" sz="2000" b="1" dirty="0">
                <a:latin typeface="宋体" panose="02010600030101010101" pitchFamily="2" charset="-122"/>
                <a:ea typeface="宋体" panose="02010600030101010101" pitchFamily="2" charset="-122"/>
              </a:rPr>
              <a:t>载体图像像素值</a:t>
            </a:r>
            <a:r>
              <a:rPr lang="zh-CN" altLang="en-US" sz="2000" dirty="0">
                <a:latin typeface="宋体" panose="02010600030101010101" pitchFamily="2" charset="-122"/>
                <a:ea typeface="宋体" panose="02010600030101010101" pitchFamily="2" charset="-122"/>
              </a:rPr>
              <a:t>的</a:t>
            </a:r>
            <a:r>
              <a:rPr lang="zh-CN" altLang="en-US" sz="2000" b="1" dirty="0">
                <a:latin typeface="宋体" panose="02010600030101010101" pitchFamily="2" charset="-122"/>
                <a:ea typeface="宋体" panose="02010600030101010101" pitchFamily="2" charset="-122"/>
              </a:rPr>
              <a:t>最低有效位</a:t>
            </a:r>
            <a:r>
              <a:rPr lang="zh-CN" altLang="en-US" sz="2000" dirty="0">
                <a:latin typeface="宋体" panose="02010600030101010101" pitchFamily="2" charset="-122"/>
                <a:ea typeface="宋体" panose="02010600030101010101" pitchFamily="2" charset="-122"/>
              </a:rPr>
              <a:t>，也称</a:t>
            </a:r>
            <a:r>
              <a:rPr lang="zh-CN" altLang="en-US" sz="2000" b="1" dirty="0">
                <a:latin typeface="宋体" panose="02010600030101010101" pitchFamily="2" charset="-122"/>
                <a:ea typeface="宋体" panose="02010600030101010101" pitchFamily="2" charset="-122"/>
              </a:rPr>
              <a:t>最不显著位</a:t>
            </a:r>
            <a:r>
              <a:rPr lang="zh-CN" altLang="en-US" sz="2000" dirty="0">
                <a:latin typeface="宋体" panose="02010600030101010101" pitchFamily="2" charset="-122"/>
                <a:ea typeface="宋体" panose="02010600030101010101" pitchFamily="2" charset="-122"/>
              </a:rPr>
              <a:t>，改变这一位置对</a:t>
            </a:r>
            <a:r>
              <a:rPr lang="zh-CN" altLang="en-US" sz="2000" b="1" dirty="0">
                <a:latin typeface="宋体" panose="02010600030101010101" pitchFamily="2" charset="-122"/>
                <a:ea typeface="宋体" panose="02010600030101010101" pitchFamily="2" charset="-122"/>
              </a:rPr>
              <a:t>载体图像</a:t>
            </a:r>
            <a:r>
              <a:rPr lang="zh-CN" altLang="en-US" sz="2000" dirty="0">
                <a:latin typeface="宋体" panose="02010600030101010101" pitchFamily="2" charset="-122"/>
                <a:ea typeface="宋体" panose="02010600030101010101" pitchFamily="2" charset="-122"/>
              </a:rPr>
              <a:t>的品质影响</a:t>
            </a:r>
            <a:r>
              <a:rPr lang="zh-CN" altLang="en-US" sz="2000" b="1" dirty="0">
                <a:latin typeface="宋体" panose="02010600030101010101" pitchFamily="2" charset="-122"/>
                <a:ea typeface="宋体" panose="02010600030101010101" pitchFamily="2" charset="-122"/>
              </a:rPr>
              <a:t>最小</a:t>
            </a:r>
            <a:r>
              <a:rPr lang="zh-CN" altLang="en-US" sz="2000" dirty="0">
                <a:latin typeface="宋体" panose="02010600030101010101" pitchFamily="2" charset="-122"/>
                <a:ea typeface="宋体" panose="02010600030101010101" pitchFamily="2" charset="-122"/>
              </a:rPr>
              <a:t>。</a:t>
            </a:r>
          </a:p>
        </p:txBody>
      </p:sp>
      <p:sp>
        <p:nvSpPr>
          <p:cNvPr id="5" name="矩形 4">
            <a:extLst>
              <a:ext uri="{FF2B5EF4-FFF2-40B4-BE49-F238E27FC236}">
                <a16:creationId xmlns:a16="http://schemas.microsoft.com/office/drawing/2014/main" id="{5583931B-51F9-4612-928D-DF328EB71515}"/>
              </a:ext>
            </a:extLst>
          </p:cNvPr>
          <p:cNvSpPr/>
          <p:nvPr/>
        </p:nvSpPr>
        <p:spPr>
          <a:xfrm>
            <a:off x="442783" y="2917223"/>
            <a:ext cx="10367320" cy="2246769"/>
          </a:xfrm>
          <a:prstGeom prst="rect">
            <a:avLst/>
          </a:prstGeom>
        </p:spPr>
        <p:txBody>
          <a:bodyPr wrap="square">
            <a:spAutoFit/>
          </a:bodyPr>
          <a:lstStyle/>
          <a:p>
            <a:r>
              <a:rPr lang="en-US" altLang="zh-CN" sz="2000" b="1" dirty="0">
                <a:solidFill>
                  <a:srgbClr val="333333"/>
                </a:solidFill>
                <a:latin typeface="宋体" panose="02010600030101010101" pitchFamily="2" charset="-122"/>
                <a:ea typeface="宋体" panose="02010600030101010101" pitchFamily="2" charset="-122"/>
              </a:rPr>
              <a:t>LSB</a:t>
            </a:r>
            <a:r>
              <a:rPr lang="zh-CN" altLang="en-US" sz="2000" b="1" dirty="0">
                <a:solidFill>
                  <a:srgbClr val="333333"/>
                </a:solidFill>
                <a:latin typeface="宋体" panose="02010600030101010101" pitchFamily="2" charset="-122"/>
                <a:ea typeface="宋体" panose="02010600030101010101" pitchFamily="2" charset="-122"/>
              </a:rPr>
              <a:t>算法实现的一般步骤：</a:t>
            </a:r>
            <a:endParaRPr lang="en-US" altLang="zh-CN" sz="2000" b="1" dirty="0">
              <a:solidFill>
                <a:srgbClr val="333333"/>
              </a:solidFill>
              <a:latin typeface="宋体" panose="02010600030101010101" pitchFamily="2" charset="-122"/>
              <a:ea typeface="宋体" panose="02010600030101010101" pitchFamily="2" charset="-122"/>
            </a:endParaRPr>
          </a:p>
          <a:p>
            <a:endParaRPr lang="zh-CN" altLang="en-US" sz="2000" b="1"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1 </a:t>
            </a:r>
            <a:r>
              <a:rPr lang="zh-CN" altLang="en-US" sz="2000" dirty="0">
                <a:solidFill>
                  <a:srgbClr val="333333"/>
                </a:solidFill>
                <a:latin typeface="宋体" panose="02010600030101010101" pitchFamily="2" charset="-122"/>
                <a:ea typeface="宋体" panose="02010600030101010101" pitchFamily="2" charset="-122"/>
              </a:rPr>
              <a:t>将原始载体图像的像素值由</a:t>
            </a:r>
            <a:r>
              <a:rPr lang="zh-CN" altLang="en-US" sz="2000" b="1" dirty="0">
                <a:solidFill>
                  <a:srgbClr val="333333"/>
                </a:solidFill>
                <a:latin typeface="宋体" panose="02010600030101010101" pitchFamily="2" charset="-122"/>
                <a:ea typeface="宋体" panose="02010600030101010101" pitchFamily="2" charset="-122"/>
              </a:rPr>
              <a:t>十进制</a:t>
            </a:r>
            <a:r>
              <a:rPr lang="zh-CN" altLang="en-US" sz="2000" dirty="0">
                <a:solidFill>
                  <a:srgbClr val="333333"/>
                </a:solidFill>
                <a:latin typeface="宋体" panose="02010600030101010101" pitchFamily="2" charset="-122"/>
                <a:ea typeface="宋体" panose="02010600030101010101" pitchFamily="2" charset="-122"/>
              </a:rPr>
              <a:t>转换成</a:t>
            </a:r>
            <a:r>
              <a:rPr lang="zh-CN" altLang="en-US" sz="2000" b="1" dirty="0">
                <a:solidFill>
                  <a:srgbClr val="333333"/>
                </a:solidFill>
                <a:latin typeface="宋体" panose="02010600030101010101" pitchFamily="2" charset="-122"/>
                <a:ea typeface="宋体" panose="02010600030101010101" pitchFamily="2" charset="-122"/>
              </a:rPr>
              <a:t>二进制</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endParaRPr lang="zh-CN" altLang="en-US" sz="2000"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2 </a:t>
            </a:r>
            <a:r>
              <a:rPr lang="zh-CN" altLang="en-US" sz="2000" dirty="0">
                <a:solidFill>
                  <a:srgbClr val="333333"/>
                </a:solidFill>
                <a:latin typeface="宋体" panose="02010600030101010101" pitchFamily="2" charset="-122"/>
                <a:ea typeface="宋体" panose="02010600030101010101" pitchFamily="2" charset="-122"/>
              </a:rPr>
              <a:t>用二进制秘密信息中的每一比特信息</a:t>
            </a:r>
            <a:r>
              <a:rPr lang="zh-CN" altLang="en-US" sz="2000" b="1" dirty="0">
                <a:solidFill>
                  <a:srgbClr val="333333"/>
                </a:solidFill>
                <a:latin typeface="宋体" panose="02010600030101010101" pitchFamily="2" charset="-122"/>
                <a:ea typeface="宋体" panose="02010600030101010101" pitchFamily="2" charset="-122"/>
              </a:rPr>
              <a:t>替换</a:t>
            </a:r>
            <a:r>
              <a:rPr lang="zh-CN" altLang="en-US" sz="2000" dirty="0">
                <a:solidFill>
                  <a:srgbClr val="333333"/>
                </a:solidFill>
                <a:latin typeface="宋体" panose="02010600030101010101" pitchFamily="2" charset="-122"/>
                <a:ea typeface="宋体" panose="02010600030101010101" pitchFamily="2" charset="-122"/>
              </a:rPr>
              <a:t>与之相对应的载体数据的最低有效位；</a:t>
            </a:r>
            <a:endParaRPr lang="en-US" altLang="zh-CN" sz="2000" dirty="0">
              <a:solidFill>
                <a:srgbClr val="333333"/>
              </a:solidFill>
              <a:latin typeface="宋体" panose="02010600030101010101" pitchFamily="2" charset="-122"/>
              <a:ea typeface="宋体" panose="02010600030101010101" pitchFamily="2" charset="-122"/>
            </a:endParaRPr>
          </a:p>
          <a:p>
            <a:endParaRPr lang="zh-CN" altLang="en-US" sz="2000"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3 </a:t>
            </a:r>
            <a:r>
              <a:rPr lang="zh-CN" altLang="en-US" sz="2000" dirty="0">
                <a:solidFill>
                  <a:srgbClr val="333333"/>
                </a:solidFill>
                <a:latin typeface="宋体" panose="02010600030101010101" pitchFamily="2" charset="-122"/>
                <a:ea typeface="宋体" panose="02010600030101010101" pitchFamily="2" charset="-122"/>
              </a:rPr>
              <a:t>将得到的含秘密信息的</a:t>
            </a:r>
            <a:r>
              <a:rPr lang="zh-CN" altLang="en-US" sz="2000" b="1" dirty="0">
                <a:solidFill>
                  <a:srgbClr val="333333"/>
                </a:solidFill>
                <a:latin typeface="宋体" panose="02010600030101010101" pitchFamily="2" charset="-122"/>
                <a:ea typeface="宋体" panose="02010600030101010101" pitchFamily="2" charset="-122"/>
              </a:rPr>
              <a:t>二进制</a:t>
            </a:r>
            <a:r>
              <a:rPr lang="zh-CN" altLang="en-US" sz="2000" dirty="0">
                <a:solidFill>
                  <a:srgbClr val="333333"/>
                </a:solidFill>
                <a:latin typeface="宋体" panose="02010600030101010101" pitchFamily="2" charset="-122"/>
                <a:ea typeface="宋体" panose="02010600030101010101" pitchFamily="2" charset="-122"/>
              </a:rPr>
              <a:t>数据转换为</a:t>
            </a:r>
            <a:r>
              <a:rPr lang="zh-CN" altLang="en-US" sz="2000" b="1" dirty="0">
                <a:solidFill>
                  <a:srgbClr val="333333"/>
                </a:solidFill>
                <a:latin typeface="宋体" panose="02010600030101010101" pitchFamily="2" charset="-122"/>
                <a:ea typeface="宋体" panose="02010600030101010101" pitchFamily="2" charset="-122"/>
              </a:rPr>
              <a:t>十进制</a:t>
            </a:r>
            <a:r>
              <a:rPr lang="zh-CN" altLang="en-US" sz="2000" dirty="0">
                <a:solidFill>
                  <a:srgbClr val="333333"/>
                </a:solidFill>
                <a:latin typeface="宋体" panose="02010600030101010101" pitchFamily="2" charset="-122"/>
                <a:ea typeface="宋体" panose="02010600030101010101" pitchFamily="2" charset="-122"/>
              </a:rPr>
              <a:t>像素值，从而获得含秘密信息的图像；</a:t>
            </a:r>
            <a:endParaRPr lang="zh-CN" altLang="en-US" sz="2000" b="0" i="0" u="none" strike="noStrike" dirty="0">
              <a:solidFill>
                <a:srgbClr val="333333"/>
              </a:solidFill>
              <a:effectLst/>
              <a:latin typeface="宋体" panose="02010600030101010101" pitchFamily="2" charset="-122"/>
              <a:ea typeface="宋体" panose="02010600030101010101" pitchFamily="2" charset="-122"/>
            </a:endParaRPr>
          </a:p>
        </p:txBody>
      </p:sp>
      <p:sp>
        <p:nvSpPr>
          <p:cNvPr id="6" name="标题 1">
            <a:extLst>
              <a:ext uri="{FF2B5EF4-FFF2-40B4-BE49-F238E27FC236}">
                <a16:creationId xmlns:a16="http://schemas.microsoft.com/office/drawing/2014/main" id="{E63D6DD2-C886-4C90-A28D-E0816A15952D}"/>
              </a:ext>
            </a:extLst>
          </p:cNvPr>
          <p:cNvSpPr txBox="1">
            <a:spLocks/>
          </p:cNvSpPr>
          <p:nvPr/>
        </p:nvSpPr>
        <p:spPr>
          <a:xfrm>
            <a:off x="442783" y="382710"/>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latin typeface="宋体" panose="02010600030101010101" pitchFamily="2" charset="-122"/>
                <a:ea typeface="宋体" panose="02010600030101010101" pitchFamily="2" charset="-122"/>
              </a:rPr>
              <a:t>基于最不重要位的图片</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语音信息隐藏</a:t>
            </a:r>
            <a:endParaRPr lang="zh-CN" altLang="en-US" sz="3600" b="1" dirty="0"/>
          </a:p>
        </p:txBody>
      </p:sp>
    </p:spTree>
    <p:extLst>
      <p:ext uri="{BB962C8B-B14F-4D97-AF65-F5344CB8AC3E}">
        <p14:creationId xmlns:p14="http://schemas.microsoft.com/office/powerpoint/2010/main" val="377817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B781-9546-44EB-B21C-9E7C97188FC4}"/>
              </a:ext>
            </a:extLst>
          </p:cNvPr>
          <p:cNvSpPr>
            <a:spLocks noGrp="1"/>
          </p:cNvSpPr>
          <p:nvPr>
            <p:ph type="title"/>
          </p:nvPr>
        </p:nvSpPr>
        <p:spPr>
          <a:xfrm>
            <a:off x="838200" y="365125"/>
            <a:ext cx="10515600" cy="663575"/>
          </a:xfrm>
        </p:spPr>
        <p:txBody>
          <a:bodyPr>
            <a:normAutofit/>
          </a:bodyPr>
          <a:lstStyle/>
          <a:p>
            <a:r>
              <a:rPr lang="zh-CN" altLang="en-US" sz="3600" b="1" dirty="0"/>
              <a:t>回声隐藏算法</a:t>
            </a:r>
          </a:p>
        </p:txBody>
      </p:sp>
      <mc:AlternateContent xmlns:mc="http://schemas.openxmlformats.org/markup-compatibility/2006" xmlns:a14="http://schemas.microsoft.com/office/drawing/2010/main">
        <mc:Choice Requires="a14">
          <p:sp>
            <p:nvSpPr>
              <p:cNvPr id="3" name="矩形 2"/>
              <p:cNvSpPr/>
              <p:nvPr/>
            </p:nvSpPr>
            <p:spPr>
              <a:xfrm>
                <a:off x="1430482" y="1221571"/>
                <a:ext cx="9331036" cy="5262979"/>
              </a:xfrm>
              <a:prstGeom prst="rect">
                <a:avLst/>
              </a:prstGeom>
            </p:spPr>
            <p:txBody>
              <a:bodyPr wrap="square">
                <a:spAutoFit/>
              </a:bodyPr>
              <a:lstStyle/>
              <a:p>
                <a:r>
                  <a:rPr lang="zh-CN" altLang="en-US" dirty="0"/>
                  <a:t>           </a:t>
                </a:r>
                <a:r>
                  <a:rPr lang="zh-CN" altLang="en-US" sz="2800" b="1" dirty="0"/>
                  <a:t>回声隐藏</a:t>
                </a:r>
                <a:r>
                  <a:rPr lang="zh-CN" altLang="en-US" sz="2800" dirty="0"/>
                  <a:t>是一种通过引入人耳不可感知的回声来将秘密数据嵌入到载体音频数据的方法。</a:t>
                </a:r>
                <a:endParaRPr lang="en-US" altLang="zh-CN" sz="2800" dirty="0"/>
              </a:p>
              <a:p>
                <a:r>
                  <a:rPr lang="en-US" altLang="zh-CN" sz="2800" dirty="0"/>
                  <a:t>       </a:t>
                </a:r>
                <a:r>
                  <a:rPr lang="zh-CN" altLang="en-US" sz="2800" dirty="0"/>
                  <a:t>听觉系统对音频文件中的加性随机噪声很敏感，能够觉察出微小的扰动；但是当两个声音同时存在，或者在相隔很短的时间内存在，相对微弱的语音会被更强的语音所隐蔽。</a:t>
                </a:r>
                <a:endParaRPr lang="en-US" altLang="zh-CN" sz="2800" dirty="0"/>
              </a:p>
              <a:p>
                <a:r>
                  <a:rPr lang="en-US" altLang="zh-CN" sz="2800" dirty="0"/>
                  <a:t>       </a:t>
                </a:r>
                <a:r>
                  <a:rPr lang="zh-CN" altLang="en-US" sz="2800" b="1" dirty="0"/>
                  <a:t>计划实现过程：</a:t>
                </a:r>
                <a:endParaRPr lang="en-US" altLang="zh-CN" sz="2800" b="1" dirty="0"/>
              </a:p>
              <a:p>
                <a:r>
                  <a:rPr lang="en-US" altLang="zh-CN" sz="2800" b="1" dirty="0"/>
                  <a:t>       </a:t>
                </a:r>
                <a:r>
                  <a:rPr lang="en-US" altLang="zh-CN" sz="2800" dirty="0"/>
                  <a:t>1.</a:t>
                </a:r>
                <a:r>
                  <a:rPr lang="zh-CN" altLang="en-US" sz="2800" dirty="0"/>
                  <a:t>首先对需要隐藏的信息进行二进制转换，利用单位脉冲响应为</a:t>
                </a:r>
                <a14:m>
                  <m:oMath xmlns:m="http://schemas.openxmlformats.org/officeDocument/2006/math">
                    <m:r>
                      <a:rPr lang="en-US" altLang="zh-CN" sz="2800" b="0" i="1" smtClean="0">
                        <a:latin typeface="Cambria Math" panose="02040503050406030204" pitchFamily="18" charset="0"/>
                      </a:rPr>
                      <m:t>h</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𝛿</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𝛼𝛿</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r>
                      <a:rPr lang="en-US" altLang="zh-CN" sz="2800" b="0" i="1" smtClean="0">
                        <a:latin typeface="Cambria Math" panose="02040503050406030204" pitchFamily="18" charset="0"/>
                      </a:rPr>
                      <m:t>)</m:t>
                    </m:r>
                    <m:r>
                      <a:rPr lang="zh-CN" altLang="en-US" sz="2800" i="1">
                        <a:latin typeface="Cambria Math" panose="02040503050406030204" pitchFamily="18" charset="0"/>
                      </a:rPr>
                      <m:t>的</m:t>
                    </m:r>
                  </m:oMath>
                </a14:m>
                <a:r>
                  <a:rPr lang="zh-CN" altLang="en-US" sz="2800" dirty="0"/>
                  <a:t>系统进行嵌入。</a:t>
                </a:r>
                <a:endParaRPr lang="en-US" altLang="zh-CN" sz="2800" dirty="0"/>
              </a:p>
              <a:p>
                <a:r>
                  <a:rPr lang="en-US" altLang="zh-CN" sz="2800" dirty="0"/>
                  <a:t>       2.</a:t>
                </a:r>
                <a:r>
                  <a:rPr lang="zh-CN" altLang="en-US" sz="2800" dirty="0"/>
                  <a:t>提取嵌入信息时采用倒谱分析确定回声延迟，从而提取数据恢复出嵌入信息。</a:t>
                </a:r>
                <a:endParaRPr lang="en-US" altLang="zh-CN" sz="2800" dirty="0"/>
              </a:p>
              <a:p>
                <a:r>
                  <a:rPr lang="en-US" altLang="zh-CN" sz="2800" dirty="0"/>
                  <a:t>		</a:t>
                </a:r>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430482" y="1221571"/>
                <a:ext cx="9331036" cy="5262979"/>
              </a:xfrm>
              <a:prstGeom prst="rect">
                <a:avLst/>
              </a:prstGeom>
              <a:blipFill>
                <a:blip r:embed="rId2"/>
                <a:stretch>
                  <a:fillRect l="-1373" t="-1273" r="-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245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013CD59-8A88-4971-A790-9149ADFCCCB9}"/>
              </a:ext>
            </a:extLst>
          </p:cNvPr>
          <p:cNvSpPr>
            <a:spLocks noGrp="1"/>
          </p:cNvSpPr>
          <p:nvPr>
            <p:ph type="title"/>
          </p:nvPr>
        </p:nvSpPr>
        <p:spPr>
          <a:xfrm>
            <a:off x="838200" y="365125"/>
            <a:ext cx="10515600" cy="663575"/>
          </a:xfrm>
        </p:spPr>
        <p:txBody>
          <a:bodyPr>
            <a:normAutofit/>
          </a:bodyPr>
          <a:lstStyle/>
          <a:p>
            <a:r>
              <a:rPr lang="en-US" altLang="zh-CN" sz="3600" b="1" dirty="0"/>
              <a:t>DCT</a:t>
            </a:r>
            <a:r>
              <a:rPr lang="zh-CN" altLang="en-US" sz="3600" b="1" dirty="0"/>
              <a:t>域信息隐藏</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F2AC66D-BBC1-4419-A0A6-42D0CD79AC79}"/>
                  </a:ext>
                </a:extLst>
              </p:cNvPr>
              <p:cNvSpPr txBox="1"/>
              <p:nvPr/>
            </p:nvSpPr>
            <p:spPr>
              <a:xfrm>
                <a:off x="958362" y="1143000"/>
                <a:ext cx="10515600" cy="3805465"/>
              </a:xfrm>
              <a:prstGeom prst="rect">
                <a:avLst/>
              </a:prstGeom>
              <a:noFill/>
            </p:spPr>
            <p:txBody>
              <a:bodyPr wrap="square" rtlCol="0">
                <a:spAutoFit/>
              </a:bodyPr>
              <a:lstStyle/>
              <a:p>
                <a:r>
                  <a:rPr lang="en-US" altLang="zh-CN" sz="2400" dirty="0"/>
                  <a:t>DCT</a:t>
                </a:r>
                <a:r>
                  <a:rPr lang="zh-CN" altLang="en-US" sz="2400" dirty="0"/>
                  <a:t>变换的全称是离散余弦变换，它类似于离散傅里叶变换，但是只使用实数。</a:t>
                </a:r>
                <a:endParaRPr lang="en-US" altLang="zh-CN" sz="2400" dirty="0"/>
              </a:p>
              <a:p>
                <a:endParaRPr lang="en-US" altLang="zh-CN"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𝑐</m:t>
                      </m:r>
                      <m:d>
                        <m:dPr>
                          <m:ctrlPr>
                            <a:rPr lang="en-US" altLang="zh-CN" i="1">
                              <a:latin typeface="Cambria Math" panose="02040503050406030204" pitchFamily="18" charset="0"/>
                            </a:rPr>
                          </m:ctrlPr>
                        </m:dPr>
                        <m:e>
                          <m:r>
                            <a:rPr lang="en-US" altLang="zh-CN" i="1">
                              <a:latin typeface="Cambria Math" panose="02040503050406030204" pitchFamily="18" charset="0"/>
                            </a:rPr>
                            <m:t>𝑢</m:t>
                          </m:r>
                        </m:e>
                      </m:d>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m:rPr>
                              <m:sty m:val="p"/>
                            </m:rPr>
                            <a:rPr lang="en-US" altLang="zh-CN">
                              <a:latin typeface="Cambria Math" panose="02040503050406030204" pitchFamily="18" charset="0"/>
                            </a:rPr>
                            <m:t>cos</m:t>
                          </m:r>
                          <m:r>
                            <a:rPr lang="en-US" altLang="zh-CN" i="1">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+0.5</m:t>
                                  </m:r>
                                </m:e>
                              </m:d>
                              <m:r>
                                <a:rPr lang="en-US" altLang="zh-CN" i="1">
                                  <a:latin typeface="Cambria Math" panose="02040503050406030204" pitchFamily="18" charset="0"/>
                                </a:rPr>
                                <m:t>𝜋</m:t>
                              </m:r>
                            </m:num>
                            <m:den>
                              <m:r>
                                <a:rPr lang="en-US" altLang="zh-CN" i="1">
                                  <a:latin typeface="Cambria Math" panose="02040503050406030204" pitchFamily="18" charset="0"/>
                                </a:rPr>
                                <m:t>𝑁</m:t>
                              </m:r>
                            </m:den>
                          </m:f>
                          <m:r>
                            <a:rPr lang="en-US" altLang="zh-CN" i="1">
                              <a:latin typeface="Cambria Math" panose="02040503050406030204" pitchFamily="18" charset="0"/>
                            </a:rPr>
                            <m:t>𝑢</m:t>
                          </m:r>
                          <m:r>
                            <a:rPr lang="en-US" altLang="zh-CN" i="1">
                              <a:latin typeface="Cambria Math" panose="02040503050406030204" pitchFamily="18" charset="0"/>
                            </a:rPr>
                            <m:t>]</m:t>
                          </m:r>
                        </m:e>
                      </m:nary>
                      <m:r>
                        <a:rPr lang="en-US" altLang="zh-CN" b="0" i="1" smtClean="0">
                          <a:latin typeface="Cambria Math" panose="02040503050406030204" pitchFamily="18" charset="0"/>
                        </a:rPr>
                        <m:t>                </m:t>
                      </m:r>
                      <m:r>
                        <a:rPr lang="en-US" altLang="zh-CN" i="1">
                          <a:latin typeface="Cambria Math" panose="02040503050406030204" pitchFamily="18" charset="0"/>
                        </a:rPr>
                        <m:t>𝑐</m:t>
                      </m:r>
                      <m:d>
                        <m:dPr>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e>
                              </m:rad>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=0</m:t>
                              </m:r>
                            </m:e>
                            <m:e>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𝑁</m:t>
                                      </m:r>
                                    </m:den>
                                  </m:f>
                                </m:e>
                              </m:rad>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≠0</m:t>
                              </m:r>
                            </m:e>
                          </m:eqArr>
                        </m:e>
                      </m:d>
                    </m:oMath>
                  </m:oMathPara>
                </a14:m>
                <a:endParaRPr lang="en-US" altLang="zh-CN" dirty="0"/>
              </a:p>
              <a:p>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m:rPr>
                                  <m:sty m:val="p"/>
                                </m:rPr>
                                <a:rPr lang="en-US" altLang="zh-CN">
                                  <a:latin typeface="Cambria Math" panose="02040503050406030204" pitchFamily="18" charset="0"/>
                                </a:rPr>
                                <m:t>cos</m:t>
                              </m:r>
                              <m:r>
                                <a:rPr lang="en-US" altLang="zh-CN" i="1">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+0.5</m:t>
                                      </m:r>
                                    </m:e>
                                  </m:d>
                                  <m:r>
                                    <a:rPr lang="en-US" altLang="zh-CN" i="1">
                                      <a:latin typeface="Cambria Math" panose="02040503050406030204" pitchFamily="18" charset="0"/>
                                    </a:rPr>
                                    <m:t>𝜋</m:t>
                                  </m:r>
                                </m:num>
                                <m:den>
                                  <m:r>
                                    <a:rPr lang="en-US" altLang="zh-CN" i="1">
                                      <a:latin typeface="Cambria Math" panose="02040503050406030204" pitchFamily="18" charset="0"/>
                                    </a:rPr>
                                    <m:t>𝑁</m:t>
                                  </m:r>
                                </m:den>
                              </m:f>
                              <m:r>
                                <a:rPr lang="en-US" altLang="zh-CN" i="1">
                                  <a:latin typeface="Cambria Math" panose="02040503050406030204" pitchFamily="18" charset="0"/>
                                </a:rPr>
                                <m:t>𝑢</m:t>
                              </m:r>
                              <m:r>
                                <a:rPr lang="en-US" altLang="zh-CN" i="1">
                                  <a:latin typeface="Cambria Math" panose="02040503050406030204" pitchFamily="18" charset="0"/>
                                </a:rPr>
                                <m:t>]</m:t>
                              </m:r>
                              <m:r>
                                <m:rPr>
                                  <m:sty m:val="p"/>
                                </m:rPr>
                                <a:rPr lang="en-US" altLang="zh-CN">
                                  <a:latin typeface="Cambria Math" panose="02040503050406030204" pitchFamily="18" charset="0"/>
                                </a:rPr>
                                <m:t>cos</m:t>
                              </m:r>
                              <m:r>
                                <a:rPr lang="en-US" altLang="zh-CN" i="1">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b="0" i="1" smtClean="0">
                                          <a:latin typeface="Cambria Math" panose="02040503050406030204" pitchFamily="18" charset="0"/>
                                        </a:rPr>
                                        <m:t>𝑗</m:t>
                                      </m:r>
                                      <m:r>
                                        <a:rPr lang="en-US" altLang="zh-CN" i="1">
                                          <a:latin typeface="Cambria Math" panose="02040503050406030204" pitchFamily="18" charset="0"/>
                                        </a:rPr>
                                        <m:t>+0.5</m:t>
                                      </m:r>
                                    </m:e>
                                  </m:d>
                                  <m:r>
                                    <a:rPr lang="en-US" altLang="zh-CN" i="1">
                                      <a:latin typeface="Cambria Math" panose="02040503050406030204" pitchFamily="18" charset="0"/>
                                    </a:rPr>
                                    <m:t>𝜋</m:t>
                                  </m:r>
                                </m:num>
                                <m:den>
                                  <m:r>
                                    <a:rPr lang="en-US" altLang="zh-CN" i="1">
                                      <a:latin typeface="Cambria Math" panose="02040503050406030204" pitchFamily="18" charset="0"/>
                                    </a:rPr>
                                    <m:t>𝑁</m:t>
                                  </m:r>
                                </m:den>
                              </m:f>
                              <m:r>
                                <a:rPr lang="en-US" altLang="zh-CN" b="0" i="1" smtClean="0">
                                  <a:latin typeface="Cambria Math" panose="02040503050406030204" pitchFamily="18" charset="0"/>
                                </a:rPr>
                                <m:t>𝑣</m:t>
                              </m:r>
                              <m:r>
                                <a:rPr lang="en-US" altLang="zh-CN" i="1">
                                  <a:latin typeface="Cambria Math" panose="02040503050406030204" pitchFamily="18" charset="0"/>
                                </a:rPr>
                                <m:t>]</m:t>
                              </m:r>
                            </m:e>
                          </m:nary>
                        </m:e>
                      </m:nary>
                    </m:oMath>
                  </m:oMathPara>
                </a14:m>
                <a:endParaRPr lang="zh-CN" altLang="en-US" dirty="0"/>
              </a:p>
              <a:p>
                <a:endParaRPr lang="zh-CN" altLang="en-US" dirty="0"/>
              </a:p>
            </p:txBody>
          </p:sp>
        </mc:Choice>
        <mc:Fallback>
          <p:sp>
            <p:nvSpPr>
              <p:cNvPr id="5" name="文本框 4">
                <a:extLst>
                  <a:ext uri="{FF2B5EF4-FFF2-40B4-BE49-F238E27FC236}">
                    <a16:creationId xmlns:a16="http://schemas.microsoft.com/office/drawing/2014/main" id="{9F2AC66D-BBC1-4419-A0A6-42D0CD79AC79}"/>
                  </a:ext>
                </a:extLst>
              </p:cNvPr>
              <p:cNvSpPr txBox="1">
                <a:spLocks noRot="1" noChangeAspect="1" noMove="1" noResize="1" noEditPoints="1" noAdjustHandles="1" noChangeArrowheads="1" noChangeShapeType="1" noTextEdit="1"/>
              </p:cNvSpPr>
              <p:nvPr/>
            </p:nvSpPr>
            <p:spPr>
              <a:xfrm>
                <a:off x="958362" y="1143000"/>
                <a:ext cx="10515600" cy="3805465"/>
              </a:xfrm>
              <a:prstGeom prst="rect">
                <a:avLst/>
              </a:prstGeom>
              <a:blipFill>
                <a:blip r:embed="rId2"/>
                <a:stretch>
                  <a:fillRect l="-870" t="-1122" r="-3594"/>
                </a:stretch>
              </a:blipFill>
            </p:spPr>
            <p:txBody>
              <a:bodyPr/>
              <a:lstStyle/>
              <a:p>
                <a:r>
                  <a:rPr lang="zh-CN" altLang="en-US">
                    <a:noFill/>
                  </a:rPr>
                  <a:t> </a:t>
                </a:r>
              </a:p>
            </p:txBody>
          </p:sp>
        </mc:Fallback>
      </mc:AlternateContent>
      <p:grpSp>
        <p:nvGrpSpPr>
          <p:cNvPr id="65" name="组合 64">
            <a:extLst>
              <a:ext uri="{FF2B5EF4-FFF2-40B4-BE49-F238E27FC236}">
                <a16:creationId xmlns:a16="http://schemas.microsoft.com/office/drawing/2014/main" id="{6016CFF8-B1E2-41CC-B6A7-8D58F52F3462}"/>
              </a:ext>
            </a:extLst>
          </p:cNvPr>
          <p:cNvGrpSpPr/>
          <p:nvPr/>
        </p:nvGrpSpPr>
        <p:grpSpPr>
          <a:xfrm>
            <a:off x="754754" y="4948465"/>
            <a:ext cx="10682492" cy="1264493"/>
            <a:chOff x="542104" y="4818815"/>
            <a:chExt cx="10682492" cy="1264493"/>
          </a:xfrm>
        </p:grpSpPr>
        <p:sp>
          <p:nvSpPr>
            <p:cNvPr id="7" name="矩形: 圆角 6">
              <a:extLst>
                <a:ext uri="{FF2B5EF4-FFF2-40B4-BE49-F238E27FC236}">
                  <a16:creationId xmlns:a16="http://schemas.microsoft.com/office/drawing/2014/main" id="{784E44B6-3EEB-479A-9D0D-4C6DC2D8E028}"/>
                </a:ext>
              </a:extLst>
            </p:cNvPr>
            <p:cNvSpPr/>
            <p:nvPr/>
          </p:nvSpPr>
          <p:spPr>
            <a:xfrm>
              <a:off x="1862658" y="5499586"/>
              <a:ext cx="716621"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DCT</a:t>
              </a:r>
              <a:endParaRPr lang="zh-CN" altLang="en-US" dirty="0">
                <a:solidFill>
                  <a:schemeClr val="tx1"/>
                </a:solidFill>
              </a:endParaRPr>
            </a:p>
          </p:txBody>
        </p:sp>
        <p:sp>
          <p:nvSpPr>
            <p:cNvPr id="8" name="矩形: 圆角 7">
              <a:extLst>
                <a:ext uri="{FF2B5EF4-FFF2-40B4-BE49-F238E27FC236}">
                  <a16:creationId xmlns:a16="http://schemas.microsoft.com/office/drawing/2014/main" id="{DBE4A923-5E21-427D-B94A-F4B571ECC994}"/>
                </a:ext>
              </a:extLst>
            </p:cNvPr>
            <p:cNvSpPr/>
            <p:nvPr/>
          </p:nvSpPr>
          <p:spPr>
            <a:xfrm>
              <a:off x="2934845" y="5499586"/>
              <a:ext cx="1220070"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信息嵌入</a:t>
              </a:r>
            </a:p>
          </p:txBody>
        </p:sp>
        <p:sp>
          <p:nvSpPr>
            <p:cNvPr id="9" name="矩形: 圆角 8">
              <a:extLst>
                <a:ext uri="{FF2B5EF4-FFF2-40B4-BE49-F238E27FC236}">
                  <a16:creationId xmlns:a16="http://schemas.microsoft.com/office/drawing/2014/main" id="{4671592F-908B-4C48-A4F7-FFA9F0B6B9D4}"/>
                </a:ext>
              </a:extLst>
            </p:cNvPr>
            <p:cNvSpPr/>
            <p:nvPr/>
          </p:nvSpPr>
          <p:spPr>
            <a:xfrm>
              <a:off x="4505000" y="5499586"/>
              <a:ext cx="755549"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IDCT</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232A001F-59E9-4D38-8B04-70F91497B4B9}"/>
                </a:ext>
              </a:extLst>
            </p:cNvPr>
            <p:cNvCxnSpPr>
              <a:cxnSpLocks/>
              <a:stCxn id="7" idx="3"/>
              <a:endCxn id="8" idx="1"/>
            </p:cNvCxnSpPr>
            <p:nvPr/>
          </p:nvCxnSpPr>
          <p:spPr>
            <a:xfrm>
              <a:off x="2579279" y="5714998"/>
              <a:ext cx="355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91B4659-1FD1-49A1-94F1-892BF1262019}"/>
                </a:ext>
              </a:extLst>
            </p:cNvPr>
            <p:cNvCxnSpPr>
              <a:cxnSpLocks/>
              <a:stCxn id="8" idx="3"/>
              <a:endCxn id="9" idx="1"/>
            </p:cNvCxnSpPr>
            <p:nvPr/>
          </p:nvCxnSpPr>
          <p:spPr>
            <a:xfrm>
              <a:off x="4154915" y="5714998"/>
              <a:ext cx="3500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C79FC08A-64C6-4D3C-AC51-C6E5889F4E46}"/>
                </a:ext>
              </a:extLst>
            </p:cNvPr>
            <p:cNvSpPr/>
            <p:nvPr/>
          </p:nvSpPr>
          <p:spPr>
            <a:xfrm>
              <a:off x="6936023" y="5499588"/>
              <a:ext cx="645585"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DCT</a:t>
              </a:r>
              <a:endParaRPr lang="zh-CN" altLang="en-US" dirty="0">
                <a:solidFill>
                  <a:schemeClr val="tx1"/>
                </a:solidFill>
              </a:endParaRPr>
            </a:p>
          </p:txBody>
        </p:sp>
        <p:sp>
          <p:nvSpPr>
            <p:cNvPr id="17" name="矩形: 圆角 16">
              <a:extLst>
                <a:ext uri="{FF2B5EF4-FFF2-40B4-BE49-F238E27FC236}">
                  <a16:creationId xmlns:a16="http://schemas.microsoft.com/office/drawing/2014/main" id="{ABE0B5F7-468F-4D9C-BF9E-EA72ABEDE392}"/>
                </a:ext>
              </a:extLst>
            </p:cNvPr>
            <p:cNvSpPr/>
            <p:nvPr/>
          </p:nvSpPr>
          <p:spPr>
            <a:xfrm>
              <a:off x="7941571" y="5499585"/>
              <a:ext cx="1142499"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信息提取</a:t>
              </a:r>
            </a:p>
          </p:txBody>
        </p:sp>
        <p:sp>
          <p:nvSpPr>
            <p:cNvPr id="18" name="矩形: 圆角 17">
              <a:extLst>
                <a:ext uri="{FF2B5EF4-FFF2-40B4-BE49-F238E27FC236}">
                  <a16:creationId xmlns:a16="http://schemas.microsoft.com/office/drawing/2014/main" id="{96AC6941-B0BB-479A-ABAA-FF89C3663BB5}"/>
                </a:ext>
              </a:extLst>
            </p:cNvPr>
            <p:cNvSpPr/>
            <p:nvPr/>
          </p:nvSpPr>
          <p:spPr>
            <a:xfrm>
              <a:off x="9444033" y="5494482"/>
              <a:ext cx="710300" cy="430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IDCT</a:t>
              </a:r>
              <a:endParaRPr lang="zh-CN" altLang="en-US" dirty="0">
                <a:solidFill>
                  <a:schemeClr val="tx1"/>
                </a:solidFill>
              </a:endParaRPr>
            </a:p>
          </p:txBody>
        </p:sp>
        <p:cxnSp>
          <p:nvCxnSpPr>
            <p:cNvPr id="19" name="直接箭头连接符 18">
              <a:extLst>
                <a:ext uri="{FF2B5EF4-FFF2-40B4-BE49-F238E27FC236}">
                  <a16:creationId xmlns:a16="http://schemas.microsoft.com/office/drawing/2014/main" id="{65893445-AD9D-4037-84A8-12FDE9AB4B6D}"/>
                </a:ext>
              </a:extLst>
            </p:cNvPr>
            <p:cNvCxnSpPr>
              <a:cxnSpLocks/>
              <a:stCxn id="16" idx="3"/>
              <a:endCxn id="17" idx="1"/>
            </p:cNvCxnSpPr>
            <p:nvPr/>
          </p:nvCxnSpPr>
          <p:spPr>
            <a:xfrm flipV="1">
              <a:off x="7581608" y="5714997"/>
              <a:ext cx="359963"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3010F84-7633-4744-A6D0-9DD5A7C71708}"/>
                </a:ext>
              </a:extLst>
            </p:cNvPr>
            <p:cNvCxnSpPr>
              <a:cxnSpLocks/>
              <a:stCxn id="17" idx="3"/>
              <a:endCxn id="18" idx="1"/>
            </p:cNvCxnSpPr>
            <p:nvPr/>
          </p:nvCxnSpPr>
          <p:spPr>
            <a:xfrm flipV="1">
              <a:off x="9084070" y="5709894"/>
              <a:ext cx="359963" cy="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E4FCCD54-8ED4-42BE-B6AF-C1C28531AA09}"/>
                </a:ext>
              </a:extLst>
            </p:cNvPr>
            <p:cNvSpPr/>
            <p:nvPr/>
          </p:nvSpPr>
          <p:spPr>
            <a:xfrm>
              <a:off x="5615940" y="5346686"/>
              <a:ext cx="960120" cy="736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带信息信号</a:t>
              </a:r>
            </a:p>
          </p:txBody>
        </p:sp>
        <p:cxnSp>
          <p:nvCxnSpPr>
            <p:cNvPr id="23" name="直接箭头连接符 22">
              <a:extLst>
                <a:ext uri="{FF2B5EF4-FFF2-40B4-BE49-F238E27FC236}">
                  <a16:creationId xmlns:a16="http://schemas.microsoft.com/office/drawing/2014/main" id="{154AE5B0-919C-4C2C-8D15-81216960C822}"/>
                </a:ext>
              </a:extLst>
            </p:cNvPr>
            <p:cNvCxnSpPr>
              <a:cxnSpLocks/>
              <a:stCxn id="9" idx="3"/>
              <a:endCxn id="21" idx="1"/>
            </p:cNvCxnSpPr>
            <p:nvPr/>
          </p:nvCxnSpPr>
          <p:spPr>
            <a:xfrm flipV="1">
              <a:off x="5260549" y="5714997"/>
              <a:ext cx="3553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0C069DD-3AF4-49FF-B8D6-28613335FD40}"/>
                </a:ext>
              </a:extLst>
            </p:cNvPr>
            <p:cNvCxnSpPr>
              <a:cxnSpLocks/>
              <a:stCxn id="21" idx="3"/>
              <a:endCxn id="16" idx="1"/>
            </p:cNvCxnSpPr>
            <p:nvPr/>
          </p:nvCxnSpPr>
          <p:spPr>
            <a:xfrm>
              <a:off x="6576060" y="5714997"/>
              <a:ext cx="359963"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A1F6CE1-ABEC-42C1-852D-5B109B18B6BD}"/>
                </a:ext>
              </a:extLst>
            </p:cNvPr>
            <p:cNvSpPr/>
            <p:nvPr/>
          </p:nvSpPr>
          <p:spPr>
            <a:xfrm>
              <a:off x="542104" y="5346686"/>
              <a:ext cx="960120" cy="736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原始信号</a:t>
              </a:r>
            </a:p>
          </p:txBody>
        </p:sp>
        <p:cxnSp>
          <p:nvCxnSpPr>
            <p:cNvPr id="43" name="直接箭头连接符 42">
              <a:extLst>
                <a:ext uri="{FF2B5EF4-FFF2-40B4-BE49-F238E27FC236}">
                  <a16:creationId xmlns:a16="http://schemas.microsoft.com/office/drawing/2014/main" id="{A88B541C-307D-45B7-AC92-EF7564B4BD1A}"/>
                </a:ext>
              </a:extLst>
            </p:cNvPr>
            <p:cNvCxnSpPr>
              <a:stCxn id="26" idx="3"/>
              <a:endCxn id="7" idx="1"/>
            </p:cNvCxnSpPr>
            <p:nvPr/>
          </p:nvCxnSpPr>
          <p:spPr>
            <a:xfrm>
              <a:off x="1502224" y="5714997"/>
              <a:ext cx="3604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610D456D-0747-481B-9458-2F95EBD60B03}"/>
                </a:ext>
              </a:extLst>
            </p:cNvPr>
            <p:cNvSpPr/>
            <p:nvPr/>
          </p:nvSpPr>
          <p:spPr>
            <a:xfrm>
              <a:off x="10514296" y="5523186"/>
              <a:ext cx="710300" cy="3734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信息</a:t>
              </a:r>
            </a:p>
          </p:txBody>
        </p:sp>
        <p:cxnSp>
          <p:nvCxnSpPr>
            <p:cNvPr id="56" name="直接箭头连接符 55">
              <a:extLst>
                <a:ext uri="{FF2B5EF4-FFF2-40B4-BE49-F238E27FC236}">
                  <a16:creationId xmlns:a16="http://schemas.microsoft.com/office/drawing/2014/main" id="{9C997748-E54A-41E5-BB91-ED882C6D51B9}"/>
                </a:ext>
              </a:extLst>
            </p:cNvPr>
            <p:cNvCxnSpPr>
              <a:stCxn id="18" idx="3"/>
              <a:endCxn id="54" idx="1"/>
            </p:cNvCxnSpPr>
            <p:nvPr/>
          </p:nvCxnSpPr>
          <p:spPr>
            <a:xfrm flipV="1">
              <a:off x="10154333" y="5709893"/>
              <a:ext cx="35996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D9E1E211-1BD0-46FC-BA7F-4B8C38AC5C65}"/>
                </a:ext>
              </a:extLst>
            </p:cNvPr>
            <p:cNvSpPr/>
            <p:nvPr/>
          </p:nvSpPr>
          <p:spPr>
            <a:xfrm>
              <a:off x="2401912" y="4818815"/>
              <a:ext cx="710300" cy="3734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信息</a:t>
              </a:r>
            </a:p>
          </p:txBody>
        </p:sp>
        <p:cxnSp>
          <p:nvCxnSpPr>
            <p:cNvPr id="59" name="直接箭头连接符 58">
              <a:extLst>
                <a:ext uri="{FF2B5EF4-FFF2-40B4-BE49-F238E27FC236}">
                  <a16:creationId xmlns:a16="http://schemas.microsoft.com/office/drawing/2014/main" id="{B67C5B42-5234-4A18-8D38-C558DC9F1CFC}"/>
                </a:ext>
              </a:extLst>
            </p:cNvPr>
            <p:cNvCxnSpPr>
              <a:stCxn id="57" idx="2"/>
            </p:cNvCxnSpPr>
            <p:nvPr/>
          </p:nvCxnSpPr>
          <p:spPr>
            <a:xfrm>
              <a:off x="2757062" y="5192229"/>
              <a:ext cx="0" cy="51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C9E3C77B-4A65-4A18-AE2E-A6FDF71B8100}"/>
                </a:ext>
              </a:extLst>
            </p:cNvPr>
            <p:cNvSpPr/>
            <p:nvPr/>
          </p:nvSpPr>
          <p:spPr>
            <a:xfrm>
              <a:off x="5489387" y="4818815"/>
              <a:ext cx="1213226" cy="38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某种算法</a:t>
              </a:r>
            </a:p>
          </p:txBody>
        </p:sp>
        <p:cxnSp>
          <p:nvCxnSpPr>
            <p:cNvPr id="62" name="连接符: 肘形 61">
              <a:extLst>
                <a:ext uri="{FF2B5EF4-FFF2-40B4-BE49-F238E27FC236}">
                  <a16:creationId xmlns:a16="http://schemas.microsoft.com/office/drawing/2014/main" id="{4C5A8B4E-F6E8-43D1-B637-F973E7595E88}"/>
                </a:ext>
              </a:extLst>
            </p:cNvPr>
            <p:cNvCxnSpPr>
              <a:stCxn id="60" idx="1"/>
              <a:endCxn id="8" idx="0"/>
            </p:cNvCxnSpPr>
            <p:nvPr/>
          </p:nvCxnSpPr>
          <p:spPr>
            <a:xfrm rot="10800000" flipV="1">
              <a:off x="3544881" y="5012600"/>
              <a:ext cx="1944507" cy="4869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B189DA30-8FF4-4126-BB54-9986BC531E91}"/>
                </a:ext>
              </a:extLst>
            </p:cNvPr>
            <p:cNvCxnSpPr>
              <a:stCxn id="60" idx="3"/>
              <a:endCxn id="17" idx="0"/>
            </p:cNvCxnSpPr>
            <p:nvPr/>
          </p:nvCxnSpPr>
          <p:spPr>
            <a:xfrm>
              <a:off x="6702613" y="5012600"/>
              <a:ext cx="1810208" cy="486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169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437</Words>
  <Application>Microsoft Office PowerPoint</Application>
  <PresentationFormat>宽屏</PresentationFormat>
  <Paragraphs>58</Paragraphs>
  <Slides>8</Slides>
  <Notes>0</Notes>
  <HiddenSlides>0</HiddenSlides>
  <MMClips>1</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等线</vt:lpstr>
      <vt:lpstr>等线 Light</vt:lpstr>
      <vt:lpstr>宋体</vt:lpstr>
      <vt:lpstr>Arial</vt:lpstr>
      <vt:lpstr>Cambria Math</vt:lpstr>
      <vt:lpstr>Office 主题​​</vt:lpstr>
      <vt:lpstr>Document</vt:lpstr>
      <vt:lpstr>语音与图片的信息隐藏</vt:lpstr>
      <vt:lpstr>题目解析</vt:lpstr>
      <vt:lpstr>问题所在</vt:lpstr>
      <vt:lpstr>设计内容</vt:lpstr>
      <vt:lpstr>工具算法</vt:lpstr>
      <vt:lpstr>PowerPoint 演示文稿</vt:lpstr>
      <vt:lpstr>回声隐藏算法</vt:lpstr>
      <vt:lpstr>DCT域信息隐藏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语音与图片的信息隐藏</dc:title>
  <dc:creator>Li Senyi</dc:creator>
  <cp:lastModifiedBy>Li Senyi</cp:lastModifiedBy>
  <cp:revision>56</cp:revision>
  <dcterms:created xsi:type="dcterms:W3CDTF">2019-11-11T12:39:21Z</dcterms:created>
  <dcterms:modified xsi:type="dcterms:W3CDTF">2019-11-19T00:58:37Z</dcterms:modified>
</cp:coreProperties>
</file>