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85" r:id="rId2"/>
    <p:sldId id="441" r:id="rId3"/>
    <p:sldId id="405" r:id="rId4"/>
    <p:sldId id="442" r:id="rId5"/>
    <p:sldId id="443" r:id="rId6"/>
    <p:sldId id="444" r:id="rId7"/>
    <p:sldId id="445" r:id="rId8"/>
    <p:sldId id="421" r:id="rId9"/>
    <p:sldId id="422" r:id="rId10"/>
    <p:sldId id="418" r:id="rId11"/>
    <p:sldId id="437" r:id="rId12"/>
    <p:sldId id="420" r:id="rId13"/>
    <p:sldId id="439" r:id="rId14"/>
    <p:sldId id="406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333399"/>
    <a:srgbClr val="5F5F5F"/>
    <a:srgbClr val="808080"/>
    <a:srgbClr val="46ACAE"/>
    <a:srgbClr val="7EA5D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72099" autoAdjust="0"/>
  </p:normalViewPr>
  <p:slideViewPr>
    <p:cSldViewPr>
      <p:cViewPr varScale="1">
        <p:scale>
          <a:sx n="76" d="100"/>
          <a:sy n="76" d="100"/>
        </p:scale>
        <p:origin x="1576" y="192"/>
      </p:cViewPr>
      <p:guideLst>
        <p:guide orient="horz" pos="2160"/>
        <p:guide pos="28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1448838A-EDA3-45E5-B463-290D6C0BBA9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340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A0851-B8F6-47EE-941B-370F2247127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srgbClr val="1C1C1C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48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7787-308E-4DDE-9D76-64EF8678A5C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1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7787-308E-4DDE-9D76-64EF8678A5C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84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7787-308E-4DDE-9D76-64EF8678A5C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865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6307-A627-457B-81B2-A9E4C3EE02C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45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7787-308E-4DDE-9D76-64EF8678A5C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25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611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06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7150" y="2205038"/>
            <a:ext cx="48768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49875" y="2995613"/>
            <a:ext cx="335915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 b="0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52400" y="6553200"/>
            <a:ext cx="2438400" cy="228600"/>
          </a:xfrm>
        </p:spPr>
        <p:txBody>
          <a:bodyPr/>
          <a:lstStyle>
            <a:lvl1pPr algn="l"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2009年春季</a:t>
            </a: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203575" y="6524625"/>
            <a:ext cx="3048000" cy="228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6553200"/>
            <a:ext cx="2438400" cy="228600"/>
          </a:xfrm>
        </p:spPr>
        <p:txBody>
          <a:bodyPr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E217FFD7-D7A0-44F4-AD5A-F4C4B927C72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3708400" y="2924175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20</a:t>
            </a:r>
            <a:r>
              <a:rPr lang="en-US" altLang="zh-CN" dirty="0"/>
              <a:t>17</a:t>
            </a:r>
            <a:r>
              <a:rPr lang="zh-CN" altLang="en-US" dirty="0"/>
              <a:t>年春季</a:t>
            </a:r>
            <a:endParaRPr lang="en-US" altLang="zh-CN" dirty="0"/>
          </a:p>
          <a:p>
            <a:r>
              <a:rPr lang="zh-CN" altLang="en-US" dirty="0"/>
              <a:t>通信网络理论基础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46828-1F8B-4AAC-9E7C-D32C8646EF98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26A3AE-373A-497C-B844-C403E1BFCC53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C1C2E1-FC93-4520-96E6-3A2A41DB8DF6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7F2689-50F9-4E43-BFE3-3749D12538DD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96975"/>
            <a:ext cx="8229600" cy="5010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8125" y="6453188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2E948776-F30F-4951-A6A4-B0FA3AC297DC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228600" y="457200"/>
            <a:ext cx="8686800" cy="61531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white">
          <a:xfrm>
            <a:off x="7812088" y="6308725"/>
            <a:ext cx="922337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white">
          <a:xfrm>
            <a:off x="609600" y="133350"/>
            <a:ext cx="5562600" cy="1085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196975"/>
            <a:ext cx="8229600" cy="501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88125" y="6453188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5F5F5F"/>
                </a:solidFill>
                <a:latin typeface="+mn-lt"/>
              </a:defRPr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900" b="0">
                <a:solidFill>
                  <a:srgbClr val="000000"/>
                </a:solidFill>
                <a:latin typeface="+mn-lt"/>
              </a:defRPr>
            </a:lvl1pPr>
          </a:lstStyle>
          <a:p>
            <a:fld id="{D75D0630-F0F7-4C5E-A0A4-0C126016D29D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228600"/>
            <a:ext cx="4876800" cy="563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833654" y="1052736"/>
            <a:ext cx="1781810" cy="609600"/>
          </a:xfrm>
        </p:spPr>
        <p:txBody>
          <a:bodyPr/>
          <a:lstStyle/>
          <a:p>
            <a:pPr algn="ctr"/>
            <a:r>
              <a:rPr lang="zh-CN" altLang="en-US" sz="2800" dirty="0">
                <a:ea typeface="宋体" panose="02010600030101010101" pitchFamily="2" charset="-122"/>
              </a:rPr>
              <a:t>算法导论</a:t>
            </a:r>
            <a:endParaRPr lang="zh-CN" altLang="en-US" sz="2800" b="0" dirty="0">
              <a:ea typeface="宋体" panose="02010600030101010101" pitchFamily="2" charset="-122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gray">
          <a:xfrm>
            <a:off x="5132704" y="1916832"/>
            <a:ext cx="3183711" cy="25253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Part 02: 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24.3-Dijkstra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算法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4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r>
              <a:rPr lang="zh-CN" altLang="en-US" sz="18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 问题描述、算法思路</a:t>
            </a:r>
            <a:endParaRPr lang="en-US" altLang="zh-CN" sz="1800" b="0" dirty="0">
              <a:solidFill>
                <a:srgbClr val="000000"/>
              </a:solidFill>
              <a:latin typeface="Heiti SC Medium" pitchFamily="2" charset="-128"/>
              <a:ea typeface="Heiti SC Medium" pitchFamily="2" charset="-128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r>
              <a:rPr lang="zh-CN" altLang="en-US" sz="18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 伪码描述、算法示例</a:t>
            </a:r>
            <a:endParaRPr lang="en-US" altLang="zh-CN" sz="1800" b="0" dirty="0">
              <a:solidFill>
                <a:srgbClr val="000000"/>
              </a:solidFill>
              <a:latin typeface="Heiti SC Medium" pitchFamily="2" charset="-128"/>
              <a:ea typeface="Heiti SC Medium" pitchFamily="2" charset="-128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r>
              <a:rPr lang="zh-CN" altLang="en-US" sz="18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 复杂度分析</a:t>
            </a:r>
            <a:endParaRPr lang="en-US" altLang="zh-CN" sz="1800" b="0" dirty="0">
              <a:solidFill>
                <a:srgbClr val="000000"/>
              </a:solidFill>
              <a:latin typeface="Heiti SC Medium" pitchFamily="2" charset="-128"/>
              <a:ea typeface="Heiti SC Medium" pitchFamily="2" charset="-128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4</a:t>
            </a:r>
            <a:r>
              <a:rPr lang="zh-CN" altLang="en-US" sz="18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 算法实现</a:t>
            </a:r>
            <a:endParaRPr lang="en-US" altLang="zh-CN" sz="1800" b="0" dirty="0">
              <a:solidFill>
                <a:srgbClr val="000000"/>
              </a:solidFill>
              <a:latin typeface="Heiti SC Medium" pitchFamily="2" charset="-128"/>
              <a:ea typeface="Heiti SC Medium" pitchFamily="2" charset="-128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5</a:t>
            </a:r>
            <a:r>
              <a:rPr lang="zh-CN" altLang="en-US" sz="18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 拓展应用</a:t>
            </a:r>
            <a:endParaRPr lang="zh-CN" altLang="en-US" sz="18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000" b="0" dirty="0">
              <a:solidFill>
                <a:srgbClr val="000000"/>
              </a:solidFill>
              <a:latin typeface="Heiti SC Medium" pitchFamily="2" charset="-128"/>
              <a:ea typeface="Heiti SC Medium" pitchFamily="2" charset="-128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主讲人：李珂瑶</a:t>
            </a:r>
            <a:endParaRPr lang="en-US" altLang="zh-CN" sz="2000" b="0" dirty="0">
              <a:solidFill>
                <a:srgbClr val="000000"/>
              </a:solidFill>
              <a:latin typeface="Heiti SC Medium" pitchFamily="2" charset="-128"/>
              <a:ea typeface="Heiti SC Medium" pitchFamily="2" charset="-128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时间：</a:t>
            </a:r>
            <a:r>
              <a:rPr lang="en-US" altLang="zh-CN" sz="2000" b="0" dirty="0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</a:rPr>
              <a:t>2021.07.06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240665"/>
            <a:ext cx="4309745" cy="62776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Heiti SC Medium" pitchFamily="2" charset="-128"/>
                <a:ea typeface="Heiti SC Medium" pitchFamily="2" charset="-128"/>
              </a:rPr>
              <a:t>5</a:t>
            </a:r>
            <a:r>
              <a:rPr kumimoji="1" lang="zh-CN" altLang="en-US" sz="2800" dirty="0">
                <a:latin typeface="Heiti SC Medium" pitchFamily="2" charset="-128"/>
                <a:ea typeface="Heiti SC Medium" pitchFamily="2" charset="-128"/>
              </a:rPr>
              <a:t> 拓展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7CDDE-FE86-4850-BC71-6173E5EBA4F4}" type="slidenum">
              <a:rPr lang="zh-CN" altLang="en-US" smtClean="0"/>
              <a:pPr/>
              <a:t>10</a:t>
            </a:fld>
            <a:r>
              <a:rPr lang="en-US" altLang="zh-CN" dirty="0"/>
              <a:t> </a:t>
            </a:r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395536" y="2204864"/>
            <a:ext cx="6146801" cy="461963"/>
            <a:chOff x="431" y="1525"/>
            <a:chExt cx="3872" cy="291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761" y="1525"/>
              <a:ext cx="354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dirty="0">
                  <a:solidFill>
                    <a:srgbClr val="000000"/>
                  </a:solidFill>
                </a:rPr>
                <a:t>如何修改</a:t>
              </a:r>
              <a:r>
                <a:rPr lang="en-US" altLang="zh-CN" sz="2400" dirty="0" err="1">
                  <a:solidFill>
                    <a:srgbClr val="000000"/>
                  </a:solidFill>
                </a:rPr>
                <a:t>Dijkstra</a:t>
              </a:r>
              <a:r>
                <a:rPr lang="zh-CN" altLang="en-US" sz="2400" dirty="0">
                  <a:solidFill>
                    <a:srgbClr val="000000"/>
                  </a:solidFill>
                </a:rPr>
                <a:t>算法来求解这个问题？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gray">
            <a:xfrm>
              <a:off x="716" y="1538"/>
              <a:ext cx="45" cy="227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8" name="Picture 16" descr="coquette_0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1" y="1525"/>
              <a:ext cx="285" cy="285"/>
            </a:xfrm>
            <a:prstGeom prst="rect">
              <a:avLst/>
            </a:prstGeom>
            <a:noFill/>
          </p:spPr>
        </p:pic>
      </p:grpSp>
      <p:grpSp>
        <p:nvGrpSpPr>
          <p:cNvPr id="36" name="Group 17"/>
          <p:cNvGrpSpPr>
            <a:grpSpLocks/>
          </p:cNvGrpSpPr>
          <p:nvPr/>
        </p:nvGrpSpPr>
        <p:grpSpPr bwMode="auto">
          <a:xfrm>
            <a:off x="6542337" y="2195339"/>
            <a:ext cx="1939926" cy="461963"/>
            <a:chOff x="431" y="1525"/>
            <a:chExt cx="1222" cy="291"/>
          </a:xfrm>
        </p:grpSpPr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761" y="1525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dirty="0">
                  <a:solidFill>
                    <a:srgbClr val="000000"/>
                  </a:solidFill>
                </a:rPr>
                <a:t>复杂度？</a:t>
              </a: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716" y="1538"/>
              <a:ext cx="45" cy="227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9" name="Picture 16" descr="coquette_0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1" y="1525"/>
              <a:ext cx="285" cy="285"/>
            </a:xfrm>
            <a:prstGeom prst="rect">
              <a:avLst/>
            </a:prstGeom>
            <a:noFill/>
          </p:spPr>
        </p:pic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468313" y="838676"/>
            <a:ext cx="7800974" cy="1171672"/>
            <a:chOff x="249" y="1345"/>
            <a:chExt cx="4914" cy="597"/>
          </a:xfrm>
        </p:grpSpPr>
        <p:sp>
          <p:nvSpPr>
            <p:cNvPr id="54" name="AutoShape 5"/>
            <p:cNvSpPr>
              <a:spLocks noChangeArrowheads="1"/>
            </p:cNvSpPr>
            <p:nvPr/>
          </p:nvSpPr>
          <p:spPr bwMode="invGray">
            <a:xfrm>
              <a:off x="249" y="1404"/>
              <a:ext cx="4898" cy="538"/>
            </a:xfrm>
            <a:prstGeom prst="roundRect">
              <a:avLst>
                <a:gd name="adj" fmla="val 16667"/>
              </a:avLst>
            </a:prstGeom>
            <a:solidFill>
              <a:schemeClr val="bg2">
                <a:alpha val="7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55" name="Group 6"/>
            <p:cNvGrpSpPr>
              <a:grpSpLocks/>
            </p:cNvGrpSpPr>
            <p:nvPr/>
          </p:nvGrpSpPr>
          <p:grpSpPr bwMode="auto">
            <a:xfrm>
              <a:off x="259" y="1345"/>
              <a:ext cx="2427" cy="292"/>
              <a:chOff x="720" y="1392"/>
              <a:chExt cx="4058" cy="563"/>
            </a:xfrm>
          </p:grpSpPr>
          <p:sp>
            <p:nvSpPr>
              <p:cNvPr id="58" name="AutoShape 7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549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grpSp>
            <p:nvGrpSpPr>
              <p:cNvPr id="59" name="Group 8"/>
              <p:cNvGrpSpPr>
                <a:grpSpLocks/>
              </p:cNvGrpSpPr>
              <p:nvPr/>
            </p:nvGrpSpPr>
            <p:grpSpPr bwMode="auto">
              <a:xfrm>
                <a:off x="730" y="1417"/>
                <a:ext cx="4043" cy="538"/>
                <a:chOff x="744" y="1417"/>
                <a:chExt cx="3988" cy="538"/>
              </a:xfrm>
            </p:grpSpPr>
            <p:sp>
              <p:nvSpPr>
                <p:cNvPr id="60" name="AutoShape 9"/>
                <p:cNvSpPr>
                  <a:spLocks noChangeArrowheads="1"/>
                </p:cNvSpPr>
                <p:nvPr/>
              </p:nvSpPr>
              <p:spPr bwMode="gray">
                <a:xfrm>
                  <a:off x="744" y="184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1921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61" name="AutoShape 10"/>
                <p:cNvSpPr>
                  <a:spLocks noChangeArrowheads="1"/>
                </p:cNvSpPr>
                <p:nvPr/>
              </p:nvSpPr>
              <p:spPr bwMode="gray">
                <a:xfrm>
                  <a:off x="744" y="141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15686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56" name="Rectangle 11"/>
            <p:cNvSpPr>
              <a:spLocks noChangeArrowheads="1"/>
            </p:cNvSpPr>
            <p:nvPr/>
          </p:nvSpPr>
          <p:spPr bwMode="gray">
            <a:xfrm>
              <a:off x="413" y="1361"/>
              <a:ext cx="201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1F3F5F"/>
                </a:buClr>
              </a:pPr>
              <a:r>
                <a:rPr lang="zh-CN" altLang="en-US" sz="2400" dirty="0">
                  <a:solidFill>
                    <a:srgbClr val="FFFFFF"/>
                  </a:solidFill>
                  <a:cs typeface="Arial" charset="0"/>
                </a:rPr>
                <a:t> 单源单宿最短路问题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white">
            <a:xfrm>
              <a:off x="521" y="1629"/>
              <a:ext cx="464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给定图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G,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 给定顶点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s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和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d,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 求从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s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到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d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的最小权重路径。</a:t>
              </a:r>
            </a:p>
          </p:txBody>
        </p:sp>
      </p:grpSp>
      <p:sp>
        <p:nvSpPr>
          <p:cNvPr id="67" name="矩形 66"/>
          <p:cNvSpPr/>
          <p:nvPr/>
        </p:nvSpPr>
        <p:spPr>
          <a:xfrm>
            <a:off x="7705121" y="6496238"/>
            <a:ext cx="11307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dijkstra</a:t>
            </a:r>
            <a:endParaRPr lang="zh-CN" altLang="en-US" sz="900" dirty="0"/>
          </a:p>
        </p:txBody>
      </p:sp>
      <p:grpSp>
        <p:nvGrpSpPr>
          <p:cNvPr id="68" name="Group 4">
            <a:extLst>
              <a:ext uri="{FF2B5EF4-FFF2-40B4-BE49-F238E27FC236}">
                <a16:creationId xmlns:a16="http://schemas.microsoft.com/office/drawing/2014/main" id="{FC41FC3E-929E-A449-B2B7-A148360410B1}"/>
              </a:ext>
            </a:extLst>
          </p:cNvPr>
          <p:cNvGrpSpPr>
            <a:grpSpLocks/>
          </p:cNvGrpSpPr>
          <p:nvPr/>
        </p:nvGrpSpPr>
        <p:grpSpPr bwMode="auto">
          <a:xfrm>
            <a:off x="439909" y="2750106"/>
            <a:ext cx="8208963" cy="1869700"/>
            <a:chOff x="249" y="1346"/>
            <a:chExt cx="5171" cy="945"/>
          </a:xfrm>
        </p:grpSpPr>
        <p:sp>
          <p:nvSpPr>
            <p:cNvPr id="69" name="AutoShape 5">
              <a:extLst>
                <a:ext uri="{FF2B5EF4-FFF2-40B4-BE49-F238E27FC236}">
                  <a16:creationId xmlns:a16="http://schemas.microsoft.com/office/drawing/2014/main" id="{9FC1F944-535B-C34E-BF7A-882B2CEF7155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49" y="1404"/>
              <a:ext cx="5171" cy="887"/>
            </a:xfrm>
            <a:prstGeom prst="roundRect">
              <a:avLst>
                <a:gd name="adj" fmla="val 16667"/>
              </a:avLst>
            </a:prstGeom>
            <a:solidFill>
              <a:schemeClr val="bg2">
                <a:alpha val="7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grpSp>
          <p:nvGrpSpPr>
            <p:cNvPr id="70" name="Group 6">
              <a:extLst>
                <a:ext uri="{FF2B5EF4-FFF2-40B4-BE49-F238E27FC236}">
                  <a16:creationId xmlns:a16="http://schemas.microsoft.com/office/drawing/2014/main" id="{3CBBFDC5-FEEE-4C49-8DE4-2EB8C0694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" y="1346"/>
              <a:ext cx="2427" cy="291"/>
              <a:chOff x="720" y="1392"/>
              <a:chExt cx="4058" cy="560"/>
            </a:xfrm>
          </p:grpSpPr>
          <p:sp>
            <p:nvSpPr>
              <p:cNvPr id="73" name="AutoShape 7">
                <a:extLst>
                  <a:ext uri="{FF2B5EF4-FFF2-40B4-BE49-F238E27FC236}">
                    <a16:creationId xmlns:a16="http://schemas.microsoft.com/office/drawing/2014/main" id="{06E03758-3FA3-CA45-BDBE-38B308174C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549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74" name="Group 8">
                <a:extLst>
                  <a:ext uri="{FF2B5EF4-FFF2-40B4-BE49-F238E27FC236}">
                    <a16:creationId xmlns:a16="http://schemas.microsoft.com/office/drawing/2014/main" id="{5CF285BF-06E7-D04C-8DF5-4E18E525C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545"/>
                <a:chOff x="744" y="1407"/>
                <a:chExt cx="3988" cy="545"/>
              </a:xfrm>
            </p:grpSpPr>
            <p:sp>
              <p:nvSpPr>
                <p:cNvPr id="75" name="AutoShape 9">
                  <a:extLst>
                    <a:ext uri="{FF2B5EF4-FFF2-40B4-BE49-F238E27FC236}">
                      <a16:creationId xmlns:a16="http://schemas.microsoft.com/office/drawing/2014/main" id="{7B7C14C7-396D-6241-B2A2-E5F8E9FFA5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744" y="183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1921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76" name="AutoShape 10">
                  <a:extLst>
                    <a:ext uri="{FF2B5EF4-FFF2-40B4-BE49-F238E27FC236}">
                      <a16:creationId xmlns:a16="http://schemas.microsoft.com/office/drawing/2014/main" id="{9445F320-3C4B-AB49-BD82-9A271AB0E7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15686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71" name="Rectangle 11">
              <a:extLst>
                <a:ext uri="{FF2B5EF4-FFF2-40B4-BE49-F238E27FC236}">
                  <a16:creationId xmlns:a16="http://schemas.microsoft.com/office/drawing/2014/main" id="{2BB1544A-4EFD-C94A-9619-C4A5FCCA60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7" y="1361"/>
              <a:ext cx="22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1F3F5F"/>
                </a:buClr>
              </a:pPr>
              <a:r>
                <a:rPr lang="zh-CN" altLang="en-US" sz="2400">
                  <a:solidFill>
                    <a:srgbClr val="FFFFFF"/>
                  </a:solidFill>
                  <a:cs typeface="Arial" charset="0"/>
                </a:rPr>
                <a:t>带宽约束下的最短路问题</a:t>
              </a:r>
            </a:p>
          </p:txBody>
        </p:sp>
        <p:sp>
          <p:nvSpPr>
            <p:cNvPr id="72" name="Rectangle 12">
              <a:extLst>
                <a:ext uri="{FF2B5EF4-FFF2-40B4-BE49-F238E27FC236}">
                  <a16:creationId xmlns:a16="http://schemas.microsoft.com/office/drawing/2014/main" id="{60835BED-6A24-6A4B-9298-485B94EB9C4E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340" y="1646"/>
              <a:ext cx="5035" cy="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给定加权图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G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，每条边上既有权重，也有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capacity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。给定源点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s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，以及带宽需求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C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。求从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s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出发到其他顶点的带宽大于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C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的最小权重路径。</a:t>
              </a:r>
            </a:p>
          </p:txBody>
        </p:sp>
      </p:grpSp>
      <p:grpSp>
        <p:nvGrpSpPr>
          <p:cNvPr id="77" name="Group 4">
            <a:extLst>
              <a:ext uri="{FF2B5EF4-FFF2-40B4-BE49-F238E27FC236}">
                <a16:creationId xmlns:a16="http://schemas.microsoft.com/office/drawing/2014/main" id="{8C398610-FB0E-C040-9C0E-7C58FADFBCB4}"/>
              </a:ext>
            </a:extLst>
          </p:cNvPr>
          <p:cNvGrpSpPr>
            <a:grpSpLocks/>
          </p:cNvGrpSpPr>
          <p:nvPr/>
        </p:nvGrpSpPr>
        <p:grpSpPr bwMode="auto">
          <a:xfrm>
            <a:off x="432449" y="4817839"/>
            <a:ext cx="8208963" cy="1533352"/>
            <a:chOff x="249" y="1346"/>
            <a:chExt cx="5171" cy="775"/>
          </a:xfrm>
        </p:grpSpPr>
        <p:sp>
          <p:nvSpPr>
            <p:cNvPr id="78" name="AutoShape 5">
              <a:extLst>
                <a:ext uri="{FF2B5EF4-FFF2-40B4-BE49-F238E27FC236}">
                  <a16:creationId xmlns:a16="http://schemas.microsoft.com/office/drawing/2014/main" id="{66EB5CCE-165C-514B-9532-7F9473F961BE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49" y="1404"/>
              <a:ext cx="5171" cy="717"/>
            </a:xfrm>
            <a:prstGeom prst="roundRect">
              <a:avLst>
                <a:gd name="adj" fmla="val 16667"/>
              </a:avLst>
            </a:prstGeom>
            <a:solidFill>
              <a:schemeClr val="bg2">
                <a:alpha val="7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grpSp>
          <p:nvGrpSpPr>
            <p:cNvPr id="79" name="Group 6">
              <a:extLst>
                <a:ext uri="{FF2B5EF4-FFF2-40B4-BE49-F238E27FC236}">
                  <a16:creationId xmlns:a16="http://schemas.microsoft.com/office/drawing/2014/main" id="{9F746D86-2E9A-AA4E-911A-ADEC33EF3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" y="1346"/>
              <a:ext cx="2427" cy="291"/>
              <a:chOff x="720" y="1392"/>
              <a:chExt cx="4058" cy="560"/>
            </a:xfrm>
          </p:grpSpPr>
          <p:sp>
            <p:nvSpPr>
              <p:cNvPr id="82" name="AutoShape 7">
                <a:extLst>
                  <a:ext uri="{FF2B5EF4-FFF2-40B4-BE49-F238E27FC236}">
                    <a16:creationId xmlns:a16="http://schemas.microsoft.com/office/drawing/2014/main" id="{6E3C6806-F1B9-BB4A-8A01-5A419EB0E2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549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83" name="Group 8">
                <a:extLst>
                  <a:ext uri="{FF2B5EF4-FFF2-40B4-BE49-F238E27FC236}">
                    <a16:creationId xmlns:a16="http://schemas.microsoft.com/office/drawing/2014/main" id="{3EADB3C0-A450-0346-9DB2-9918909253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545"/>
                <a:chOff x="744" y="1407"/>
                <a:chExt cx="3988" cy="545"/>
              </a:xfrm>
            </p:grpSpPr>
            <p:sp>
              <p:nvSpPr>
                <p:cNvPr id="84" name="AutoShape 9">
                  <a:extLst>
                    <a:ext uri="{FF2B5EF4-FFF2-40B4-BE49-F238E27FC236}">
                      <a16:creationId xmlns:a16="http://schemas.microsoft.com/office/drawing/2014/main" id="{74B5F571-BEEF-464D-8921-76A795D92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744" y="183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1921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85" name="AutoShape 10">
                  <a:extLst>
                    <a:ext uri="{FF2B5EF4-FFF2-40B4-BE49-F238E27FC236}">
                      <a16:creationId xmlns:a16="http://schemas.microsoft.com/office/drawing/2014/main" id="{29F38B2B-A143-294F-8F50-6A11EAC9C9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15686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80" name="Rectangle 11">
              <a:extLst>
                <a:ext uri="{FF2B5EF4-FFF2-40B4-BE49-F238E27FC236}">
                  <a16:creationId xmlns:a16="http://schemas.microsoft.com/office/drawing/2014/main" id="{20D04089-E1A3-B84D-8954-2C6C7AC878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8" y="1361"/>
              <a:ext cx="15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1F3F5F"/>
                </a:buClr>
              </a:pPr>
              <a:r>
                <a:rPr lang="zh-CN" altLang="en-US" sz="2400" dirty="0">
                  <a:solidFill>
                    <a:srgbClr val="FFFFFF"/>
                  </a:solidFill>
                  <a:cs typeface="Arial" charset="0"/>
                </a:rPr>
                <a:t>必不经点</a:t>
              </a:r>
              <a:r>
                <a:rPr lang="en-US" altLang="zh-CN" sz="2400" dirty="0">
                  <a:solidFill>
                    <a:srgbClr val="FFFFFF"/>
                  </a:solidFill>
                  <a:cs typeface="Arial" charset="0"/>
                </a:rPr>
                <a:t>/</a:t>
              </a:r>
              <a:r>
                <a:rPr lang="zh-CN" altLang="en-US" sz="2400" dirty="0">
                  <a:solidFill>
                    <a:srgbClr val="FFFFFF"/>
                  </a:solidFill>
                  <a:cs typeface="Arial" charset="0"/>
                </a:rPr>
                <a:t>边问题</a:t>
              </a:r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B50DA7-C9F0-294F-A89C-7135272277E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340" y="1646"/>
              <a:ext cx="5035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给定加权图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G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和顶点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s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、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d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和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x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。求从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s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到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d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不经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x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的所有路径中权重最小那一条。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【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必不经边的问题定义类似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】</a:t>
              </a:r>
              <a:endParaRPr lang="zh-CN" alt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13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49909-63AE-4DEF-856C-B232AA426B9A}" type="slidenum">
              <a:rPr lang="zh-CN" altLang="en-US" smtClean="0"/>
              <a:pPr/>
              <a:t>11</a:t>
            </a:fld>
            <a:endParaRPr lang="en-US" altLang="zh-CN" dirty="0"/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504030" y="1123958"/>
            <a:ext cx="8135938" cy="1570439"/>
            <a:chOff x="249" y="1344"/>
            <a:chExt cx="5125" cy="763"/>
          </a:xfrm>
        </p:grpSpPr>
        <p:sp>
          <p:nvSpPr>
            <p:cNvPr id="233477" name="AutoShape 5"/>
            <p:cNvSpPr>
              <a:spLocks noChangeArrowheads="1"/>
            </p:cNvSpPr>
            <p:nvPr/>
          </p:nvSpPr>
          <p:spPr bwMode="invGray">
            <a:xfrm>
              <a:off x="249" y="1404"/>
              <a:ext cx="5125" cy="703"/>
            </a:xfrm>
            <a:prstGeom prst="roundRect">
              <a:avLst>
                <a:gd name="adj" fmla="val 16667"/>
              </a:avLst>
            </a:prstGeom>
            <a:solidFill>
              <a:schemeClr val="bg2">
                <a:alpha val="7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grpSp>
          <p:nvGrpSpPr>
            <p:cNvPr id="233478" name="Group 6"/>
            <p:cNvGrpSpPr>
              <a:grpSpLocks/>
            </p:cNvGrpSpPr>
            <p:nvPr/>
          </p:nvGrpSpPr>
          <p:grpSpPr bwMode="auto">
            <a:xfrm>
              <a:off x="259" y="1344"/>
              <a:ext cx="2427" cy="249"/>
              <a:chOff x="720" y="1392"/>
              <a:chExt cx="4058" cy="480"/>
            </a:xfrm>
          </p:grpSpPr>
          <p:sp>
            <p:nvSpPr>
              <p:cNvPr id="233479" name="AutoShape 7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33480" name="Group 8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233481" name="AutoShape 9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1921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33482" name="AutoShape 10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15686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233483" name="Rectangle 11"/>
            <p:cNvSpPr>
              <a:spLocks noChangeArrowheads="1"/>
            </p:cNvSpPr>
            <p:nvPr/>
          </p:nvSpPr>
          <p:spPr bwMode="gray">
            <a:xfrm>
              <a:off x="413" y="1361"/>
              <a:ext cx="201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1F3F5F"/>
                </a:buClr>
              </a:pPr>
              <a:r>
                <a:rPr lang="zh-CN" altLang="en-US" sz="2400" dirty="0">
                  <a:solidFill>
                    <a:srgbClr val="FFFFFF"/>
                  </a:solidFill>
                  <a:cs typeface="Arial" charset="0"/>
                </a:rPr>
                <a:t>最大带宽路径问题</a:t>
              </a:r>
            </a:p>
          </p:txBody>
        </p:sp>
        <p:sp>
          <p:nvSpPr>
            <p:cNvPr id="233484" name="Rectangle 12"/>
            <p:cNvSpPr>
              <a:spLocks noChangeArrowheads="1"/>
            </p:cNvSpPr>
            <p:nvPr/>
          </p:nvSpPr>
          <p:spPr bwMode="white">
            <a:xfrm>
              <a:off x="413" y="1629"/>
              <a:ext cx="4916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给定加权图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G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，边上权重表示剩余带宽。给定顶点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s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和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d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，求从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s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到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d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的最大带宽路径。</a:t>
              </a:r>
            </a:p>
          </p:txBody>
        </p:sp>
      </p:grpSp>
      <p:grpSp>
        <p:nvGrpSpPr>
          <p:cNvPr id="233494" name="Group 22"/>
          <p:cNvGrpSpPr>
            <a:grpSpLocks/>
          </p:cNvGrpSpPr>
          <p:nvPr/>
        </p:nvGrpSpPr>
        <p:grpSpPr bwMode="auto">
          <a:xfrm>
            <a:off x="736064" y="2848500"/>
            <a:ext cx="5410201" cy="465138"/>
            <a:chOff x="431" y="1517"/>
            <a:chExt cx="3408" cy="293"/>
          </a:xfrm>
        </p:grpSpPr>
        <p:sp>
          <p:nvSpPr>
            <p:cNvPr id="233495" name="Rectangle 23"/>
            <p:cNvSpPr>
              <a:spLocks noChangeArrowheads="1"/>
            </p:cNvSpPr>
            <p:nvPr/>
          </p:nvSpPr>
          <p:spPr bwMode="auto">
            <a:xfrm>
              <a:off x="761" y="1517"/>
              <a:ext cx="307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dirty="0">
                  <a:solidFill>
                    <a:srgbClr val="000000"/>
                  </a:solidFill>
                </a:rPr>
                <a:t>路径带宽与边的带宽是什么关系？</a:t>
              </a:r>
            </a:p>
          </p:txBody>
        </p:sp>
        <p:sp>
          <p:nvSpPr>
            <p:cNvPr id="233496" name="Rectangle 24"/>
            <p:cNvSpPr>
              <a:spLocks noChangeArrowheads="1"/>
            </p:cNvSpPr>
            <p:nvPr/>
          </p:nvSpPr>
          <p:spPr bwMode="gray">
            <a:xfrm>
              <a:off x="716" y="1538"/>
              <a:ext cx="45" cy="227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pic>
          <p:nvPicPr>
            <p:cNvPr id="233497" name="Picture 25" descr="coquette_0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1" y="1525"/>
              <a:ext cx="285" cy="285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7705121" y="6496238"/>
            <a:ext cx="11307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dijkstra</a:t>
            </a:r>
            <a:endParaRPr lang="zh-CN" altLang="en-US" sz="9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F9D5A7-18C0-234D-9875-0ACFF2E2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5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 拓展</a:t>
            </a:r>
            <a:endParaRPr lang="zh-CN" altLang="en-US" dirty="0"/>
          </a:p>
        </p:txBody>
      </p:sp>
      <p:grpSp>
        <p:nvGrpSpPr>
          <p:cNvPr id="41" name="Group 4">
            <a:extLst>
              <a:ext uri="{FF2B5EF4-FFF2-40B4-BE49-F238E27FC236}">
                <a16:creationId xmlns:a16="http://schemas.microsoft.com/office/drawing/2014/main" id="{52C4FFAB-2D2B-9048-909F-338AB2E68CCD}"/>
              </a:ext>
            </a:extLst>
          </p:cNvPr>
          <p:cNvGrpSpPr>
            <a:grpSpLocks/>
          </p:cNvGrpSpPr>
          <p:nvPr/>
        </p:nvGrpSpPr>
        <p:grpSpPr bwMode="auto">
          <a:xfrm>
            <a:off x="507093" y="3790093"/>
            <a:ext cx="8064501" cy="1908959"/>
            <a:chOff x="249" y="1346"/>
            <a:chExt cx="5080" cy="1042"/>
          </a:xfrm>
        </p:grpSpPr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09D3739F-232B-5848-8720-695212A6F785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49" y="1404"/>
              <a:ext cx="5080" cy="984"/>
            </a:xfrm>
            <a:prstGeom prst="roundRect">
              <a:avLst>
                <a:gd name="adj" fmla="val 16667"/>
              </a:avLst>
            </a:prstGeom>
            <a:solidFill>
              <a:schemeClr val="bg2">
                <a:alpha val="7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43" name="Group 6">
              <a:extLst>
                <a:ext uri="{FF2B5EF4-FFF2-40B4-BE49-F238E27FC236}">
                  <a16:creationId xmlns:a16="http://schemas.microsoft.com/office/drawing/2014/main" id="{2A04CED5-7874-964A-A932-81574B2C5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" y="1346"/>
              <a:ext cx="2427" cy="295"/>
              <a:chOff x="720" y="1392"/>
              <a:chExt cx="4058" cy="567"/>
            </a:xfrm>
          </p:grpSpPr>
          <p:sp>
            <p:nvSpPr>
              <p:cNvPr id="47" name="AutoShape 7">
                <a:extLst>
                  <a:ext uri="{FF2B5EF4-FFF2-40B4-BE49-F238E27FC236}">
                    <a16:creationId xmlns:a16="http://schemas.microsoft.com/office/drawing/2014/main" id="{BBE788C4-A792-B344-87B2-F0C415CA90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56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grpSp>
            <p:nvGrpSpPr>
              <p:cNvPr id="48" name="Group 8">
                <a:extLst>
                  <a:ext uri="{FF2B5EF4-FFF2-40B4-BE49-F238E27FC236}">
                    <a16:creationId xmlns:a16="http://schemas.microsoft.com/office/drawing/2014/main" id="{05C8A989-D181-FB47-8D43-032E3D2815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552"/>
                <a:chOff x="744" y="1407"/>
                <a:chExt cx="3988" cy="552"/>
              </a:xfrm>
            </p:grpSpPr>
            <p:sp>
              <p:nvSpPr>
                <p:cNvPr id="49" name="AutoShape 9">
                  <a:extLst>
                    <a:ext uri="{FF2B5EF4-FFF2-40B4-BE49-F238E27FC236}">
                      <a16:creationId xmlns:a16="http://schemas.microsoft.com/office/drawing/2014/main" id="{AA423A25-B171-904E-9639-5EBA3A279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744" y="1844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1921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50" name="AutoShape 10">
                  <a:extLst>
                    <a:ext uri="{FF2B5EF4-FFF2-40B4-BE49-F238E27FC236}">
                      <a16:creationId xmlns:a16="http://schemas.microsoft.com/office/drawing/2014/main" id="{E5FDF7DB-98E1-1940-8060-654E3AB3C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15686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44" name="Rectangle 11">
              <a:extLst>
                <a:ext uri="{FF2B5EF4-FFF2-40B4-BE49-F238E27FC236}">
                  <a16:creationId xmlns:a16="http://schemas.microsoft.com/office/drawing/2014/main" id="{4E00F06C-403D-834C-83A9-60DEA06302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3" y="1361"/>
              <a:ext cx="20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1F3F5F"/>
                </a:buClr>
              </a:pPr>
              <a:r>
                <a:rPr lang="zh-CN" altLang="en-US" sz="2400" dirty="0">
                  <a:solidFill>
                    <a:srgbClr val="FFFFFF"/>
                  </a:solidFill>
                  <a:cs typeface="Arial" charset="0"/>
                </a:rPr>
                <a:t>最短分离路径对问题</a:t>
              </a:r>
            </a:p>
          </p:txBody>
        </p:sp>
        <p:sp>
          <p:nvSpPr>
            <p:cNvPr id="45" name="Rectangle 12">
              <a:extLst>
                <a:ext uri="{FF2B5EF4-FFF2-40B4-BE49-F238E27FC236}">
                  <a16:creationId xmlns:a16="http://schemas.microsoft.com/office/drawing/2014/main" id="{86C0BA36-6FF4-474A-8E86-E1090F780BB1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385" y="1629"/>
              <a:ext cx="4808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给定加权图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G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。给定源点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s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和宿点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d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。求从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s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出发到</a:t>
              </a:r>
              <a:r>
                <a:rPr lang="en-US" altLang="zh-CN" sz="2400" dirty="0">
                  <a:solidFill>
                    <a:srgbClr val="000000"/>
                  </a:solidFill>
                  <a:cs typeface="Arial" charset="0"/>
                </a:rPr>
                <a:t>d</a:t>
              </a:r>
              <a:r>
                <a:rPr lang="zh-CN" altLang="en-US" sz="2400" dirty="0">
                  <a:solidFill>
                    <a:srgbClr val="000000"/>
                  </a:solidFill>
                  <a:cs typeface="Arial" charset="0"/>
                </a:rPr>
                <a:t>的一对路径（两条），要求这两条路径“链路分离”，且路径权重之和最小。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5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小结（</a:t>
            </a:r>
            <a:r>
              <a:rPr kumimoji="1" lang="en-US" altLang="zh-CN" dirty="0"/>
              <a:t>1/2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7CDDE-FE86-4850-BC71-6173E5EBA4F4}" type="slidenum">
              <a:rPr lang="zh-CN" altLang="en-US" smtClean="0"/>
              <a:pPr/>
              <a:t>12</a:t>
            </a:fld>
            <a:endParaRPr lang="en-US" altLang="zh-CN" dirty="0"/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2680046" y="962369"/>
            <a:ext cx="1609725" cy="1606550"/>
            <a:chOff x="1921" y="1585"/>
            <a:chExt cx="1059" cy="1057"/>
          </a:xfrm>
        </p:grpSpPr>
        <p:sp>
          <p:nvSpPr>
            <p:cNvPr id="34" name="Oval 8"/>
            <p:cNvSpPr>
              <a:spLocks noChangeArrowheads="1"/>
            </p:cNvSpPr>
            <p:nvPr/>
          </p:nvSpPr>
          <p:spPr bwMode="gray">
            <a:xfrm>
              <a:off x="1921" y="1585"/>
              <a:ext cx="1059" cy="105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886E0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gray">
            <a:xfrm>
              <a:off x="1921" y="1585"/>
              <a:ext cx="1059" cy="1057"/>
            </a:xfrm>
            <a:prstGeom prst="ellipse">
              <a:avLst/>
            </a:prstGeom>
            <a:gradFill rotWithShape="1">
              <a:gsLst>
                <a:gs pos="0">
                  <a:srgbClr val="A886E0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gray">
            <a:xfrm>
              <a:off x="1978" y="1642"/>
              <a:ext cx="921" cy="919"/>
            </a:xfrm>
            <a:prstGeom prst="ellipse">
              <a:avLst/>
            </a:prstGeom>
            <a:gradFill rotWithShape="1">
              <a:gsLst>
                <a:gs pos="0">
                  <a:srgbClr val="5B4979"/>
                </a:gs>
                <a:gs pos="50000">
                  <a:srgbClr val="A886E0"/>
                </a:gs>
                <a:gs pos="100000">
                  <a:srgbClr val="5B4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7" name="Oval 11"/>
            <p:cNvSpPr>
              <a:spLocks noChangeArrowheads="1"/>
            </p:cNvSpPr>
            <p:nvPr/>
          </p:nvSpPr>
          <p:spPr bwMode="gray">
            <a:xfrm>
              <a:off x="1978" y="1643"/>
              <a:ext cx="921" cy="919"/>
            </a:xfrm>
            <a:prstGeom prst="ellipse">
              <a:avLst/>
            </a:prstGeom>
            <a:gradFill rotWithShape="1">
              <a:gsLst>
                <a:gs pos="0">
                  <a:srgbClr val="6B558E"/>
                </a:gs>
                <a:gs pos="100000">
                  <a:srgbClr val="A886E0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gray">
            <a:xfrm>
              <a:off x="2027" y="1697"/>
              <a:ext cx="830" cy="82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grpSp>
          <p:nvGrpSpPr>
            <p:cNvPr id="39" name="Group 13"/>
            <p:cNvGrpSpPr>
              <a:grpSpLocks/>
            </p:cNvGrpSpPr>
            <p:nvPr/>
          </p:nvGrpSpPr>
          <p:grpSpPr bwMode="auto">
            <a:xfrm>
              <a:off x="2044" y="1703"/>
              <a:ext cx="803" cy="802"/>
              <a:chOff x="4166" y="1706"/>
              <a:chExt cx="1252" cy="1252"/>
            </a:xfrm>
          </p:grpSpPr>
          <p:sp>
            <p:nvSpPr>
              <p:cNvPr id="40" name="Oval 1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1" name="Oval 1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2" name="Oval 1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3" name="Oval 1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44" name="Group 18"/>
          <p:cNvGrpSpPr>
            <a:grpSpLocks/>
          </p:cNvGrpSpPr>
          <p:nvPr/>
        </p:nvGrpSpPr>
        <p:grpSpPr bwMode="auto">
          <a:xfrm>
            <a:off x="4927803" y="962369"/>
            <a:ext cx="1603375" cy="1603375"/>
            <a:chOff x="3022" y="1007"/>
            <a:chExt cx="1055" cy="1055"/>
          </a:xfrm>
        </p:grpSpPr>
        <p:sp>
          <p:nvSpPr>
            <p:cNvPr id="45" name="Oval 19"/>
            <p:cNvSpPr>
              <a:spLocks noChangeArrowheads="1"/>
            </p:cNvSpPr>
            <p:nvPr/>
          </p:nvSpPr>
          <p:spPr bwMode="gray">
            <a:xfrm>
              <a:off x="3022" y="1007"/>
              <a:ext cx="1055" cy="105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399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gray">
            <a:xfrm>
              <a:off x="3022" y="1007"/>
              <a:ext cx="1055" cy="1055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3093" y="1064"/>
              <a:ext cx="915" cy="916"/>
            </a:xfrm>
            <a:prstGeom prst="ellipse">
              <a:avLst/>
            </a:prstGeom>
            <a:gradFill rotWithShape="1">
              <a:gsLst>
                <a:gs pos="0">
                  <a:srgbClr val="1C538A"/>
                </a:gs>
                <a:gs pos="50000">
                  <a:srgbClr val="3399FF"/>
                </a:gs>
                <a:gs pos="100000">
                  <a:srgbClr val="1C538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3094" y="1066"/>
              <a:ext cx="915" cy="916"/>
            </a:xfrm>
            <a:prstGeom prst="ellipse">
              <a:avLst/>
            </a:prstGeom>
            <a:gradFill rotWithShape="1">
              <a:gsLst>
                <a:gs pos="0">
                  <a:srgbClr val="2061A2"/>
                </a:gs>
                <a:gs pos="100000">
                  <a:srgbClr val="3399FF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gray">
            <a:xfrm>
              <a:off x="3137" y="1115"/>
              <a:ext cx="824" cy="82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grpSp>
          <p:nvGrpSpPr>
            <p:cNvPr id="50" name="Group 24"/>
            <p:cNvGrpSpPr>
              <a:grpSpLocks/>
            </p:cNvGrpSpPr>
            <p:nvPr/>
          </p:nvGrpSpPr>
          <p:grpSpPr bwMode="auto">
            <a:xfrm>
              <a:off x="3153" y="1125"/>
              <a:ext cx="799" cy="800"/>
              <a:chOff x="4166" y="1706"/>
              <a:chExt cx="1252" cy="1252"/>
            </a:xfrm>
          </p:grpSpPr>
          <p:sp>
            <p:nvSpPr>
              <p:cNvPr id="51" name="Oval 2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2" name="Oval 2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3" name="Oval 2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4" name="Oval 2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55" name="Group 29"/>
          <p:cNvGrpSpPr>
            <a:grpSpLocks/>
          </p:cNvGrpSpPr>
          <p:nvPr/>
        </p:nvGrpSpPr>
        <p:grpSpPr bwMode="auto">
          <a:xfrm>
            <a:off x="7136969" y="990012"/>
            <a:ext cx="1598613" cy="1630363"/>
            <a:chOff x="4126" y="1525"/>
            <a:chExt cx="1052" cy="1073"/>
          </a:xfrm>
        </p:grpSpPr>
        <p:sp>
          <p:nvSpPr>
            <p:cNvPr id="56" name="Oval 30"/>
            <p:cNvSpPr>
              <a:spLocks noChangeArrowheads="1"/>
            </p:cNvSpPr>
            <p:nvPr/>
          </p:nvSpPr>
          <p:spPr bwMode="gray">
            <a:xfrm>
              <a:off x="4126" y="1525"/>
              <a:ext cx="1052" cy="10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57" name="Oval 31"/>
            <p:cNvSpPr>
              <a:spLocks noChangeArrowheads="1"/>
            </p:cNvSpPr>
            <p:nvPr/>
          </p:nvSpPr>
          <p:spPr bwMode="gray">
            <a:xfrm>
              <a:off x="4126" y="1525"/>
              <a:ext cx="1052" cy="1073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58" name="Oval 32"/>
            <p:cNvSpPr>
              <a:spLocks noChangeArrowheads="1"/>
            </p:cNvSpPr>
            <p:nvPr/>
          </p:nvSpPr>
          <p:spPr bwMode="gray">
            <a:xfrm>
              <a:off x="4191" y="1590"/>
              <a:ext cx="914" cy="933"/>
            </a:xfrm>
            <a:prstGeom prst="ellipse">
              <a:avLst/>
            </a:prstGeom>
            <a:gradFill rotWithShape="1">
              <a:gsLst>
                <a:gs pos="0">
                  <a:srgbClr val="8A531C"/>
                </a:gs>
                <a:gs pos="50000">
                  <a:srgbClr val="FF9933"/>
                </a:gs>
                <a:gs pos="100000">
                  <a:srgbClr val="8A531C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59" name="Oval 33"/>
            <p:cNvSpPr>
              <a:spLocks noChangeArrowheads="1"/>
            </p:cNvSpPr>
            <p:nvPr/>
          </p:nvSpPr>
          <p:spPr bwMode="gray">
            <a:xfrm>
              <a:off x="4195" y="1577"/>
              <a:ext cx="914" cy="933"/>
            </a:xfrm>
            <a:prstGeom prst="ellipse">
              <a:avLst/>
            </a:prstGeom>
            <a:gradFill rotWithShape="1">
              <a:gsLst>
                <a:gs pos="0">
                  <a:srgbClr val="A26120"/>
                </a:gs>
                <a:gs pos="100000">
                  <a:srgbClr val="FF9933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60" name="Oval 34"/>
            <p:cNvSpPr>
              <a:spLocks noChangeArrowheads="1"/>
            </p:cNvSpPr>
            <p:nvPr/>
          </p:nvSpPr>
          <p:spPr bwMode="gray">
            <a:xfrm>
              <a:off x="4235" y="1641"/>
              <a:ext cx="823" cy="84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grpSp>
          <p:nvGrpSpPr>
            <p:cNvPr id="61" name="Group 35"/>
            <p:cNvGrpSpPr>
              <a:grpSpLocks/>
            </p:cNvGrpSpPr>
            <p:nvPr/>
          </p:nvGrpSpPr>
          <p:grpSpPr bwMode="auto">
            <a:xfrm>
              <a:off x="4249" y="1653"/>
              <a:ext cx="797" cy="813"/>
              <a:chOff x="4166" y="1706"/>
              <a:chExt cx="1252" cy="1252"/>
            </a:xfrm>
          </p:grpSpPr>
          <p:sp>
            <p:nvSpPr>
              <p:cNvPr id="62" name="Oval 3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3" name="Oval 3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4" name="Oval 3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" name="Oval 3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66" name="Line 50"/>
          <p:cNvSpPr>
            <a:spLocks noChangeShapeType="1"/>
          </p:cNvSpPr>
          <p:nvPr/>
        </p:nvSpPr>
        <p:spPr bwMode="ltGray">
          <a:xfrm>
            <a:off x="2033836" y="1765644"/>
            <a:ext cx="643657" cy="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7" name="组合 110"/>
          <p:cNvGrpSpPr/>
          <p:nvPr/>
        </p:nvGrpSpPr>
        <p:grpSpPr>
          <a:xfrm>
            <a:off x="395536" y="990012"/>
            <a:ext cx="1638300" cy="1620837"/>
            <a:chOff x="1633538" y="1500188"/>
            <a:chExt cx="1638300" cy="1620837"/>
          </a:xfrm>
        </p:grpSpPr>
        <p:grpSp>
          <p:nvGrpSpPr>
            <p:cNvPr id="68" name="Group 40"/>
            <p:cNvGrpSpPr>
              <a:grpSpLocks/>
            </p:cNvGrpSpPr>
            <p:nvPr/>
          </p:nvGrpSpPr>
          <p:grpSpPr bwMode="auto">
            <a:xfrm>
              <a:off x="1633538" y="1500188"/>
              <a:ext cx="1638300" cy="1620837"/>
              <a:chOff x="884" y="2523"/>
              <a:chExt cx="862" cy="862"/>
            </a:xfrm>
          </p:grpSpPr>
          <p:sp>
            <p:nvSpPr>
              <p:cNvPr id="70" name="Oval 41"/>
              <p:cNvSpPr>
                <a:spLocks noChangeArrowheads="1"/>
              </p:cNvSpPr>
              <p:nvPr/>
            </p:nvSpPr>
            <p:spPr bwMode="gray">
              <a:xfrm>
                <a:off x="884" y="2523"/>
                <a:ext cx="862" cy="86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00CC66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1" name="Oval 42"/>
              <p:cNvSpPr>
                <a:spLocks noChangeArrowheads="1"/>
              </p:cNvSpPr>
              <p:nvPr/>
            </p:nvSpPr>
            <p:spPr bwMode="gray">
              <a:xfrm>
                <a:off x="884" y="2523"/>
                <a:ext cx="862" cy="862"/>
              </a:xfrm>
              <a:prstGeom prst="ellipse">
                <a:avLst/>
              </a:prstGeom>
              <a:gradFill rotWithShape="1">
                <a:gsLst>
                  <a:gs pos="0">
                    <a:srgbClr val="00CC66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2" name="Oval 43"/>
              <p:cNvSpPr>
                <a:spLocks noChangeArrowheads="1"/>
              </p:cNvSpPr>
              <p:nvPr/>
            </p:nvSpPr>
            <p:spPr bwMode="gray">
              <a:xfrm>
                <a:off x="940" y="2579"/>
                <a:ext cx="750" cy="750"/>
              </a:xfrm>
              <a:prstGeom prst="ellipse">
                <a:avLst/>
              </a:prstGeom>
              <a:gradFill rotWithShape="1">
                <a:gsLst>
                  <a:gs pos="0">
                    <a:srgbClr val="006E37"/>
                  </a:gs>
                  <a:gs pos="50000">
                    <a:srgbClr val="00CC66"/>
                  </a:gs>
                  <a:gs pos="100000">
                    <a:srgbClr val="006E37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3" name="Oval 44"/>
              <p:cNvSpPr>
                <a:spLocks noChangeArrowheads="1"/>
              </p:cNvSpPr>
              <p:nvPr/>
            </p:nvSpPr>
            <p:spPr bwMode="gray">
              <a:xfrm>
                <a:off x="941" y="2579"/>
                <a:ext cx="749" cy="750"/>
              </a:xfrm>
              <a:prstGeom prst="ellipse">
                <a:avLst/>
              </a:prstGeom>
              <a:gradFill rotWithShape="1">
                <a:gsLst>
                  <a:gs pos="0">
                    <a:srgbClr val="008241"/>
                  </a:gs>
                  <a:gs pos="100000">
                    <a:srgbClr val="00CC66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4" name="Oval 45"/>
              <p:cNvSpPr>
                <a:spLocks noChangeArrowheads="1"/>
              </p:cNvSpPr>
              <p:nvPr/>
            </p:nvSpPr>
            <p:spPr bwMode="gray">
              <a:xfrm>
                <a:off x="981" y="2617"/>
                <a:ext cx="674" cy="67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" name="Oval 46"/>
              <p:cNvSpPr>
                <a:spLocks noChangeArrowheads="1"/>
              </p:cNvSpPr>
              <p:nvPr/>
            </p:nvSpPr>
            <p:spPr bwMode="gray">
              <a:xfrm>
                <a:off x="992" y="2628"/>
                <a:ext cx="653" cy="653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6" name="Oval 47"/>
              <p:cNvSpPr>
                <a:spLocks noChangeArrowheads="1"/>
              </p:cNvSpPr>
              <p:nvPr/>
            </p:nvSpPr>
            <p:spPr bwMode="gray">
              <a:xfrm>
                <a:off x="1000" y="2632"/>
                <a:ext cx="637" cy="636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7" name="Oval 48"/>
              <p:cNvSpPr>
                <a:spLocks noChangeArrowheads="1"/>
              </p:cNvSpPr>
              <p:nvPr/>
            </p:nvSpPr>
            <p:spPr bwMode="gray">
              <a:xfrm>
                <a:off x="1007" y="2638"/>
                <a:ext cx="606" cy="595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8" name="Oval 49"/>
              <p:cNvSpPr>
                <a:spLocks noChangeArrowheads="1"/>
              </p:cNvSpPr>
              <p:nvPr/>
            </p:nvSpPr>
            <p:spPr bwMode="gray">
              <a:xfrm>
                <a:off x="1042" y="2655"/>
                <a:ext cx="539" cy="48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>
              <a:off x="1768475" y="2037351"/>
              <a:ext cx="1355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a typeface="宋体" charset="-122"/>
                  <a:cs typeface="Arial" charset="0"/>
                </a:rPr>
                <a:t>算法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  <a:cs typeface="Arial" charset="0"/>
              </a:endParaRPr>
            </a:p>
          </p:txBody>
        </p:sp>
      </p:grpSp>
      <p:sp>
        <p:nvSpPr>
          <p:cNvPr id="79" name="Text Box 55"/>
          <p:cNvSpPr txBox="1">
            <a:spLocks noChangeArrowheads="1"/>
          </p:cNvSpPr>
          <p:nvPr/>
        </p:nvSpPr>
        <p:spPr bwMode="auto">
          <a:xfrm>
            <a:off x="2811961" y="1527175"/>
            <a:ext cx="1355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ea typeface="宋体" charset="-122"/>
                <a:cs typeface="Arial" charset="0"/>
              </a:rPr>
              <a:t>实现</a:t>
            </a:r>
            <a:endParaRPr lang="en-US" altLang="zh-CN" sz="2400" b="1" dirty="0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sp>
        <p:nvSpPr>
          <p:cNvPr id="80" name="Line 50"/>
          <p:cNvSpPr>
            <a:spLocks noChangeShapeType="1"/>
          </p:cNvSpPr>
          <p:nvPr/>
        </p:nvSpPr>
        <p:spPr bwMode="ltGray">
          <a:xfrm>
            <a:off x="4284146" y="1765644"/>
            <a:ext cx="643657" cy="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1" name="Line 50"/>
          <p:cNvSpPr>
            <a:spLocks noChangeShapeType="1"/>
          </p:cNvSpPr>
          <p:nvPr/>
        </p:nvSpPr>
        <p:spPr bwMode="ltGray">
          <a:xfrm>
            <a:off x="6493312" y="1792909"/>
            <a:ext cx="643657" cy="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" name="Text Box 55"/>
          <p:cNvSpPr txBox="1">
            <a:spLocks noChangeArrowheads="1"/>
          </p:cNvSpPr>
          <p:nvPr/>
        </p:nvSpPr>
        <p:spPr bwMode="auto">
          <a:xfrm>
            <a:off x="5035708" y="1527175"/>
            <a:ext cx="1355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ea typeface="宋体" charset="-122"/>
                <a:cs typeface="Arial" charset="0"/>
              </a:rPr>
              <a:t>扩展</a:t>
            </a:r>
            <a:endParaRPr lang="en-US" altLang="zh-CN" sz="2400" b="1" dirty="0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sp>
        <p:nvSpPr>
          <p:cNvPr id="83" name="Text Box 55"/>
          <p:cNvSpPr txBox="1">
            <a:spLocks noChangeArrowheads="1"/>
          </p:cNvSpPr>
          <p:nvPr/>
        </p:nvSpPr>
        <p:spPr bwMode="auto">
          <a:xfrm>
            <a:off x="7241821" y="1556792"/>
            <a:ext cx="1355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zh-CN" altLang="en-US" sz="2400">
                <a:solidFill>
                  <a:srgbClr val="000000"/>
                </a:solidFill>
                <a:cs typeface="Arial" charset="0"/>
              </a:rPr>
              <a:t>应用</a:t>
            </a:r>
            <a:endParaRPr lang="en-US" altLang="zh-CN" sz="2400" b="1" dirty="0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grpSp>
        <p:nvGrpSpPr>
          <p:cNvPr id="97" name="Group 21"/>
          <p:cNvGrpSpPr>
            <a:grpSpLocks/>
          </p:cNvGrpSpPr>
          <p:nvPr/>
        </p:nvGrpSpPr>
        <p:grpSpPr bwMode="auto">
          <a:xfrm>
            <a:off x="527284" y="2999156"/>
            <a:ext cx="2028825" cy="482600"/>
            <a:chOff x="816" y="2304"/>
            <a:chExt cx="1440" cy="448"/>
          </a:xfrm>
        </p:grpSpPr>
        <p:sp>
          <p:nvSpPr>
            <p:cNvPr id="98" name="Freeform 22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9" name="Rectangle 23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a typeface="宋体" charset="-122"/>
                </a:rPr>
                <a:t>主要内容</a:t>
              </a:r>
              <a:endParaRPr lang="en-US" altLang="zh-CN" sz="2400" b="1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00" name="Group 18"/>
          <p:cNvGrpSpPr>
            <a:grpSpLocks/>
          </p:cNvGrpSpPr>
          <p:nvPr/>
        </p:nvGrpSpPr>
        <p:grpSpPr bwMode="auto">
          <a:xfrm>
            <a:off x="695833" y="3561315"/>
            <a:ext cx="3243269" cy="461963"/>
            <a:chOff x="3153" y="3433"/>
            <a:chExt cx="2043" cy="291"/>
          </a:xfrm>
        </p:grpSpPr>
        <p:sp>
          <p:nvSpPr>
            <p:cNvPr id="101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199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1C1C1C"/>
                  </a:solidFill>
                </a:rPr>
                <a:t>Dijkstra</a:t>
              </a:r>
              <a:r>
                <a:rPr lang="zh-CN" altLang="en-US" sz="2400" dirty="0">
                  <a:solidFill>
                    <a:srgbClr val="1C1C1C"/>
                  </a:solidFill>
                </a:rPr>
                <a:t>算法基本思路</a:t>
              </a:r>
            </a:p>
          </p:txBody>
        </p:sp>
        <p:grpSp>
          <p:nvGrpSpPr>
            <p:cNvPr id="102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03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4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105" name="Group 18"/>
          <p:cNvGrpSpPr>
            <a:grpSpLocks/>
          </p:cNvGrpSpPr>
          <p:nvPr/>
        </p:nvGrpSpPr>
        <p:grpSpPr bwMode="auto">
          <a:xfrm>
            <a:off x="683572" y="4621865"/>
            <a:ext cx="1816102" cy="461963"/>
            <a:chOff x="3153" y="3433"/>
            <a:chExt cx="1144" cy="291"/>
          </a:xfrm>
        </p:grpSpPr>
        <p:sp>
          <p:nvSpPr>
            <p:cNvPr id="106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109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1C1C1C"/>
                  </a:solidFill>
                </a:rPr>
                <a:t>复杂度分析</a:t>
              </a:r>
            </a:p>
          </p:txBody>
        </p:sp>
        <p:grpSp>
          <p:nvGrpSpPr>
            <p:cNvPr id="107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08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9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110" name="Group 18"/>
          <p:cNvGrpSpPr>
            <a:grpSpLocks/>
          </p:cNvGrpSpPr>
          <p:nvPr/>
        </p:nvGrpSpPr>
        <p:grpSpPr bwMode="auto">
          <a:xfrm>
            <a:off x="683571" y="4088745"/>
            <a:ext cx="1506540" cy="461963"/>
            <a:chOff x="3153" y="3433"/>
            <a:chExt cx="949" cy="291"/>
          </a:xfrm>
        </p:grpSpPr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89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1C1C1C"/>
                  </a:solidFill>
                </a:rPr>
                <a:t>算法示例</a:t>
              </a:r>
            </a:p>
          </p:txBody>
        </p:sp>
        <p:grpSp>
          <p:nvGrpSpPr>
            <p:cNvPr id="112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13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4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cxnSp>
        <p:nvCxnSpPr>
          <p:cNvPr id="115" name="肘形连接符 114"/>
          <p:cNvCxnSpPr>
            <a:stCxn id="103" idx="0"/>
            <a:endCxn id="74" idx="4"/>
          </p:cNvCxnSpPr>
          <p:nvPr/>
        </p:nvCxnSpPr>
        <p:spPr bwMode="auto">
          <a:xfrm rot="16200000" flipV="1">
            <a:off x="1184039" y="2641497"/>
            <a:ext cx="388307" cy="32701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3175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116" name="Group 21"/>
          <p:cNvGrpSpPr>
            <a:grpSpLocks/>
          </p:cNvGrpSpPr>
          <p:nvPr/>
        </p:nvGrpSpPr>
        <p:grpSpPr bwMode="auto">
          <a:xfrm>
            <a:off x="4832590" y="3000512"/>
            <a:ext cx="2028825" cy="482600"/>
            <a:chOff x="816" y="2304"/>
            <a:chExt cx="1440" cy="448"/>
          </a:xfrm>
        </p:grpSpPr>
        <p:sp>
          <p:nvSpPr>
            <p:cNvPr id="117" name="Freeform 22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" name="Rectangle 23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a typeface="宋体" charset="-122"/>
                </a:rPr>
                <a:t>主要内容</a:t>
              </a:r>
              <a:endParaRPr lang="en-US" altLang="zh-CN" sz="2400" b="1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24" name="Group 18"/>
          <p:cNvGrpSpPr>
            <a:grpSpLocks/>
          </p:cNvGrpSpPr>
          <p:nvPr/>
        </p:nvGrpSpPr>
        <p:grpSpPr bwMode="auto">
          <a:xfrm>
            <a:off x="4638217" y="4159902"/>
            <a:ext cx="4206881" cy="461963"/>
            <a:chOff x="3153" y="3433"/>
            <a:chExt cx="2650" cy="291"/>
          </a:xfrm>
        </p:grpSpPr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259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#2:</a:t>
              </a:r>
              <a:r>
                <a:rPr lang="zh-CN" altLang="en-US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堆优化</a:t>
              </a:r>
              <a:r>
                <a:rPr lang="en-US" altLang="zh-CN" sz="2400" dirty="0" err="1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dijkstra</a:t>
              </a:r>
              <a:r>
                <a:rPr lang="zh-CN" altLang="en-US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：</a:t>
              </a:r>
              <a:r>
                <a:rPr lang="en-US" altLang="zh-CN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O(</a:t>
              </a:r>
              <a:r>
                <a:rPr lang="en-US" altLang="zh-CN" sz="2400" i="1" dirty="0" err="1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zh-CN" sz="2400" dirty="0" err="1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log</a:t>
              </a:r>
              <a:r>
                <a:rPr lang="en-US" altLang="zh-CN" sz="2400" i="1" dirty="0" err="1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</a:t>
              </a:r>
              <a:r>
                <a:rPr lang="en-US" altLang="zh-CN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  <a:endParaRPr lang="zh-CN" altLang="en-US" sz="2400" dirty="0">
                <a:solidFill>
                  <a:srgbClr val="1C1C1C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26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27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28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9" name="Group 18"/>
          <p:cNvGrpSpPr>
            <a:grpSpLocks/>
          </p:cNvGrpSpPr>
          <p:nvPr/>
        </p:nvGrpSpPr>
        <p:grpSpPr bwMode="auto">
          <a:xfrm>
            <a:off x="4638217" y="3657465"/>
            <a:ext cx="3421066" cy="461963"/>
            <a:chOff x="3153" y="3433"/>
            <a:chExt cx="2155" cy="291"/>
          </a:xfrm>
        </p:grpSpPr>
        <p:sp>
          <p:nvSpPr>
            <p:cNvPr id="130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210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#1:</a:t>
              </a:r>
              <a:r>
                <a:rPr lang="zh-CN" altLang="en-US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朴素</a:t>
              </a:r>
              <a:r>
                <a:rPr lang="en-US" altLang="zh-CN" sz="2400" dirty="0" err="1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dijkstra</a:t>
              </a:r>
              <a:r>
                <a:rPr lang="zh-CN" altLang="en-US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：</a:t>
              </a:r>
              <a:r>
                <a:rPr lang="en-US" altLang="zh-CN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O(</a:t>
              </a:r>
              <a:r>
                <a:rPr lang="en-US" altLang="zh-CN" sz="2400" i="1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</a:t>
              </a:r>
              <a:r>
                <a:rPr lang="en-US" altLang="zh-CN" sz="2400" baseline="300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zh-CN" altLang="en-US" sz="2400" baseline="300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  <a:endParaRPr lang="zh-CN" altLang="en-US" sz="2400" dirty="0">
                <a:solidFill>
                  <a:srgbClr val="1C1C1C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31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32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3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cxnSp>
        <p:nvCxnSpPr>
          <p:cNvPr id="134" name="肘形连接符 133"/>
          <p:cNvCxnSpPr>
            <a:stCxn id="118" idx="0"/>
            <a:endCxn id="34" idx="4"/>
          </p:cNvCxnSpPr>
          <p:nvPr/>
        </p:nvCxnSpPr>
        <p:spPr bwMode="auto">
          <a:xfrm rot="16200000" flipV="1">
            <a:off x="4450160" y="1603669"/>
            <a:ext cx="431593" cy="236209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3175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40" name="矩形 139"/>
          <p:cNvSpPr/>
          <p:nvPr/>
        </p:nvSpPr>
        <p:spPr>
          <a:xfrm>
            <a:off x="7705121" y="6496238"/>
            <a:ext cx="11307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dijkstra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407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小结（</a:t>
            </a:r>
            <a:r>
              <a:rPr kumimoji="1" lang="en-US" altLang="zh-CN" dirty="0"/>
              <a:t>2/2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7CDDE-FE86-4850-BC71-6173E5EBA4F4}" type="slidenum">
              <a:rPr lang="zh-CN" altLang="en-US" smtClean="0"/>
              <a:pPr/>
              <a:t>13</a:t>
            </a:fld>
            <a:r>
              <a:rPr lang="en-US" altLang="zh-CN" dirty="0"/>
              <a:t> 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2680046" y="962369"/>
            <a:ext cx="1609725" cy="1606550"/>
            <a:chOff x="1921" y="1585"/>
            <a:chExt cx="1059" cy="1057"/>
          </a:xfrm>
        </p:grpSpPr>
        <p:sp>
          <p:nvSpPr>
            <p:cNvPr id="34" name="Oval 8"/>
            <p:cNvSpPr>
              <a:spLocks noChangeArrowheads="1"/>
            </p:cNvSpPr>
            <p:nvPr/>
          </p:nvSpPr>
          <p:spPr bwMode="gray">
            <a:xfrm>
              <a:off x="1921" y="1585"/>
              <a:ext cx="1059" cy="105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886E0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gray">
            <a:xfrm>
              <a:off x="1921" y="1585"/>
              <a:ext cx="1059" cy="1057"/>
            </a:xfrm>
            <a:prstGeom prst="ellipse">
              <a:avLst/>
            </a:prstGeom>
            <a:gradFill rotWithShape="1">
              <a:gsLst>
                <a:gs pos="0">
                  <a:srgbClr val="A886E0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gray">
            <a:xfrm>
              <a:off x="1978" y="1642"/>
              <a:ext cx="921" cy="919"/>
            </a:xfrm>
            <a:prstGeom prst="ellipse">
              <a:avLst/>
            </a:prstGeom>
            <a:gradFill rotWithShape="1">
              <a:gsLst>
                <a:gs pos="0">
                  <a:srgbClr val="5B4979"/>
                </a:gs>
                <a:gs pos="50000">
                  <a:srgbClr val="A886E0"/>
                </a:gs>
                <a:gs pos="100000">
                  <a:srgbClr val="5B4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7" name="Oval 11"/>
            <p:cNvSpPr>
              <a:spLocks noChangeArrowheads="1"/>
            </p:cNvSpPr>
            <p:nvPr/>
          </p:nvSpPr>
          <p:spPr bwMode="gray">
            <a:xfrm>
              <a:off x="1978" y="1643"/>
              <a:ext cx="921" cy="919"/>
            </a:xfrm>
            <a:prstGeom prst="ellipse">
              <a:avLst/>
            </a:prstGeom>
            <a:gradFill rotWithShape="1">
              <a:gsLst>
                <a:gs pos="0">
                  <a:srgbClr val="6B558E"/>
                </a:gs>
                <a:gs pos="100000">
                  <a:srgbClr val="A886E0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gray">
            <a:xfrm>
              <a:off x="2027" y="1697"/>
              <a:ext cx="830" cy="82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grpSp>
          <p:nvGrpSpPr>
            <p:cNvPr id="39" name="Group 13"/>
            <p:cNvGrpSpPr>
              <a:grpSpLocks/>
            </p:cNvGrpSpPr>
            <p:nvPr/>
          </p:nvGrpSpPr>
          <p:grpSpPr bwMode="auto">
            <a:xfrm>
              <a:off x="2044" y="1703"/>
              <a:ext cx="803" cy="802"/>
              <a:chOff x="4166" y="1706"/>
              <a:chExt cx="1252" cy="1252"/>
            </a:xfrm>
          </p:grpSpPr>
          <p:sp>
            <p:nvSpPr>
              <p:cNvPr id="40" name="Oval 1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1" name="Oval 1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2" name="Oval 1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3" name="Oval 1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44" name="Group 18"/>
          <p:cNvGrpSpPr>
            <a:grpSpLocks/>
          </p:cNvGrpSpPr>
          <p:nvPr/>
        </p:nvGrpSpPr>
        <p:grpSpPr bwMode="auto">
          <a:xfrm>
            <a:off x="4927803" y="962369"/>
            <a:ext cx="1603375" cy="1603375"/>
            <a:chOff x="3022" y="1007"/>
            <a:chExt cx="1055" cy="1055"/>
          </a:xfrm>
        </p:grpSpPr>
        <p:sp>
          <p:nvSpPr>
            <p:cNvPr id="45" name="Oval 19"/>
            <p:cNvSpPr>
              <a:spLocks noChangeArrowheads="1"/>
            </p:cNvSpPr>
            <p:nvPr/>
          </p:nvSpPr>
          <p:spPr bwMode="gray">
            <a:xfrm>
              <a:off x="3022" y="1007"/>
              <a:ext cx="1055" cy="105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399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gray">
            <a:xfrm>
              <a:off x="3022" y="1007"/>
              <a:ext cx="1055" cy="1055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3093" y="1064"/>
              <a:ext cx="915" cy="916"/>
            </a:xfrm>
            <a:prstGeom prst="ellipse">
              <a:avLst/>
            </a:prstGeom>
            <a:gradFill rotWithShape="1">
              <a:gsLst>
                <a:gs pos="0">
                  <a:srgbClr val="1C538A"/>
                </a:gs>
                <a:gs pos="50000">
                  <a:srgbClr val="3399FF"/>
                </a:gs>
                <a:gs pos="100000">
                  <a:srgbClr val="1C538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3094" y="1066"/>
              <a:ext cx="915" cy="916"/>
            </a:xfrm>
            <a:prstGeom prst="ellipse">
              <a:avLst/>
            </a:prstGeom>
            <a:gradFill rotWithShape="1">
              <a:gsLst>
                <a:gs pos="0">
                  <a:srgbClr val="2061A2"/>
                </a:gs>
                <a:gs pos="100000">
                  <a:srgbClr val="3399FF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gray">
            <a:xfrm>
              <a:off x="3137" y="1115"/>
              <a:ext cx="824" cy="82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grpSp>
          <p:nvGrpSpPr>
            <p:cNvPr id="50" name="Group 24"/>
            <p:cNvGrpSpPr>
              <a:grpSpLocks/>
            </p:cNvGrpSpPr>
            <p:nvPr/>
          </p:nvGrpSpPr>
          <p:grpSpPr bwMode="auto">
            <a:xfrm>
              <a:off x="3153" y="1125"/>
              <a:ext cx="799" cy="800"/>
              <a:chOff x="4166" y="1706"/>
              <a:chExt cx="1252" cy="1252"/>
            </a:xfrm>
          </p:grpSpPr>
          <p:sp>
            <p:nvSpPr>
              <p:cNvPr id="51" name="Oval 2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2" name="Oval 2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3" name="Oval 2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4" name="Oval 2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55" name="Group 29"/>
          <p:cNvGrpSpPr>
            <a:grpSpLocks/>
          </p:cNvGrpSpPr>
          <p:nvPr/>
        </p:nvGrpSpPr>
        <p:grpSpPr bwMode="auto">
          <a:xfrm>
            <a:off x="7136969" y="990012"/>
            <a:ext cx="1598613" cy="1630363"/>
            <a:chOff x="4126" y="1525"/>
            <a:chExt cx="1052" cy="1073"/>
          </a:xfrm>
        </p:grpSpPr>
        <p:sp>
          <p:nvSpPr>
            <p:cNvPr id="56" name="Oval 30"/>
            <p:cNvSpPr>
              <a:spLocks noChangeArrowheads="1"/>
            </p:cNvSpPr>
            <p:nvPr/>
          </p:nvSpPr>
          <p:spPr bwMode="gray">
            <a:xfrm>
              <a:off x="4126" y="1525"/>
              <a:ext cx="1052" cy="10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57" name="Oval 31"/>
            <p:cNvSpPr>
              <a:spLocks noChangeArrowheads="1"/>
            </p:cNvSpPr>
            <p:nvPr/>
          </p:nvSpPr>
          <p:spPr bwMode="gray">
            <a:xfrm>
              <a:off x="4126" y="1525"/>
              <a:ext cx="1052" cy="1073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58" name="Oval 32"/>
            <p:cNvSpPr>
              <a:spLocks noChangeArrowheads="1"/>
            </p:cNvSpPr>
            <p:nvPr/>
          </p:nvSpPr>
          <p:spPr bwMode="gray">
            <a:xfrm>
              <a:off x="4191" y="1590"/>
              <a:ext cx="914" cy="933"/>
            </a:xfrm>
            <a:prstGeom prst="ellipse">
              <a:avLst/>
            </a:prstGeom>
            <a:gradFill rotWithShape="1">
              <a:gsLst>
                <a:gs pos="0">
                  <a:srgbClr val="8A531C"/>
                </a:gs>
                <a:gs pos="50000">
                  <a:srgbClr val="FF9933"/>
                </a:gs>
                <a:gs pos="100000">
                  <a:srgbClr val="8A531C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59" name="Oval 33"/>
            <p:cNvSpPr>
              <a:spLocks noChangeArrowheads="1"/>
            </p:cNvSpPr>
            <p:nvPr/>
          </p:nvSpPr>
          <p:spPr bwMode="gray">
            <a:xfrm>
              <a:off x="4195" y="1577"/>
              <a:ext cx="914" cy="933"/>
            </a:xfrm>
            <a:prstGeom prst="ellipse">
              <a:avLst/>
            </a:prstGeom>
            <a:gradFill rotWithShape="1">
              <a:gsLst>
                <a:gs pos="0">
                  <a:srgbClr val="A26120"/>
                </a:gs>
                <a:gs pos="100000">
                  <a:srgbClr val="FF9933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60" name="Oval 34"/>
            <p:cNvSpPr>
              <a:spLocks noChangeArrowheads="1"/>
            </p:cNvSpPr>
            <p:nvPr/>
          </p:nvSpPr>
          <p:spPr bwMode="gray">
            <a:xfrm>
              <a:off x="4235" y="1641"/>
              <a:ext cx="823" cy="84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grpSp>
          <p:nvGrpSpPr>
            <p:cNvPr id="61" name="Group 35"/>
            <p:cNvGrpSpPr>
              <a:grpSpLocks/>
            </p:cNvGrpSpPr>
            <p:nvPr/>
          </p:nvGrpSpPr>
          <p:grpSpPr bwMode="auto">
            <a:xfrm>
              <a:off x="4249" y="1653"/>
              <a:ext cx="797" cy="813"/>
              <a:chOff x="4166" y="1706"/>
              <a:chExt cx="1252" cy="1252"/>
            </a:xfrm>
          </p:grpSpPr>
          <p:sp>
            <p:nvSpPr>
              <p:cNvPr id="62" name="Oval 3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3" name="Oval 3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4" name="Oval 3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" name="Oval 3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66" name="Line 50"/>
          <p:cNvSpPr>
            <a:spLocks noChangeShapeType="1"/>
          </p:cNvSpPr>
          <p:nvPr/>
        </p:nvSpPr>
        <p:spPr bwMode="ltGray">
          <a:xfrm>
            <a:off x="2033836" y="1765644"/>
            <a:ext cx="643657" cy="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7" name="组合 110"/>
          <p:cNvGrpSpPr/>
          <p:nvPr/>
        </p:nvGrpSpPr>
        <p:grpSpPr>
          <a:xfrm>
            <a:off x="395536" y="990012"/>
            <a:ext cx="1638300" cy="1620837"/>
            <a:chOff x="1633538" y="1500188"/>
            <a:chExt cx="1638300" cy="1620837"/>
          </a:xfrm>
        </p:grpSpPr>
        <p:grpSp>
          <p:nvGrpSpPr>
            <p:cNvPr id="68" name="Group 40"/>
            <p:cNvGrpSpPr>
              <a:grpSpLocks/>
            </p:cNvGrpSpPr>
            <p:nvPr/>
          </p:nvGrpSpPr>
          <p:grpSpPr bwMode="auto">
            <a:xfrm>
              <a:off x="1633538" y="1500188"/>
              <a:ext cx="1638300" cy="1620837"/>
              <a:chOff x="884" y="2523"/>
              <a:chExt cx="862" cy="862"/>
            </a:xfrm>
          </p:grpSpPr>
          <p:sp>
            <p:nvSpPr>
              <p:cNvPr id="70" name="Oval 41"/>
              <p:cNvSpPr>
                <a:spLocks noChangeArrowheads="1"/>
              </p:cNvSpPr>
              <p:nvPr/>
            </p:nvSpPr>
            <p:spPr bwMode="gray">
              <a:xfrm>
                <a:off x="884" y="2523"/>
                <a:ext cx="862" cy="86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00CC66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1" name="Oval 42"/>
              <p:cNvSpPr>
                <a:spLocks noChangeArrowheads="1"/>
              </p:cNvSpPr>
              <p:nvPr/>
            </p:nvSpPr>
            <p:spPr bwMode="gray">
              <a:xfrm>
                <a:off x="884" y="2523"/>
                <a:ext cx="862" cy="862"/>
              </a:xfrm>
              <a:prstGeom prst="ellipse">
                <a:avLst/>
              </a:prstGeom>
              <a:gradFill rotWithShape="1">
                <a:gsLst>
                  <a:gs pos="0">
                    <a:srgbClr val="00CC66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2" name="Oval 43"/>
              <p:cNvSpPr>
                <a:spLocks noChangeArrowheads="1"/>
              </p:cNvSpPr>
              <p:nvPr/>
            </p:nvSpPr>
            <p:spPr bwMode="gray">
              <a:xfrm>
                <a:off x="940" y="2579"/>
                <a:ext cx="750" cy="750"/>
              </a:xfrm>
              <a:prstGeom prst="ellipse">
                <a:avLst/>
              </a:prstGeom>
              <a:gradFill rotWithShape="1">
                <a:gsLst>
                  <a:gs pos="0">
                    <a:srgbClr val="006E37"/>
                  </a:gs>
                  <a:gs pos="50000">
                    <a:srgbClr val="00CC66"/>
                  </a:gs>
                  <a:gs pos="100000">
                    <a:srgbClr val="006E37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3" name="Oval 44"/>
              <p:cNvSpPr>
                <a:spLocks noChangeArrowheads="1"/>
              </p:cNvSpPr>
              <p:nvPr/>
            </p:nvSpPr>
            <p:spPr bwMode="gray">
              <a:xfrm>
                <a:off x="941" y="2579"/>
                <a:ext cx="749" cy="750"/>
              </a:xfrm>
              <a:prstGeom prst="ellipse">
                <a:avLst/>
              </a:prstGeom>
              <a:gradFill rotWithShape="1">
                <a:gsLst>
                  <a:gs pos="0">
                    <a:srgbClr val="008241"/>
                  </a:gs>
                  <a:gs pos="100000">
                    <a:srgbClr val="00CC66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4" name="Oval 45"/>
              <p:cNvSpPr>
                <a:spLocks noChangeArrowheads="1"/>
              </p:cNvSpPr>
              <p:nvPr/>
            </p:nvSpPr>
            <p:spPr bwMode="gray">
              <a:xfrm>
                <a:off x="981" y="2617"/>
                <a:ext cx="674" cy="67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" name="Oval 46"/>
              <p:cNvSpPr>
                <a:spLocks noChangeArrowheads="1"/>
              </p:cNvSpPr>
              <p:nvPr/>
            </p:nvSpPr>
            <p:spPr bwMode="gray">
              <a:xfrm>
                <a:off x="992" y="2628"/>
                <a:ext cx="653" cy="653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6" name="Oval 47"/>
              <p:cNvSpPr>
                <a:spLocks noChangeArrowheads="1"/>
              </p:cNvSpPr>
              <p:nvPr/>
            </p:nvSpPr>
            <p:spPr bwMode="gray">
              <a:xfrm>
                <a:off x="1000" y="2632"/>
                <a:ext cx="637" cy="636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7" name="Oval 48"/>
              <p:cNvSpPr>
                <a:spLocks noChangeArrowheads="1"/>
              </p:cNvSpPr>
              <p:nvPr/>
            </p:nvSpPr>
            <p:spPr bwMode="gray">
              <a:xfrm>
                <a:off x="1007" y="2638"/>
                <a:ext cx="606" cy="595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8" name="Oval 49"/>
              <p:cNvSpPr>
                <a:spLocks noChangeArrowheads="1"/>
              </p:cNvSpPr>
              <p:nvPr/>
            </p:nvSpPr>
            <p:spPr bwMode="gray">
              <a:xfrm>
                <a:off x="1042" y="2655"/>
                <a:ext cx="539" cy="48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>
              <a:off x="1768475" y="2037351"/>
              <a:ext cx="1355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a typeface="宋体" charset="-122"/>
                  <a:cs typeface="Arial" charset="0"/>
                </a:rPr>
                <a:t>算法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  <a:cs typeface="Arial" charset="0"/>
              </a:endParaRPr>
            </a:p>
          </p:txBody>
        </p:sp>
      </p:grpSp>
      <p:sp>
        <p:nvSpPr>
          <p:cNvPr id="79" name="Text Box 55"/>
          <p:cNvSpPr txBox="1">
            <a:spLocks noChangeArrowheads="1"/>
          </p:cNvSpPr>
          <p:nvPr/>
        </p:nvSpPr>
        <p:spPr bwMode="auto">
          <a:xfrm>
            <a:off x="2811961" y="1527175"/>
            <a:ext cx="1355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ea typeface="宋体" charset="-122"/>
                <a:cs typeface="Arial" charset="0"/>
              </a:rPr>
              <a:t>实现</a:t>
            </a:r>
            <a:endParaRPr lang="en-US" altLang="zh-CN" sz="2400" b="1" dirty="0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sp>
        <p:nvSpPr>
          <p:cNvPr id="80" name="Line 50"/>
          <p:cNvSpPr>
            <a:spLocks noChangeShapeType="1"/>
          </p:cNvSpPr>
          <p:nvPr/>
        </p:nvSpPr>
        <p:spPr bwMode="ltGray">
          <a:xfrm>
            <a:off x="4284146" y="1765644"/>
            <a:ext cx="643657" cy="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1" name="Line 50"/>
          <p:cNvSpPr>
            <a:spLocks noChangeShapeType="1"/>
          </p:cNvSpPr>
          <p:nvPr/>
        </p:nvSpPr>
        <p:spPr bwMode="ltGray">
          <a:xfrm>
            <a:off x="6493312" y="1792909"/>
            <a:ext cx="643657" cy="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" name="Text Box 55"/>
          <p:cNvSpPr txBox="1">
            <a:spLocks noChangeArrowheads="1"/>
          </p:cNvSpPr>
          <p:nvPr/>
        </p:nvSpPr>
        <p:spPr bwMode="auto">
          <a:xfrm>
            <a:off x="5035708" y="1527175"/>
            <a:ext cx="1355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ea typeface="宋体" charset="-122"/>
                <a:cs typeface="Arial" charset="0"/>
              </a:rPr>
              <a:t>扩展</a:t>
            </a:r>
            <a:endParaRPr lang="en-US" altLang="zh-CN" sz="2400" b="1" dirty="0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sp>
        <p:nvSpPr>
          <p:cNvPr id="83" name="Text Box 55"/>
          <p:cNvSpPr txBox="1">
            <a:spLocks noChangeArrowheads="1"/>
          </p:cNvSpPr>
          <p:nvPr/>
        </p:nvSpPr>
        <p:spPr bwMode="auto">
          <a:xfrm>
            <a:off x="7241821" y="1556792"/>
            <a:ext cx="1355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zh-CN" altLang="en-US" sz="2400">
                <a:solidFill>
                  <a:srgbClr val="000000"/>
                </a:solidFill>
                <a:cs typeface="Arial" charset="0"/>
              </a:rPr>
              <a:t>应用</a:t>
            </a:r>
            <a:endParaRPr lang="en-US" altLang="zh-CN" sz="2400" b="1" dirty="0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grpSp>
        <p:nvGrpSpPr>
          <p:cNvPr id="97" name="Group 21"/>
          <p:cNvGrpSpPr>
            <a:grpSpLocks/>
          </p:cNvGrpSpPr>
          <p:nvPr/>
        </p:nvGrpSpPr>
        <p:grpSpPr bwMode="auto">
          <a:xfrm>
            <a:off x="584118" y="3216536"/>
            <a:ext cx="2028825" cy="482600"/>
            <a:chOff x="816" y="2304"/>
            <a:chExt cx="1440" cy="448"/>
          </a:xfrm>
        </p:grpSpPr>
        <p:sp>
          <p:nvSpPr>
            <p:cNvPr id="98" name="Freeform 22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9" name="Rectangle 23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a typeface="宋体" charset="-122"/>
                </a:rPr>
                <a:t>主要内容</a:t>
              </a:r>
              <a:endParaRPr lang="en-US" altLang="zh-CN" sz="2400" b="1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00" name="Group 18"/>
          <p:cNvGrpSpPr>
            <a:grpSpLocks/>
          </p:cNvGrpSpPr>
          <p:nvPr/>
        </p:nvGrpSpPr>
        <p:grpSpPr bwMode="auto">
          <a:xfrm>
            <a:off x="752662" y="3778695"/>
            <a:ext cx="1506539" cy="461963"/>
            <a:chOff x="3153" y="3433"/>
            <a:chExt cx="949" cy="291"/>
          </a:xfrm>
        </p:grpSpPr>
        <p:sp>
          <p:nvSpPr>
            <p:cNvPr id="101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89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1C1C1C"/>
                  </a:solidFill>
                </a:rPr>
                <a:t>单源单宿</a:t>
              </a:r>
            </a:p>
          </p:txBody>
        </p:sp>
        <p:grpSp>
          <p:nvGrpSpPr>
            <p:cNvPr id="102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03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4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105" name="Group 18"/>
          <p:cNvGrpSpPr>
            <a:grpSpLocks/>
          </p:cNvGrpSpPr>
          <p:nvPr/>
        </p:nvGrpSpPr>
        <p:grpSpPr bwMode="auto">
          <a:xfrm>
            <a:off x="740409" y="4839245"/>
            <a:ext cx="2422528" cy="461963"/>
            <a:chOff x="3153" y="3433"/>
            <a:chExt cx="1526" cy="291"/>
          </a:xfrm>
        </p:grpSpPr>
        <p:sp>
          <p:nvSpPr>
            <p:cNvPr id="106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147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1C1C1C"/>
                  </a:solidFill>
                </a:rPr>
                <a:t>最大通过率路径</a:t>
              </a:r>
            </a:p>
          </p:txBody>
        </p:sp>
        <p:grpSp>
          <p:nvGrpSpPr>
            <p:cNvPr id="107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08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9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110" name="Group 18"/>
          <p:cNvGrpSpPr>
            <a:grpSpLocks/>
          </p:cNvGrpSpPr>
          <p:nvPr/>
        </p:nvGrpSpPr>
        <p:grpSpPr bwMode="auto">
          <a:xfrm>
            <a:off x="740404" y="4306125"/>
            <a:ext cx="2422527" cy="461963"/>
            <a:chOff x="3153" y="3433"/>
            <a:chExt cx="1526" cy="291"/>
          </a:xfrm>
        </p:grpSpPr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147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1C1C1C"/>
                  </a:solidFill>
                </a:rPr>
                <a:t>特殊约束最短路</a:t>
              </a:r>
            </a:p>
          </p:txBody>
        </p:sp>
        <p:grpSp>
          <p:nvGrpSpPr>
            <p:cNvPr id="112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13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4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cxnSp>
        <p:nvCxnSpPr>
          <p:cNvPr id="115" name="肘形连接符 114"/>
          <p:cNvCxnSpPr>
            <a:stCxn id="99" idx="0"/>
            <a:endCxn id="45" idx="4"/>
          </p:cNvCxnSpPr>
          <p:nvPr/>
        </p:nvCxnSpPr>
        <p:spPr bwMode="auto">
          <a:xfrm rot="5400000" flipH="1" flipV="1">
            <a:off x="3338615" y="825660"/>
            <a:ext cx="650792" cy="4130960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3175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116" name="Group 21"/>
          <p:cNvGrpSpPr>
            <a:grpSpLocks/>
          </p:cNvGrpSpPr>
          <p:nvPr/>
        </p:nvGrpSpPr>
        <p:grpSpPr bwMode="auto">
          <a:xfrm>
            <a:off x="5537491" y="3216536"/>
            <a:ext cx="2028825" cy="482600"/>
            <a:chOff x="816" y="2304"/>
            <a:chExt cx="1440" cy="448"/>
          </a:xfrm>
        </p:grpSpPr>
        <p:sp>
          <p:nvSpPr>
            <p:cNvPr id="117" name="Freeform 22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" name="Rectangle 23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a typeface="宋体" charset="-122"/>
                </a:rPr>
                <a:t>主要内容</a:t>
              </a:r>
              <a:endParaRPr lang="en-US" altLang="zh-CN" sz="2400" b="1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19" name="Group 18"/>
          <p:cNvGrpSpPr>
            <a:grpSpLocks/>
          </p:cNvGrpSpPr>
          <p:nvPr/>
        </p:nvGrpSpPr>
        <p:grpSpPr bwMode="auto">
          <a:xfrm>
            <a:off x="5706369" y="3778695"/>
            <a:ext cx="2422530" cy="461963"/>
            <a:chOff x="3153" y="3433"/>
            <a:chExt cx="1526" cy="291"/>
          </a:xfrm>
        </p:grpSpPr>
        <p:sp>
          <p:nvSpPr>
            <p:cNvPr id="120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147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IP</a:t>
              </a:r>
              <a:r>
                <a:rPr lang="zh-CN" altLang="en-US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网络路由原理</a:t>
              </a:r>
            </a:p>
          </p:txBody>
        </p:sp>
        <p:grpSp>
          <p:nvGrpSpPr>
            <p:cNvPr id="121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22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23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9" name="Group 18"/>
          <p:cNvGrpSpPr>
            <a:grpSpLocks/>
          </p:cNvGrpSpPr>
          <p:nvPr/>
        </p:nvGrpSpPr>
        <p:grpSpPr bwMode="auto">
          <a:xfrm>
            <a:off x="5694106" y="4306125"/>
            <a:ext cx="2286003" cy="461963"/>
            <a:chOff x="3153" y="3433"/>
            <a:chExt cx="1440" cy="291"/>
          </a:xfrm>
        </p:grpSpPr>
        <p:sp>
          <p:nvSpPr>
            <p:cNvPr id="130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138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OSPF</a:t>
              </a:r>
              <a:r>
                <a:rPr lang="zh-CN" altLang="en-US" sz="2400" dirty="0">
                  <a:solidFill>
                    <a:srgbClr val="1C1C1C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协议原理</a:t>
              </a:r>
            </a:p>
          </p:txBody>
        </p:sp>
        <p:grpSp>
          <p:nvGrpSpPr>
            <p:cNvPr id="131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32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3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cxnSp>
        <p:nvCxnSpPr>
          <p:cNvPr id="134" name="肘形连接符 133"/>
          <p:cNvCxnSpPr>
            <a:stCxn id="118" idx="0"/>
            <a:endCxn id="56" idx="4"/>
          </p:cNvCxnSpPr>
          <p:nvPr/>
        </p:nvCxnSpPr>
        <p:spPr bwMode="auto">
          <a:xfrm rot="5400000" flipH="1" flipV="1">
            <a:off x="6946010" y="2226270"/>
            <a:ext cx="596161" cy="138437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3175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140" name="Group 18"/>
          <p:cNvGrpSpPr>
            <a:grpSpLocks/>
          </p:cNvGrpSpPr>
          <p:nvPr/>
        </p:nvGrpSpPr>
        <p:grpSpPr bwMode="auto">
          <a:xfrm>
            <a:off x="755575" y="5343301"/>
            <a:ext cx="2116140" cy="461963"/>
            <a:chOff x="3153" y="3433"/>
            <a:chExt cx="1333" cy="291"/>
          </a:xfrm>
        </p:grpSpPr>
        <p:sp>
          <p:nvSpPr>
            <p:cNvPr id="141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128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1C1C1C"/>
                  </a:solidFill>
                </a:rPr>
                <a:t>最大带宽路径</a:t>
              </a:r>
            </a:p>
          </p:txBody>
        </p:sp>
        <p:grpSp>
          <p:nvGrpSpPr>
            <p:cNvPr id="142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43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4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145" name="Group 18"/>
          <p:cNvGrpSpPr>
            <a:grpSpLocks/>
          </p:cNvGrpSpPr>
          <p:nvPr/>
        </p:nvGrpSpPr>
        <p:grpSpPr bwMode="auto">
          <a:xfrm>
            <a:off x="755574" y="5877272"/>
            <a:ext cx="2422527" cy="461963"/>
            <a:chOff x="3153" y="3433"/>
            <a:chExt cx="1526" cy="291"/>
          </a:xfrm>
        </p:grpSpPr>
        <p:sp>
          <p:nvSpPr>
            <p:cNvPr id="146" name="Rectangle 19"/>
            <p:cNvSpPr>
              <a:spLocks noChangeArrowheads="1"/>
            </p:cNvSpPr>
            <p:nvPr/>
          </p:nvSpPr>
          <p:spPr bwMode="auto">
            <a:xfrm>
              <a:off x="3206" y="3433"/>
              <a:ext cx="147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1C1C1C"/>
                  </a:solidFill>
                </a:rPr>
                <a:t>最短分离路径对</a:t>
              </a:r>
            </a:p>
          </p:txBody>
        </p:sp>
        <p:grpSp>
          <p:nvGrpSpPr>
            <p:cNvPr id="147" name="Group 20"/>
            <p:cNvGrpSpPr>
              <a:grpSpLocks/>
            </p:cNvGrpSpPr>
            <p:nvPr/>
          </p:nvGrpSpPr>
          <p:grpSpPr bwMode="auto">
            <a:xfrm>
              <a:off x="3153" y="3541"/>
              <a:ext cx="81" cy="81"/>
              <a:chOff x="2995" y="1525"/>
              <a:chExt cx="112" cy="112"/>
            </a:xfrm>
          </p:grpSpPr>
          <p:sp>
            <p:nvSpPr>
              <p:cNvPr id="148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9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sp>
        <p:nvSpPr>
          <p:cNvPr id="135" name="矩形 134"/>
          <p:cNvSpPr/>
          <p:nvPr/>
        </p:nvSpPr>
        <p:spPr>
          <a:xfrm>
            <a:off x="7705121" y="6496238"/>
            <a:ext cx="11307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dijkstra</a:t>
            </a:r>
            <a:endParaRPr lang="zh-CN" altLang="en-US" sz="900" dirty="0"/>
          </a:p>
        </p:txBody>
      </p:sp>
      <p:grpSp>
        <p:nvGrpSpPr>
          <p:cNvPr id="124" name="Group 22">
            <a:extLst>
              <a:ext uri="{FF2B5EF4-FFF2-40B4-BE49-F238E27FC236}">
                <a16:creationId xmlns:a16="http://schemas.microsoft.com/office/drawing/2014/main" id="{3051C5AC-3609-6744-9C76-F0A7F05A4500}"/>
              </a:ext>
            </a:extLst>
          </p:cNvPr>
          <p:cNvGrpSpPr>
            <a:grpSpLocks/>
          </p:cNvGrpSpPr>
          <p:nvPr/>
        </p:nvGrpSpPr>
        <p:grpSpPr bwMode="auto">
          <a:xfrm>
            <a:off x="3600273" y="5368038"/>
            <a:ext cx="5232402" cy="465138"/>
            <a:chOff x="431" y="1517"/>
            <a:chExt cx="3296" cy="293"/>
          </a:xfrm>
        </p:grpSpPr>
        <p:sp>
          <p:nvSpPr>
            <p:cNvPr id="125" name="Rectangle 23">
              <a:extLst>
                <a:ext uri="{FF2B5EF4-FFF2-40B4-BE49-F238E27FC236}">
                  <a16:creationId xmlns:a16="http://schemas.microsoft.com/office/drawing/2014/main" id="{A0299422-DB1D-B24B-B033-1990BAF8B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" y="1517"/>
              <a:ext cx="296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rgbClr val="000000"/>
                  </a:solidFill>
                </a:rPr>
                <a:t>为什么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dijkstra</a:t>
              </a:r>
              <a:r>
                <a:rPr lang="zh-CN" altLang="en-US" sz="2000" dirty="0">
                  <a:solidFill>
                    <a:srgbClr val="000000"/>
                  </a:solidFill>
                </a:rPr>
                <a:t>算法限制不能有负权边？</a:t>
              </a:r>
            </a:p>
          </p:txBody>
        </p:sp>
        <p:sp>
          <p:nvSpPr>
            <p:cNvPr id="126" name="Rectangle 24">
              <a:extLst>
                <a:ext uri="{FF2B5EF4-FFF2-40B4-BE49-F238E27FC236}">
                  <a16:creationId xmlns:a16="http://schemas.microsoft.com/office/drawing/2014/main" id="{E71E2E27-14DF-494D-B9E8-1070A2B1D9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16" y="1538"/>
              <a:ext cx="45" cy="227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27" name="Picture 25" descr="coquette_026">
              <a:extLst>
                <a:ext uri="{FF2B5EF4-FFF2-40B4-BE49-F238E27FC236}">
                  <a16:creationId xmlns:a16="http://schemas.microsoft.com/office/drawing/2014/main" id="{06A85925-392A-1241-86BB-5C11688B0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1" y="1525"/>
              <a:ext cx="285" cy="28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509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F2689-50F9-4E43-BFE3-3749D12538DD}" type="slidenum">
              <a:rPr lang="zh-CN" altLang="en-US"/>
              <a:t>14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16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619885" y="2637155"/>
            <a:ext cx="6141720" cy="1322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8000" dirty="0"/>
              <a:t>Thanks </a:t>
            </a:r>
            <a:endParaRPr kumimoji="1" lang="zh-CN" alt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3382144" cy="563563"/>
          </a:xfrm>
        </p:spPr>
        <p:txBody>
          <a:bodyPr/>
          <a:lstStyle/>
          <a:p>
            <a:r>
              <a:rPr lang="zh-CN" altLang="en-US" dirty="0"/>
              <a:t>最 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zh-CN" altLang="en-US" dirty="0"/>
              <a:t>短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” </a:t>
            </a:r>
            <a:r>
              <a:rPr lang="zh-CN" altLang="en-US" dirty="0"/>
              <a:t>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07C410-81B7-47D1-9445-4D809142B537}" type="slidenum">
              <a:rPr lang="zh-CN" altLang="en-US" smtClean="0"/>
              <a:pPr/>
              <a:t>2</a:t>
            </a:fld>
            <a:r>
              <a:rPr lang="en-US" altLang="zh-CN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14847"/>
            <a:ext cx="8398197" cy="56383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05121" y="6496238"/>
            <a:ext cx="11307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dijkstra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901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3</a:t>
            </a:fld>
            <a:r>
              <a:rPr lang="en-US" altLang="zh-CN" dirty="0"/>
              <a:t> / 16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b="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lang="zh-CN" altLang="en-US" sz="2800" b="0" dirty="0">
                <a:latin typeface="Heiti SC Medium" pitchFamily="2" charset="-128"/>
                <a:ea typeface="Heiti SC Medium" pitchFamily="2" charset="-128"/>
              </a:rPr>
              <a:t> 问题描述、算法思路</a:t>
            </a:r>
            <a:endParaRPr lang="en-US" altLang="zh-CN" sz="2800" b="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en-US" altLang="zh-CN" sz="850" dirty="0" err="1"/>
              <a:t>dijkstra</a:t>
            </a:r>
            <a:endParaRPr lang="zh-CN" altLang="en-US" sz="8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87F4A4-8987-7B47-9CF3-C6576FFCB9F1}"/>
              </a:ext>
            </a:extLst>
          </p:cNvPr>
          <p:cNvSpPr txBox="1"/>
          <p:nvPr/>
        </p:nvSpPr>
        <p:spPr>
          <a:xfrm>
            <a:off x="575320" y="1146922"/>
            <a:ext cx="190844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zh-CN" altLang="en-US" sz="2400" b="0" dirty="0">
                <a:latin typeface="Heiti SC Medium" pitchFamily="2" charset="-128"/>
                <a:ea typeface="Heiti SC Medium" pitchFamily="2" charset="-128"/>
              </a:rPr>
              <a:t> 问题描述</a:t>
            </a:r>
            <a:endParaRPr kumimoji="1" lang="en-US" altLang="zh-CN" sz="2400" b="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77938E-5A3B-E44A-AC65-08A2DF4DF0BD}"/>
              </a:ext>
            </a:extLst>
          </p:cNvPr>
          <p:cNvSpPr txBox="1"/>
          <p:nvPr/>
        </p:nvSpPr>
        <p:spPr>
          <a:xfrm>
            <a:off x="575320" y="1746377"/>
            <a:ext cx="7901508" cy="95590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000" b="0" dirty="0">
                <a:latin typeface="Heiti SC Medium" pitchFamily="2" charset="-128"/>
                <a:ea typeface="Heiti SC Medium" pitchFamily="2" charset="-128"/>
              </a:rPr>
              <a:t>        </a:t>
            </a:r>
            <a:r>
              <a:rPr kumimoji="1" lang="en-US" altLang="zh-CN" sz="2000" b="0" dirty="0">
                <a:latin typeface="Heiti SC Medium" pitchFamily="2" charset="-128"/>
                <a:ea typeface="Heiti SC Medium" pitchFamily="2" charset="-128"/>
              </a:rPr>
              <a:t>Dijkstra</a:t>
            </a:r>
            <a:r>
              <a:rPr kumimoji="1" lang="zh-CN" altLang="en-US" sz="2000" b="0" dirty="0">
                <a:latin typeface="Heiti SC Medium" pitchFamily="2" charset="-128"/>
                <a:ea typeface="Heiti SC Medium" pitchFamily="2" charset="-128"/>
              </a:rPr>
              <a:t>算法解决的是带权重的有向图上</a:t>
            </a:r>
            <a:r>
              <a:rPr kumimoji="1" lang="zh-CN" altLang="en-US" sz="2000" b="0" u="sng" dirty="0">
                <a:latin typeface="Heiti SC Medium" pitchFamily="2" charset="-128"/>
                <a:ea typeface="Heiti SC Medium" pitchFamily="2" charset="-128"/>
              </a:rPr>
              <a:t>单源最短路径问题；</a:t>
            </a:r>
            <a:endParaRPr kumimoji="1" lang="en-US" altLang="zh-CN" sz="2000" b="0" u="sng" dirty="0">
              <a:latin typeface="Heiti SC Medium" pitchFamily="2" charset="-128"/>
              <a:ea typeface="Heiti SC Medium" pitchFamily="2" charset="-128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000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        限制条件：</a:t>
            </a:r>
            <a:r>
              <a:rPr kumimoji="1" lang="zh-CN" altLang="en-US" sz="2000" b="0" dirty="0">
                <a:latin typeface="Heiti SC Medium" pitchFamily="2" charset="-128"/>
                <a:ea typeface="Heiti SC Medium" pitchFamily="2" charset="-128"/>
              </a:rPr>
              <a:t>要求所有边的权重都为非负值；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C4C8B7-0A42-6B45-9DF9-AA6DE04A8B05}"/>
              </a:ext>
            </a:extLst>
          </p:cNvPr>
          <p:cNvSpPr txBox="1"/>
          <p:nvPr/>
        </p:nvSpPr>
        <p:spPr>
          <a:xfrm>
            <a:off x="575320" y="2967335"/>
            <a:ext cx="2124472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zh-CN" altLang="en-US" sz="2400" b="0" dirty="0">
                <a:latin typeface="Heiti SC Medium" pitchFamily="2" charset="-128"/>
                <a:ea typeface="Heiti SC Medium" pitchFamily="2" charset="-128"/>
              </a:rPr>
              <a:t> 算法思想</a:t>
            </a:r>
            <a:endParaRPr kumimoji="1" lang="en-US" altLang="zh-CN" sz="2400" b="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F0DAAB-D0AA-2B40-BB13-1D84643CDEC1}"/>
              </a:ext>
            </a:extLst>
          </p:cNvPr>
          <p:cNvSpPr txBox="1"/>
          <p:nvPr/>
        </p:nvSpPr>
        <p:spPr>
          <a:xfrm>
            <a:off x="575320" y="3619981"/>
            <a:ext cx="8029128" cy="325165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0" dirty="0">
                <a:latin typeface="Heiti SC Medium" pitchFamily="2" charset="-128"/>
                <a:ea typeface="Heiti SC Medium" pitchFamily="2" charset="-128"/>
              </a:rPr>
              <a:t>该算法基于</a:t>
            </a:r>
            <a:r>
              <a:rPr lang="zh-CN" altLang="en-US" sz="2000" b="0" u="sng" dirty="0">
                <a:latin typeface="Heiti SC Medium" pitchFamily="2" charset="-128"/>
                <a:ea typeface="Heiti SC Medium" pitchFamily="2" charset="-128"/>
              </a:rPr>
              <a:t>广度优先搜索算法</a:t>
            </a:r>
            <a:r>
              <a:rPr lang="en-US" altLang="zh-CN" sz="2000" b="0" u="sng" dirty="0">
                <a:latin typeface="Heiti SC Medium" pitchFamily="2" charset="-128"/>
                <a:ea typeface="Heiti SC Medium" pitchFamily="2" charset="-128"/>
              </a:rPr>
              <a:t>BFS</a:t>
            </a:r>
            <a:r>
              <a:rPr lang="en-US" altLang="zh-CN" sz="2000" b="0" dirty="0">
                <a:latin typeface="Heiti SC Medium" pitchFamily="2" charset="-128"/>
                <a:ea typeface="Heiti SC Medium" pitchFamily="2" charset="-128"/>
              </a:rPr>
              <a:t>+</a:t>
            </a:r>
            <a:r>
              <a:rPr lang="zh-CN" altLang="en-US" sz="2000" b="0" u="sng" dirty="0">
                <a:latin typeface="Heiti SC Medium" pitchFamily="2" charset="-128"/>
                <a:ea typeface="Heiti SC Medium" pitchFamily="2" charset="-128"/>
              </a:rPr>
              <a:t>贪心策略</a:t>
            </a:r>
            <a:r>
              <a:rPr lang="zh-CN" altLang="en-US" sz="2000" b="0" dirty="0">
                <a:latin typeface="Heiti SC Medium" pitchFamily="2" charset="-128"/>
                <a:ea typeface="Heiti SC Medium" pitchFamily="2" charset="-128"/>
              </a:rPr>
              <a:t>；</a:t>
            </a:r>
            <a:endParaRPr lang="en-US" altLang="zh-CN" sz="2000" b="0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0" dirty="0">
                <a:latin typeface="Heiti SC Medium" pitchFamily="2" charset="-128"/>
                <a:ea typeface="Heiti SC Medium" pitchFamily="2" charset="-128"/>
              </a:rPr>
              <a:t>以起始点为中心向外层层扩展，直到扩展到终点为止；</a:t>
            </a:r>
            <a:endParaRPr lang="en-US" altLang="zh-CN" sz="2000" b="0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0" dirty="0">
                <a:latin typeface="Heiti SC Medium" pitchFamily="2" charset="-128"/>
                <a:ea typeface="Heiti SC Medium" pitchFamily="2" charset="-128"/>
              </a:rPr>
              <a:t>总是选择 “最轻”或“最近“的节点加入到选择集合中；</a:t>
            </a:r>
            <a:endParaRPr lang="en-US" altLang="zh-CN" sz="2000" b="0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0" dirty="0">
                <a:latin typeface="Heiti SC Medium" pitchFamily="2" charset="-128"/>
                <a:ea typeface="Heiti SC Medium" pitchFamily="2" charset="-128"/>
              </a:rPr>
              <a:t>每次对所有可见点的路径长度进行排序；按</a:t>
            </a:r>
            <a:r>
              <a:rPr lang="zh-CN" altLang="en-US" sz="2000" b="0" u="sng" dirty="0">
                <a:latin typeface="Heiti SC Medium" pitchFamily="2" charset="-128"/>
                <a:ea typeface="Heiti SC Medium" pitchFamily="2" charset="-128"/>
              </a:rPr>
              <a:t>长度递增的次序产生最短路径</a:t>
            </a:r>
            <a:r>
              <a:rPr lang="zh-CN" altLang="en-US" sz="2000" b="0" dirty="0">
                <a:latin typeface="Heiti SC Medium" pitchFamily="2" charset="-128"/>
                <a:ea typeface="Heiti SC Medium" pitchFamily="2" charset="-128"/>
              </a:rPr>
              <a:t>；</a:t>
            </a:r>
            <a:endParaRPr lang="en-US" altLang="zh-CN" sz="2000" b="0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b="0" dirty="0">
              <a:latin typeface="Heiti SC Medium" pitchFamily="2" charset="-128"/>
              <a:ea typeface="Heiti SC Medium" pitchFamily="2" charset="-128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b="0" dirty="0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383FFE-9E64-484C-891A-F85DD06150E7}" type="slidenum">
              <a:rPr lang="zh-CN" altLang="en-US"/>
              <a:pPr/>
              <a:t>4</a:t>
            </a:fld>
            <a:r>
              <a:rPr lang="en-US" altLang="zh-CN" dirty="0"/>
              <a:t> 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8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800" dirty="0">
                <a:latin typeface="Heiti SC Medium" pitchFamily="2" charset="-128"/>
                <a:ea typeface="Heiti SC Medium" pitchFamily="2" charset="-128"/>
              </a:rPr>
              <a:t>Dijkstra</a:t>
            </a:r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的求解思路</a:t>
            </a:r>
          </a:p>
        </p:txBody>
      </p:sp>
      <p:grpSp>
        <p:nvGrpSpPr>
          <p:cNvPr id="215104" name="Group 64"/>
          <p:cNvGrpSpPr>
            <a:grpSpLocks/>
          </p:cNvGrpSpPr>
          <p:nvPr/>
        </p:nvGrpSpPr>
        <p:grpSpPr bwMode="auto">
          <a:xfrm>
            <a:off x="900112" y="1341438"/>
            <a:ext cx="2459036" cy="2073275"/>
            <a:chOff x="568" y="864"/>
            <a:chExt cx="1549" cy="1306"/>
          </a:xfrm>
        </p:grpSpPr>
        <p:sp>
          <p:nvSpPr>
            <p:cNvPr id="215043" name="AutoShape 3"/>
            <p:cNvSpPr>
              <a:spLocks noChangeArrowheads="1"/>
            </p:cNvSpPr>
            <p:nvPr/>
          </p:nvSpPr>
          <p:spPr bwMode="gray">
            <a:xfrm>
              <a:off x="580" y="910"/>
              <a:ext cx="1537" cy="1260"/>
            </a:xfrm>
            <a:prstGeom prst="rightArrowCallout">
              <a:avLst>
                <a:gd name="adj1" fmla="val 28435"/>
                <a:gd name="adj2" fmla="val 21477"/>
                <a:gd name="adj3" fmla="val 8889"/>
                <a:gd name="adj4" fmla="val 86532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63529"/>
                    <a:invGamma/>
                    <a:alpha val="89999"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163500" prstMaterial="legacyMetal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800"/>
            </a:p>
          </p:txBody>
        </p:sp>
        <p:sp>
          <p:nvSpPr>
            <p:cNvPr id="215052" name="Rectangle 12"/>
            <p:cNvSpPr>
              <a:spLocks noChangeArrowheads="1"/>
            </p:cNvSpPr>
            <p:nvPr/>
          </p:nvSpPr>
          <p:spPr bwMode="gray">
            <a:xfrm>
              <a:off x="579" y="864"/>
              <a:ext cx="1332" cy="32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87843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227000" prstMaterial="legacyMetal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800"/>
            </a:p>
          </p:txBody>
        </p:sp>
        <p:sp>
          <p:nvSpPr>
            <p:cNvPr id="215053" name="Text Box 13"/>
            <p:cNvSpPr txBox="1">
              <a:spLocks noChangeArrowheads="1"/>
            </p:cNvSpPr>
            <p:nvPr/>
          </p:nvSpPr>
          <p:spPr bwMode="gray">
            <a:xfrm>
              <a:off x="930" y="890"/>
              <a:ext cx="71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zh-CN" altLang="en-US" sz="1800" dirty="0">
                  <a:solidFill>
                    <a:srgbClr val="FFFFFF"/>
                  </a:solidFill>
                </a:rPr>
                <a:t>算法思路</a:t>
              </a:r>
            </a:p>
          </p:txBody>
        </p:sp>
        <p:sp>
          <p:nvSpPr>
            <p:cNvPr id="215059" name="Text Box 19"/>
            <p:cNvSpPr txBox="1">
              <a:spLocks noChangeArrowheads="1"/>
            </p:cNvSpPr>
            <p:nvPr/>
          </p:nvSpPr>
          <p:spPr bwMode="auto">
            <a:xfrm>
              <a:off x="568" y="1370"/>
              <a:ext cx="1306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/>
                <a:t>逐步地发展最短路径树，直至它覆盖所有顶点。</a:t>
              </a:r>
            </a:p>
          </p:txBody>
        </p:sp>
      </p:grpSp>
      <p:grpSp>
        <p:nvGrpSpPr>
          <p:cNvPr id="215105" name="Group 65"/>
          <p:cNvGrpSpPr>
            <a:grpSpLocks/>
          </p:cNvGrpSpPr>
          <p:nvPr/>
        </p:nvGrpSpPr>
        <p:grpSpPr bwMode="auto">
          <a:xfrm>
            <a:off x="3562350" y="1371600"/>
            <a:ext cx="2439988" cy="2073275"/>
            <a:chOff x="2244" y="864"/>
            <a:chExt cx="1537" cy="1306"/>
          </a:xfrm>
        </p:grpSpPr>
        <p:sp>
          <p:nvSpPr>
            <p:cNvPr id="215044" name="AutoShape 4"/>
            <p:cNvSpPr>
              <a:spLocks noChangeArrowheads="1"/>
            </p:cNvSpPr>
            <p:nvPr/>
          </p:nvSpPr>
          <p:spPr bwMode="gray">
            <a:xfrm>
              <a:off x="2244" y="910"/>
              <a:ext cx="1537" cy="1260"/>
            </a:xfrm>
            <a:prstGeom prst="rightArrowCallout">
              <a:avLst>
                <a:gd name="adj1" fmla="val 28435"/>
                <a:gd name="adj2" fmla="val 21477"/>
                <a:gd name="adj3" fmla="val 8889"/>
                <a:gd name="adj4" fmla="val 86532"/>
              </a:avLst>
            </a:prstGeom>
            <a:gradFill rotWithShape="1">
              <a:gsLst>
                <a:gs pos="0">
                  <a:srgbClr val="99CCFF">
                    <a:alpha val="89999"/>
                  </a:srgbClr>
                </a:gs>
                <a:gs pos="100000">
                  <a:srgbClr val="CCECFF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163500" prstMaterial="legacyMetal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800"/>
            </a:p>
          </p:txBody>
        </p:sp>
        <p:sp>
          <p:nvSpPr>
            <p:cNvPr id="215045" name="Rectangle 5"/>
            <p:cNvSpPr>
              <a:spLocks noChangeArrowheads="1"/>
            </p:cNvSpPr>
            <p:nvPr/>
          </p:nvSpPr>
          <p:spPr bwMode="gray">
            <a:xfrm>
              <a:off x="2244" y="864"/>
              <a:ext cx="1329" cy="32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76471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227000" prstMaterial="legacyMetal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800"/>
            </a:p>
          </p:txBody>
        </p:sp>
        <p:sp>
          <p:nvSpPr>
            <p:cNvPr id="215054" name="Text Box 14"/>
            <p:cNvSpPr txBox="1">
              <a:spLocks noChangeArrowheads="1"/>
            </p:cNvSpPr>
            <p:nvPr/>
          </p:nvSpPr>
          <p:spPr bwMode="gray">
            <a:xfrm>
              <a:off x="2562" y="890"/>
              <a:ext cx="843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1800">
                  <a:solidFill>
                    <a:srgbClr val="FFFFFF"/>
                  </a:solidFill>
                </a:rPr>
                <a:t>怎样实现？</a:t>
              </a:r>
            </a:p>
          </p:txBody>
        </p:sp>
        <p:sp>
          <p:nvSpPr>
            <p:cNvPr id="215064" name="Text Box 24"/>
            <p:cNvSpPr txBox="1">
              <a:spLocks noChangeArrowheads="1"/>
            </p:cNvSpPr>
            <p:nvPr/>
          </p:nvSpPr>
          <p:spPr bwMode="auto">
            <a:xfrm>
              <a:off x="2245" y="1298"/>
              <a:ext cx="1259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/>
                <a:t>构造一个循环，每次循环都增加一个顶点到最短路径树上。</a:t>
              </a:r>
            </a:p>
          </p:txBody>
        </p:sp>
      </p:grpSp>
      <p:grpSp>
        <p:nvGrpSpPr>
          <p:cNvPr id="215106" name="Group 66"/>
          <p:cNvGrpSpPr>
            <a:grpSpLocks/>
          </p:cNvGrpSpPr>
          <p:nvPr/>
        </p:nvGrpSpPr>
        <p:grpSpPr bwMode="auto">
          <a:xfrm>
            <a:off x="6156325" y="1371600"/>
            <a:ext cx="2157413" cy="2381250"/>
            <a:chOff x="3878" y="864"/>
            <a:chExt cx="1359" cy="1500"/>
          </a:xfrm>
        </p:grpSpPr>
        <p:sp>
          <p:nvSpPr>
            <p:cNvPr id="215046" name="AutoShape 6"/>
            <p:cNvSpPr>
              <a:spLocks noChangeArrowheads="1"/>
            </p:cNvSpPr>
            <p:nvPr/>
          </p:nvSpPr>
          <p:spPr bwMode="gray">
            <a:xfrm rot="5400000">
              <a:off x="3843" y="969"/>
              <a:ext cx="1454" cy="1335"/>
            </a:xfrm>
            <a:prstGeom prst="rightArrowCallout">
              <a:avLst>
                <a:gd name="adj1" fmla="val 28435"/>
                <a:gd name="adj2" fmla="val 21477"/>
                <a:gd name="adj3" fmla="val 7937"/>
                <a:gd name="adj4" fmla="val 86532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48627"/>
                    <a:invGamma/>
                    <a:alpha val="89999"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163500" prstMaterial="legacyMetal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15047" name="Rectangle 7"/>
            <p:cNvSpPr>
              <a:spLocks noChangeArrowheads="1"/>
            </p:cNvSpPr>
            <p:nvPr/>
          </p:nvSpPr>
          <p:spPr bwMode="gray">
            <a:xfrm>
              <a:off x="3902" y="864"/>
              <a:ext cx="1335" cy="32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81961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163500" prstMaterial="legacyMetal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15066" name="Text Box 26"/>
            <p:cNvSpPr txBox="1">
              <a:spLocks noChangeArrowheads="1"/>
            </p:cNvSpPr>
            <p:nvPr/>
          </p:nvSpPr>
          <p:spPr bwMode="gray">
            <a:xfrm>
              <a:off x="4150" y="890"/>
              <a:ext cx="89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1600">
                  <a:solidFill>
                    <a:srgbClr val="FFFFFF"/>
                  </a:solidFill>
                </a:rPr>
                <a:t>加哪个顶点？</a:t>
              </a:r>
            </a:p>
          </p:txBody>
        </p:sp>
        <p:sp>
          <p:nvSpPr>
            <p:cNvPr id="215067" name="Text Box 27"/>
            <p:cNvSpPr txBox="1">
              <a:spLocks noChangeArrowheads="1"/>
            </p:cNvSpPr>
            <p:nvPr/>
          </p:nvSpPr>
          <p:spPr bwMode="auto">
            <a:xfrm>
              <a:off x="3878" y="1344"/>
              <a:ext cx="1306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/>
                <a:t>从所有与树邻接的顶点中，选择离源点最近的。</a:t>
              </a:r>
            </a:p>
          </p:txBody>
        </p:sp>
      </p:grpSp>
      <p:grpSp>
        <p:nvGrpSpPr>
          <p:cNvPr id="215107" name="Group 67"/>
          <p:cNvGrpSpPr>
            <a:grpSpLocks/>
          </p:cNvGrpSpPr>
          <p:nvPr/>
        </p:nvGrpSpPr>
        <p:grpSpPr bwMode="auto">
          <a:xfrm>
            <a:off x="5867401" y="3910013"/>
            <a:ext cx="2536826" cy="2146300"/>
            <a:chOff x="3696" y="2463"/>
            <a:chExt cx="1598" cy="1352"/>
          </a:xfrm>
        </p:grpSpPr>
        <p:sp>
          <p:nvSpPr>
            <p:cNvPr id="215050" name="AutoShape 10"/>
            <p:cNvSpPr>
              <a:spLocks noChangeArrowheads="1"/>
            </p:cNvSpPr>
            <p:nvPr/>
          </p:nvSpPr>
          <p:spPr bwMode="gray">
            <a:xfrm flipH="1">
              <a:off x="3696" y="2555"/>
              <a:ext cx="1537" cy="1260"/>
            </a:xfrm>
            <a:prstGeom prst="rightArrowCallout">
              <a:avLst>
                <a:gd name="adj1" fmla="val 28435"/>
                <a:gd name="adj2" fmla="val 21477"/>
                <a:gd name="adj3" fmla="val 8889"/>
                <a:gd name="adj4" fmla="val 86532"/>
              </a:avLst>
            </a:prstGeom>
            <a:gradFill rotWithShape="1">
              <a:gsLst>
                <a:gs pos="0">
                  <a:srgbClr val="99CCFF">
                    <a:alpha val="89999"/>
                  </a:srgbClr>
                </a:gs>
                <a:gs pos="100000">
                  <a:srgbClr val="CCECFF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PerspectiveTopLeft"/>
              <a:lightRig rig="legacyFlat3" dir="b"/>
            </a:scene3d>
            <a:sp3d extrusionH="163500" prstMaterial="legacyMetal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800"/>
            </a:p>
          </p:txBody>
        </p:sp>
        <p:sp>
          <p:nvSpPr>
            <p:cNvPr id="215051" name="Rectangle 11"/>
            <p:cNvSpPr>
              <a:spLocks noChangeArrowheads="1"/>
            </p:cNvSpPr>
            <p:nvPr/>
          </p:nvSpPr>
          <p:spPr bwMode="gray">
            <a:xfrm>
              <a:off x="3904" y="2463"/>
              <a:ext cx="1335" cy="32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76471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PerspectiveTopLeft"/>
              <a:lightRig rig="legacyFlat3" dir="b"/>
            </a:scene3d>
            <a:sp3d extrusionH="227000" prstMaterial="legacyMetal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800"/>
            </a:p>
          </p:txBody>
        </p:sp>
        <p:sp>
          <p:nvSpPr>
            <p:cNvPr id="215068" name="Text Box 28"/>
            <p:cNvSpPr txBox="1">
              <a:spLocks noChangeArrowheads="1"/>
            </p:cNvSpPr>
            <p:nvPr/>
          </p:nvSpPr>
          <p:spPr bwMode="gray">
            <a:xfrm>
              <a:off x="4014" y="2523"/>
              <a:ext cx="1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1800" dirty="0">
                  <a:solidFill>
                    <a:srgbClr val="FFFFFF"/>
                  </a:solidFill>
                </a:rPr>
                <a:t>怎么知道谁最近？</a:t>
              </a:r>
            </a:p>
          </p:txBody>
        </p:sp>
        <p:sp>
          <p:nvSpPr>
            <p:cNvPr id="215069" name="Text Box 29"/>
            <p:cNvSpPr txBox="1">
              <a:spLocks noChangeArrowheads="1"/>
            </p:cNvSpPr>
            <p:nvPr/>
          </p:nvSpPr>
          <p:spPr bwMode="auto">
            <a:xfrm>
              <a:off x="3923" y="3022"/>
              <a:ext cx="1306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/>
                <a:t>对每个顶点，都用一个距离标记</a:t>
              </a:r>
              <a:r>
                <a:rPr lang="en-US" altLang="zh-CN" sz="1800" dirty="0"/>
                <a:t>(Label)</a:t>
              </a:r>
              <a:r>
                <a:rPr lang="zh-CN" altLang="en-US" sz="1800" dirty="0"/>
                <a:t>来记录。</a:t>
              </a:r>
            </a:p>
          </p:txBody>
        </p:sp>
      </p:grpSp>
      <p:grpSp>
        <p:nvGrpSpPr>
          <p:cNvPr id="215108" name="Group 68"/>
          <p:cNvGrpSpPr>
            <a:grpSpLocks/>
          </p:cNvGrpSpPr>
          <p:nvPr/>
        </p:nvGrpSpPr>
        <p:grpSpPr bwMode="auto">
          <a:xfrm>
            <a:off x="3255962" y="3900488"/>
            <a:ext cx="2641599" cy="2155825"/>
            <a:chOff x="2051" y="2457"/>
            <a:chExt cx="1664" cy="1358"/>
          </a:xfrm>
        </p:grpSpPr>
        <p:sp>
          <p:nvSpPr>
            <p:cNvPr id="215048" name="AutoShape 8"/>
            <p:cNvSpPr>
              <a:spLocks noChangeArrowheads="1"/>
            </p:cNvSpPr>
            <p:nvPr/>
          </p:nvSpPr>
          <p:spPr bwMode="gray">
            <a:xfrm flipH="1">
              <a:off x="2051" y="2555"/>
              <a:ext cx="1537" cy="1260"/>
            </a:xfrm>
            <a:prstGeom prst="rightArrowCallout">
              <a:avLst>
                <a:gd name="adj1" fmla="val 28435"/>
                <a:gd name="adj2" fmla="val 21477"/>
                <a:gd name="adj3" fmla="val 8889"/>
                <a:gd name="adj4" fmla="val 86532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63529"/>
                    <a:invGamma/>
                    <a:alpha val="89999"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PerspectiveTopLeft"/>
              <a:lightRig rig="legacyFlat3" dir="b"/>
            </a:scene3d>
            <a:sp3d extrusionH="163500" prstMaterial="legacyMetal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800"/>
            </a:p>
          </p:txBody>
        </p:sp>
        <p:sp>
          <p:nvSpPr>
            <p:cNvPr id="215049" name="Rectangle 9"/>
            <p:cNvSpPr>
              <a:spLocks noChangeArrowheads="1"/>
            </p:cNvSpPr>
            <p:nvPr/>
          </p:nvSpPr>
          <p:spPr bwMode="gray">
            <a:xfrm>
              <a:off x="2257" y="2457"/>
              <a:ext cx="1331" cy="32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87843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PerspectiveTopLeft"/>
              <a:lightRig rig="legacyFlat3" dir="b"/>
            </a:scene3d>
            <a:sp3d extrusionH="188900" prstMaterial="legacyMetal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800"/>
            </a:p>
          </p:txBody>
        </p:sp>
        <p:sp>
          <p:nvSpPr>
            <p:cNvPr id="215070" name="Text Box 30"/>
            <p:cNvSpPr txBox="1">
              <a:spLocks noChangeArrowheads="1"/>
            </p:cNvSpPr>
            <p:nvPr/>
          </p:nvSpPr>
          <p:spPr bwMode="gray">
            <a:xfrm>
              <a:off x="2290" y="2523"/>
              <a:ext cx="1425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1800" dirty="0">
                  <a:solidFill>
                    <a:srgbClr val="FFFFFF"/>
                  </a:solidFill>
                </a:rPr>
                <a:t>哪里来的距离标记？</a:t>
              </a:r>
            </a:p>
          </p:txBody>
        </p:sp>
        <p:sp>
          <p:nvSpPr>
            <p:cNvPr id="215071" name="Text Box 31"/>
            <p:cNvSpPr txBox="1">
              <a:spLocks noChangeArrowheads="1"/>
            </p:cNvSpPr>
            <p:nvPr/>
          </p:nvSpPr>
          <p:spPr bwMode="auto">
            <a:xfrm>
              <a:off x="2245" y="3022"/>
              <a:ext cx="125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/>
                <a:t>每次循环都需要对距离标记进行更新。</a:t>
              </a:r>
            </a:p>
          </p:txBody>
        </p:sp>
      </p:grpSp>
      <p:grpSp>
        <p:nvGrpSpPr>
          <p:cNvPr id="215079" name="Group 39"/>
          <p:cNvGrpSpPr>
            <a:grpSpLocks/>
          </p:cNvGrpSpPr>
          <p:nvPr/>
        </p:nvGrpSpPr>
        <p:grpSpPr bwMode="auto">
          <a:xfrm>
            <a:off x="468313" y="3789363"/>
            <a:ext cx="2592387" cy="360362"/>
            <a:chOff x="158" y="2523"/>
            <a:chExt cx="1633" cy="227"/>
          </a:xfrm>
        </p:grpSpPr>
        <p:sp>
          <p:nvSpPr>
            <p:cNvPr id="215073" name="Text Box 33"/>
            <p:cNvSpPr txBox="1">
              <a:spLocks noChangeArrowheads="1"/>
            </p:cNvSpPr>
            <p:nvPr/>
          </p:nvSpPr>
          <p:spPr bwMode="black">
            <a:xfrm>
              <a:off x="339" y="2523"/>
              <a:ext cx="1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800000"/>
                  </a:solidFill>
                  <a:latin typeface="Verdana" pitchFamily="34" charset="0"/>
                </a:rPr>
                <a:t>如何维护最短路径树？</a:t>
              </a:r>
            </a:p>
          </p:txBody>
        </p:sp>
        <p:pic>
          <p:nvPicPr>
            <p:cNvPr id="215074" name="Picture 34" descr="coquette_0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2523"/>
              <a:ext cx="227" cy="227"/>
            </a:xfrm>
            <a:prstGeom prst="rect">
              <a:avLst/>
            </a:prstGeom>
            <a:noFill/>
          </p:spPr>
        </p:pic>
      </p:grpSp>
      <p:grpSp>
        <p:nvGrpSpPr>
          <p:cNvPr id="215080" name="Group 40"/>
          <p:cNvGrpSpPr>
            <a:grpSpLocks/>
          </p:cNvGrpSpPr>
          <p:nvPr/>
        </p:nvGrpSpPr>
        <p:grpSpPr bwMode="auto">
          <a:xfrm>
            <a:off x="468313" y="4868863"/>
            <a:ext cx="2592387" cy="360362"/>
            <a:chOff x="159" y="2886"/>
            <a:chExt cx="1633" cy="227"/>
          </a:xfrm>
        </p:grpSpPr>
        <p:sp>
          <p:nvSpPr>
            <p:cNvPr id="215075" name="Text Box 35"/>
            <p:cNvSpPr txBox="1">
              <a:spLocks noChangeArrowheads="1"/>
            </p:cNvSpPr>
            <p:nvPr/>
          </p:nvSpPr>
          <p:spPr bwMode="black">
            <a:xfrm>
              <a:off x="340" y="2886"/>
              <a:ext cx="1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>
                  <a:solidFill>
                    <a:srgbClr val="800000"/>
                  </a:solidFill>
                  <a:latin typeface="Verdana" pitchFamily="34" charset="0"/>
                </a:rPr>
                <a:t>如何选择顶点？</a:t>
              </a:r>
            </a:p>
          </p:txBody>
        </p:sp>
        <p:pic>
          <p:nvPicPr>
            <p:cNvPr id="215076" name="Picture 36" descr="coquette_0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" y="2886"/>
              <a:ext cx="227" cy="227"/>
            </a:xfrm>
            <a:prstGeom prst="rect">
              <a:avLst/>
            </a:prstGeom>
            <a:noFill/>
          </p:spPr>
        </p:pic>
      </p:grpSp>
      <p:grpSp>
        <p:nvGrpSpPr>
          <p:cNvPr id="215081" name="Group 41"/>
          <p:cNvGrpSpPr>
            <a:grpSpLocks/>
          </p:cNvGrpSpPr>
          <p:nvPr/>
        </p:nvGrpSpPr>
        <p:grpSpPr bwMode="auto">
          <a:xfrm>
            <a:off x="468313" y="5661025"/>
            <a:ext cx="2592387" cy="360363"/>
            <a:chOff x="159" y="3249"/>
            <a:chExt cx="1633" cy="227"/>
          </a:xfrm>
        </p:grpSpPr>
        <p:sp>
          <p:nvSpPr>
            <p:cNvPr id="215077" name="Text Box 37"/>
            <p:cNvSpPr txBox="1">
              <a:spLocks noChangeArrowheads="1"/>
            </p:cNvSpPr>
            <p:nvPr/>
          </p:nvSpPr>
          <p:spPr bwMode="black">
            <a:xfrm>
              <a:off x="340" y="3249"/>
              <a:ext cx="1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>
                  <a:solidFill>
                    <a:srgbClr val="800000"/>
                  </a:solidFill>
                  <a:latin typeface="Verdana" pitchFamily="34" charset="0"/>
                </a:rPr>
                <a:t>如何更新距离标记？</a:t>
              </a:r>
            </a:p>
          </p:txBody>
        </p:sp>
        <p:pic>
          <p:nvPicPr>
            <p:cNvPr id="215078" name="Picture 38" descr="coquette_0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" y="3249"/>
              <a:ext cx="227" cy="227"/>
            </a:xfrm>
            <a:prstGeom prst="rect">
              <a:avLst/>
            </a:prstGeom>
            <a:noFill/>
          </p:spPr>
        </p:pic>
      </p:grpSp>
      <p:grpSp>
        <p:nvGrpSpPr>
          <p:cNvPr id="215102" name="Group 62"/>
          <p:cNvGrpSpPr>
            <a:grpSpLocks/>
          </p:cNvGrpSpPr>
          <p:nvPr/>
        </p:nvGrpSpPr>
        <p:grpSpPr bwMode="auto">
          <a:xfrm>
            <a:off x="684213" y="4149725"/>
            <a:ext cx="1930400" cy="304800"/>
            <a:chOff x="666" y="2750"/>
            <a:chExt cx="1216" cy="192"/>
          </a:xfrm>
        </p:grpSpPr>
        <p:grpSp>
          <p:nvGrpSpPr>
            <p:cNvPr id="215083" name="Group 43"/>
            <p:cNvGrpSpPr>
              <a:grpSpLocks/>
            </p:cNvGrpSpPr>
            <p:nvPr/>
          </p:nvGrpSpPr>
          <p:grpSpPr bwMode="auto">
            <a:xfrm>
              <a:off x="666" y="2805"/>
              <a:ext cx="81" cy="81"/>
              <a:chOff x="2995" y="1525"/>
              <a:chExt cx="112" cy="112"/>
            </a:xfrm>
          </p:grpSpPr>
          <p:sp>
            <p:nvSpPr>
              <p:cNvPr id="215084" name="AutoShape 44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85" name="AutoShape 45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086" name="Text Box 46"/>
            <p:cNvSpPr txBox="1">
              <a:spLocks noChangeArrowheads="1"/>
            </p:cNvSpPr>
            <p:nvPr/>
          </p:nvSpPr>
          <p:spPr bwMode="black">
            <a:xfrm>
              <a:off x="753" y="2750"/>
              <a:ext cx="1129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>
                  <a:solidFill>
                    <a:schemeClr val="tx1"/>
                  </a:solidFill>
                </a:rPr>
                <a:t>树上顶点的集合</a:t>
              </a:r>
              <a:r>
                <a:rPr lang="en-US" altLang="zh-CN">
                  <a:solidFill>
                    <a:schemeClr val="tx1"/>
                  </a:solidFill>
                </a:rPr>
                <a:t>S</a:t>
              </a:r>
              <a:r>
                <a:rPr lang="zh-CN" altLang="en-US">
                  <a:solidFill>
                    <a:schemeClr val="tx1"/>
                  </a:solidFill>
                </a:rPr>
                <a:t>。</a:t>
              </a:r>
            </a:p>
          </p:txBody>
        </p:sp>
      </p:grpSp>
      <p:grpSp>
        <p:nvGrpSpPr>
          <p:cNvPr id="215103" name="Group 63"/>
          <p:cNvGrpSpPr>
            <a:grpSpLocks/>
          </p:cNvGrpSpPr>
          <p:nvPr/>
        </p:nvGrpSpPr>
        <p:grpSpPr bwMode="auto">
          <a:xfrm>
            <a:off x="684213" y="4437063"/>
            <a:ext cx="1779587" cy="304800"/>
            <a:chOff x="670" y="3031"/>
            <a:chExt cx="1121" cy="192"/>
          </a:xfrm>
        </p:grpSpPr>
        <p:grpSp>
          <p:nvGrpSpPr>
            <p:cNvPr id="215087" name="Group 47"/>
            <p:cNvGrpSpPr>
              <a:grpSpLocks/>
            </p:cNvGrpSpPr>
            <p:nvPr/>
          </p:nvGrpSpPr>
          <p:grpSpPr bwMode="auto">
            <a:xfrm>
              <a:off x="670" y="3086"/>
              <a:ext cx="81" cy="81"/>
              <a:chOff x="2995" y="1525"/>
              <a:chExt cx="112" cy="112"/>
            </a:xfrm>
          </p:grpSpPr>
          <p:sp>
            <p:nvSpPr>
              <p:cNvPr id="215088" name="AutoShape 48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89" name="AutoShape 49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090" name="Text Box 50"/>
            <p:cNvSpPr txBox="1">
              <a:spLocks noChangeArrowheads="1"/>
            </p:cNvSpPr>
            <p:nvPr/>
          </p:nvSpPr>
          <p:spPr bwMode="black">
            <a:xfrm>
              <a:off x="757" y="3031"/>
              <a:ext cx="103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dirty="0">
                  <a:solidFill>
                    <a:schemeClr val="tx1"/>
                  </a:solidFill>
                </a:rPr>
                <a:t>顶点的前继</a:t>
              </a:r>
              <a:r>
                <a:rPr lang="en-US" altLang="zh-CN" dirty="0">
                  <a:solidFill>
                    <a:schemeClr val="tx1"/>
                  </a:solidFill>
                </a:rPr>
                <a:t>p(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</a:rPr>
                <a:t>。</a:t>
              </a:r>
            </a:p>
          </p:txBody>
        </p:sp>
      </p:grpSp>
      <p:grpSp>
        <p:nvGrpSpPr>
          <p:cNvPr id="215096" name="Group 56"/>
          <p:cNvGrpSpPr>
            <a:grpSpLocks/>
          </p:cNvGrpSpPr>
          <p:nvPr/>
        </p:nvGrpSpPr>
        <p:grpSpPr bwMode="auto">
          <a:xfrm>
            <a:off x="684213" y="5229225"/>
            <a:ext cx="1296987" cy="304800"/>
            <a:chOff x="657" y="3303"/>
            <a:chExt cx="817" cy="192"/>
          </a:xfrm>
        </p:grpSpPr>
        <p:grpSp>
          <p:nvGrpSpPr>
            <p:cNvPr id="215091" name="Group 51"/>
            <p:cNvGrpSpPr>
              <a:grpSpLocks/>
            </p:cNvGrpSpPr>
            <p:nvPr/>
          </p:nvGrpSpPr>
          <p:grpSpPr bwMode="auto">
            <a:xfrm>
              <a:off x="657" y="3358"/>
              <a:ext cx="81" cy="81"/>
              <a:chOff x="2995" y="1525"/>
              <a:chExt cx="112" cy="112"/>
            </a:xfrm>
          </p:grpSpPr>
          <p:sp>
            <p:nvSpPr>
              <p:cNvPr id="215092" name="AutoShape 52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93" name="AutoShape 53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094" name="Text Box 54"/>
            <p:cNvSpPr txBox="1">
              <a:spLocks noChangeArrowheads="1"/>
            </p:cNvSpPr>
            <p:nvPr/>
          </p:nvSpPr>
          <p:spPr bwMode="black">
            <a:xfrm>
              <a:off x="744" y="3303"/>
              <a:ext cx="73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solidFill>
                    <a:schemeClr val="tx1"/>
                  </a:solidFill>
                </a:rPr>
                <a:t>FindMin()</a:t>
              </a:r>
            </a:p>
          </p:txBody>
        </p:sp>
      </p:grpSp>
      <p:grpSp>
        <p:nvGrpSpPr>
          <p:cNvPr id="215097" name="Group 57"/>
          <p:cNvGrpSpPr>
            <a:grpSpLocks/>
          </p:cNvGrpSpPr>
          <p:nvPr/>
        </p:nvGrpSpPr>
        <p:grpSpPr bwMode="auto">
          <a:xfrm>
            <a:off x="684213" y="6021388"/>
            <a:ext cx="1296987" cy="304800"/>
            <a:chOff x="657" y="3303"/>
            <a:chExt cx="817" cy="192"/>
          </a:xfrm>
        </p:grpSpPr>
        <p:grpSp>
          <p:nvGrpSpPr>
            <p:cNvPr id="215098" name="Group 58"/>
            <p:cNvGrpSpPr>
              <a:grpSpLocks/>
            </p:cNvGrpSpPr>
            <p:nvPr/>
          </p:nvGrpSpPr>
          <p:grpSpPr bwMode="auto">
            <a:xfrm>
              <a:off x="657" y="3358"/>
              <a:ext cx="81" cy="81"/>
              <a:chOff x="2995" y="1525"/>
              <a:chExt cx="112" cy="112"/>
            </a:xfrm>
          </p:grpSpPr>
          <p:sp>
            <p:nvSpPr>
              <p:cNvPr id="215099" name="AutoShape 59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00" name="AutoShape 60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01" name="Text Box 61"/>
            <p:cNvSpPr txBox="1">
              <a:spLocks noChangeArrowheads="1"/>
            </p:cNvSpPr>
            <p:nvPr/>
          </p:nvSpPr>
          <p:spPr bwMode="black">
            <a:xfrm>
              <a:off x="744" y="3303"/>
              <a:ext cx="73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solidFill>
                    <a:schemeClr val="tx1"/>
                  </a:solidFill>
                </a:rPr>
                <a:t>Update(i)</a:t>
              </a:r>
            </a:p>
          </p:txBody>
        </p:sp>
      </p:grpSp>
      <p:sp>
        <p:nvSpPr>
          <p:cNvPr id="59" name="矩形 58"/>
          <p:cNvSpPr/>
          <p:nvPr/>
        </p:nvSpPr>
        <p:spPr>
          <a:xfrm>
            <a:off x="7705121" y="6496238"/>
            <a:ext cx="11307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dijkstra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246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5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9A688D-C209-4707-ACD7-AD8B583E2DB1}" type="slidenum">
              <a:rPr lang="zh-CN" altLang="en-US"/>
              <a:pPr/>
              <a:t>5</a:t>
            </a:fld>
            <a:r>
              <a:rPr lang="en-US" altLang="zh-CN" dirty="0"/>
              <a:t> 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 伪码描述</a:t>
            </a:r>
          </a:p>
        </p:txBody>
      </p:sp>
      <p:grpSp>
        <p:nvGrpSpPr>
          <p:cNvPr id="216088" name="Group 24"/>
          <p:cNvGrpSpPr>
            <a:grpSpLocks/>
          </p:cNvGrpSpPr>
          <p:nvPr/>
        </p:nvGrpSpPr>
        <p:grpSpPr bwMode="auto">
          <a:xfrm>
            <a:off x="539750" y="908050"/>
            <a:ext cx="3024188" cy="3168650"/>
            <a:chOff x="385" y="1117"/>
            <a:chExt cx="1905" cy="1996"/>
          </a:xfrm>
        </p:grpSpPr>
        <p:sp>
          <p:nvSpPr>
            <p:cNvPr id="216069" name="AutoShape 5"/>
            <p:cNvSpPr>
              <a:spLocks noChangeArrowheads="1"/>
            </p:cNvSpPr>
            <p:nvPr/>
          </p:nvSpPr>
          <p:spPr bwMode="gray">
            <a:xfrm>
              <a:off x="385" y="1117"/>
              <a:ext cx="1905" cy="1996"/>
            </a:xfrm>
            <a:prstGeom prst="roundRect">
              <a:avLst>
                <a:gd name="adj" fmla="val 12699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0" name="AutoShape 6"/>
            <p:cNvSpPr>
              <a:spLocks noChangeArrowheads="1"/>
            </p:cNvSpPr>
            <p:nvPr/>
          </p:nvSpPr>
          <p:spPr bwMode="gray">
            <a:xfrm>
              <a:off x="431" y="1344"/>
              <a:ext cx="1815" cy="172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1" name="Text Box 18"/>
            <p:cNvSpPr txBox="1">
              <a:spLocks noChangeArrowheads="1"/>
            </p:cNvSpPr>
            <p:nvPr/>
          </p:nvSpPr>
          <p:spPr bwMode="white">
            <a:xfrm>
              <a:off x="521" y="1117"/>
              <a:ext cx="140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chemeClr val="bg1"/>
                  </a:solidFill>
                </a:rPr>
                <a:t>DijkstraAlg (G(V, E), s)</a:t>
              </a:r>
            </a:p>
          </p:txBody>
        </p:sp>
        <p:sp>
          <p:nvSpPr>
            <p:cNvPr id="216072" name="Rectangle 8"/>
            <p:cNvSpPr>
              <a:spLocks noChangeArrowheads="1"/>
            </p:cNvSpPr>
            <p:nvPr/>
          </p:nvSpPr>
          <p:spPr bwMode="auto">
            <a:xfrm>
              <a:off x="521" y="1389"/>
              <a:ext cx="1678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rIns="54000">
              <a:spAutoFit/>
            </a:bodyPr>
            <a:lstStyle/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FOR all vertex j in V DO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    d(j) = 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; p(j) = NULL;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S = {s}; d(s) = 0; p(s) = NULL; 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Update(s);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WHILE S 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 V  DO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    i = FindMin();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    S = S U {i};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    Update(i);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END WHILE</a:t>
              </a:r>
            </a:p>
          </p:txBody>
        </p:sp>
      </p:grpSp>
      <p:grpSp>
        <p:nvGrpSpPr>
          <p:cNvPr id="216087" name="Group 23"/>
          <p:cNvGrpSpPr>
            <a:grpSpLocks/>
          </p:cNvGrpSpPr>
          <p:nvPr/>
        </p:nvGrpSpPr>
        <p:grpSpPr bwMode="auto">
          <a:xfrm>
            <a:off x="4643438" y="1268413"/>
            <a:ext cx="3600450" cy="2303462"/>
            <a:chOff x="2789" y="2115"/>
            <a:chExt cx="2268" cy="1451"/>
          </a:xfrm>
        </p:grpSpPr>
        <p:sp>
          <p:nvSpPr>
            <p:cNvPr id="216076" name="AutoShape 12"/>
            <p:cNvSpPr>
              <a:spLocks noChangeArrowheads="1"/>
            </p:cNvSpPr>
            <p:nvPr/>
          </p:nvSpPr>
          <p:spPr bwMode="gray">
            <a:xfrm>
              <a:off x="2789" y="2115"/>
              <a:ext cx="2268" cy="1451"/>
            </a:xfrm>
            <a:prstGeom prst="roundRect">
              <a:avLst>
                <a:gd name="adj" fmla="val 12699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7" name="AutoShape 13"/>
            <p:cNvSpPr>
              <a:spLocks noChangeArrowheads="1"/>
            </p:cNvSpPr>
            <p:nvPr/>
          </p:nvSpPr>
          <p:spPr bwMode="gray">
            <a:xfrm>
              <a:off x="2835" y="2341"/>
              <a:ext cx="2177" cy="11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8" name="Text Box 18"/>
            <p:cNvSpPr txBox="1">
              <a:spLocks noChangeArrowheads="1"/>
            </p:cNvSpPr>
            <p:nvPr/>
          </p:nvSpPr>
          <p:spPr bwMode="white">
            <a:xfrm>
              <a:off x="2925" y="2115"/>
              <a:ext cx="140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chemeClr val="bg1"/>
                  </a:solidFill>
                </a:rPr>
                <a:t>Update ( i )</a:t>
              </a:r>
            </a:p>
          </p:txBody>
        </p:sp>
        <p:sp>
          <p:nvSpPr>
            <p:cNvPr id="216079" name="Rectangle 15"/>
            <p:cNvSpPr>
              <a:spLocks noChangeArrowheads="1"/>
            </p:cNvSpPr>
            <p:nvPr/>
          </p:nvSpPr>
          <p:spPr bwMode="auto">
            <a:xfrm>
              <a:off x="2925" y="2387"/>
              <a:ext cx="2132" cy="1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rIns="54000">
              <a:spAutoFit/>
            </a:bodyPr>
            <a:lstStyle/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FOR each edge e incident to i DO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    IF e.weight + d(i) &lt; d(e.head) THEN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        d(e.head) = e.weight + d(i);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        p(e.head) = i;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    END IF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END FOR</a:t>
              </a:r>
              <a:endParaRPr lang="en-US" altLang="zh-CN">
                <a:solidFill>
                  <a:schemeClr val="tx1"/>
                </a:solidFill>
                <a:sym typeface="Symbol" pitchFamily="18" charset="2"/>
              </a:endParaRPr>
            </a:p>
          </p:txBody>
        </p:sp>
      </p:grpSp>
      <p:grpSp>
        <p:nvGrpSpPr>
          <p:cNvPr id="216085" name="Group 21"/>
          <p:cNvGrpSpPr>
            <a:grpSpLocks/>
          </p:cNvGrpSpPr>
          <p:nvPr/>
        </p:nvGrpSpPr>
        <p:grpSpPr bwMode="auto">
          <a:xfrm>
            <a:off x="539750" y="4652963"/>
            <a:ext cx="3024188" cy="1584325"/>
            <a:chOff x="3061" y="527"/>
            <a:chExt cx="1905" cy="998"/>
          </a:xfrm>
        </p:grpSpPr>
        <p:sp>
          <p:nvSpPr>
            <p:cNvPr id="216081" name="AutoShape 17"/>
            <p:cNvSpPr>
              <a:spLocks noChangeArrowheads="1"/>
            </p:cNvSpPr>
            <p:nvPr/>
          </p:nvSpPr>
          <p:spPr bwMode="gray">
            <a:xfrm>
              <a:off x="3061" y="527"/>
              <a:ext cx="1905" cy="998"/>
            </a:xfrm>
            <a:prstGeom prst="roundRect">
              <a:avLst>
                <a:gd name="adj" fmla="val 12699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2" name="AutoShape 18"/>
            <p:cNvSpPr>
              <a:spLocks noChangeArrowheads="1"/>
            </p:cNvSpPr>
            <p:nvPr/>
          </p:nvSpPr>
          <p:spPr bwMode="gray">
            <a:xfrm>
              <a:off x="3107" y="754"/>
              <a:ext cx="1815" cy="72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3" name="Text Box 18"/>
            <p:cNvSpPr txBox="1">
              <a:spLocks noChangeArrowheads="1"/>
            </p:cNvSpPr>
            <p:nvPr/>
          </p:nvSpPr>
          <p:spPr bwMode="white">
            <a:xfrm>
              <a:off x="3197" y="527"/>
              <a:ext cx="140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chemeClr val="bg1"/>
                  </a:solidFill>
                </a:rPr>
                <a:t>FindMin ()</a:t>
              </a:r>
            </a:p>
          </p:txBody>
        </p:sp>
        <p:sp>
          <p:nvSpPr>
            <p:cNvPr id="216084" name="Rectangle 20"/>
            <p:cNvSpPr>
              <a:spLocks noChangeArrowheads="1"/>
            </p:cNvSpPr>
            <p:nvPr/>
          </p:nvSpPr>
          <p:spPr bwMode="auto">
            <a:xfrm>
              <a:off x="3197" y="799"/>
              <a:ext cx="1678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rIns="54000">
              <a:spAutoFit/>
            </a:bodyPr>
            <a:lstStyle/>
            <a:p>
              <a:pPr marL="265113" indent="-265113"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Find vertex v in V – S which has minimum d(v);</a:t>
              </a:r>
            </a:p>
            <a:p>
              <a:pPr marL="265113" indent="-265113"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RETURN v;</a:t>
              </a:r>
              <a:endParaRPr lang="en-US" altLang="zh-CN" dirty="0">
                <a:solidFill>
                  <a:schemeClr val="tx1"/>
                </a:solidFill>
                <a:sym typeface="Symbol" pitchFamily="18" charset="2"/>
              </a:endParaRPr>
            </a:p>
          </p:txBody>
        </p:sp>
      </p:grpSp>
      <p:grpSp>
        <p:nvGrpSpPr>
          <p:cNvPr id="216094" name="Group 30"/>
          <p:cNvGrpSpPr>
            <a:grpSpLocks/>
          </p:cNvGrpSpPr>
          <p:nvPr/>
        </p:nvGrpSpPr>
        <p:grpSpPr bwMode="auto">
          <a:xfrm>
            <a:off x="4716463" y="4508500"/>
            <a:ext cx="2808287" cy="452438"/>
            <a:chOff x="340" y="2750"/>
            <a:chExt cx="1769" cy="285"/>
          </a:xfrm>
        </p:grpSpPr>
        <p:sp>
          <p:nvSpPr>
            <p:cNvPr id="216090" name="Text Box 4"/>
            <p:cNvSpPr txBox="1">
              <a:spLocks noChangeArrowheads="1"/>
            </p:cNvSpPr>
            <p:nvPr/>
          </p:nvSpPr>
          <p:spPr bwMode="black">
            <a:xfrm>
              <a:off x="612" y="2765"/>
              <a:ext cx="149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600" dirty="0">
                  <a:solidFill>
                    <a:schemeClr val="tx1"/>
                  </a:solidFill>
                  <a:cs typeface="Arial" charset="0"/>
                </a:rPr>
                <a:t>d(j): </a:t>
              </a:r>
              <a:r>
                <a:rPr lang="zh-CN" altLang="en-US" sz="1600" dirty="0">
                  <a:solidFill>
                    <a:schemeClr val="tx1"/>
                  </a:solidFill>
                  <a:cs typeface="Arial" charset="0"/>
                </a:rPr>
                <a:t>顶点</a:t>
              </a:r>
              <a:r>
                <a:rPr lang="en-US" altLang="zh-CN" sz="1600" dirty="0">
                  <a:solidFill>
                    <a:schemeClr val="tx1"/>
                  </a:solidFill>
                  <a:cs typeface="Arial" charset="0"/>
                </a:rPr>
                <a:t>j</a:t>
              </a:r>
              <a:r>
                <a:rPr lang="zh-CN" altLang="en-US" sz="1600" dirty="0">
                  <a:solidFill>
                    <a:schemeClr val="tx1"/>
                  </a:solidFill>
                  <a:cs typeface="Arial" charset="0"/>
                </a:rPr>
                <a:t>的距离标记。</a:t>
              </a:r>
            </a:p>
          </p:txBody>
        </p:sp>
        <p:pic>
          <p:nvPicPr>
            <p:cNvPr id="216091" name="Picture 27" descr="coquette_05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" y="2750"/>
              <a:ext cx="285" cy="285"/>
            </a:xfrm>
            <a:prstGeom prst="rect">
              <a:avLst/>
            </a:prstGeom>
            <a:noFill/>
          </p:spPr>
        </p:pic>
      </p:grpSp>
      <p:grpSp>
        <p:nvGrpSpPr>
          <p:cNvPr id="216097" name="Group 33"/>
          <p:cNvGrpSpPr>
            <a:grpSpLocks/>
          </p:cNvGrpSpPr>
          <p:nvPr/>
        </p:nvGrpSpPr>
        <p:grpSpPr bwMode="auto">
          <a:xfrm>
            <a:off x="4716463" y="5060950"/>
            <a:ext cx="4032250" cy="452438"/>
            <a:chOff x="340" y="3098"/>
            <a:chExt cx="2540" cy="285"/>
          </a:xfrm>
        </p:grpSpPr>
        <p:sp>
          <p:nvSpPr>
            <p:cNvPr id="216092" name="Text Box 4"/>
            <p:cNvSpPr txBox="1">
              <a:spLocks noChangeArrowheads="1"/>
            </p:cNvSpPr>
            <p:nvPr/>
          </p:nvSpPr>
          <p:spPr bwMode="black">
            <a:xfrm>
              <a:off x="612" y="3113"/>
              <a:ext cx="226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600" dirty="0">
                  <a:solidFill>
                    <a:schemeClr val="tx1"/>
                  </a:solidFill>
                  <a:cs typeface="Arial" charset="0"/>
                </a:rPr>
                <a:t>p(j): </a:t>
              </a:r>
              <a:r>
                <a:rPr lang="zh-CN" altLang="en-US" sz="1600" dirty="0">
                  <a:solidFill>
                    <a:schemeClr val="tx1"/>
                  </a:solidFill>
                  <a:cs typeface="Arial" charset="0"/>
                </a:rPr>
                <a:t>顶点</a:t>
              </a:r>
              <a:r>
                <a:rPr lang="en-US" altLang="zh-CN" sz="1600" dirty="0">
                  <a:solidFill>
                    <a:schemeClr val="tx1"/>
                  </a:solidFill>
                  <a:cs typeface="Arial" charset="0"/>
                </a:rPr>
                <a:t>j</a:t>
              </a:r>
              <a:r>
                <a:rPr lang="zh-CN" altLang="en-US" sz="1600" dirty="0">
                  <a:solidFill>
                    <a:schemeClr val="tx1"/>
                  </a:solidFill>
                  <a:cs typeface="Arial" charset="0"/>
                </a:rPr>
                <a:t>在最短路径树上的前继点。</a:t>
              </a:r>
            </a:p>
          </p:txBody>
        </p:sp>
        <p:pic>
          <p:nvPicPr>
            <p:cNvPr id="216093" name="Picture 29" descr="coquette_05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" y="3098"/>
              <a:ext cx="285" cy="285"/>
            </a:xfrm>
            <a:prstGeom prst="rect">
              <a:avLst/>
            </a:prstGeom>
            <a:noFill/>
          </p:spPr>
        </p:pic>
      </p:grp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4716463" y="5588000"/>
            <a:ext cx="3384550" cy="452438"/>
            <a:chOff x="340" y="3415"/>
            <a:chExt cx="2132" cy="285"/>
          </a:xfrm>
        </p:grpSpPr>
        <p:sp>
          <p:nvSpPr>
            <p:cNvPr id="216095" name="Text Box 4"/>
            <p:cNvSpPr txBox="1">
              <a:spLocks noChangeArrowheads="1"/>
            </p:cNvSpPr>
            <p:nvPr/>
          </p:nvSpPr>
          <p:spPr bwMode="black">
            <a:xfrm>
              <a:off x="612" y="3430"/>
              <a:ext cx="186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600" dirty="0">
                  <a:solidFill>
                    <a:schemeClr val="tx1"/>
                  </a:solidFill>
                  <a:cs typeface="Arial" charset="0"/>
                </a:rPr>
                <a:t>S: </a:t>
              </a:r>
              <a:r>
                <a:rPr lang="zh-CN" altLang="en-US" sz="1600" dirty="0">
                  <a:solidFill>
                    <a:schemeClr val="tx1"/>
                  </a:solidFill>
                  <a:cs typeface="Arial" charset="0"/>
                </a:rPr>
                <a:t>最短路径树上的顶点集合。</a:t>
              </a:r>
            </a:p>
          </p:txBody>
        </p:sp>
        <p:pic>
          <p:nvPicPr>
            <p:cNvPr id="216096" name="Picture 32" descr="coquette_05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" y="3415"/>
              <a:ext cx="285" cy="285"/>
            </a:xfrm>
            <a:prstGeom prst="rect">
              <a:avLst/>
            </a:prstGeom>
            <a:noFill/>
          </p:spPr>
        </p:pic>
      </p:grpSp>
      <p:sp>
        <p:nvSpPr>
          <p:cNvPr id="29" name="矩形 28"/>
          <p:cNvSpPr/>
          <p:nvPr/>
        </p:nvSpPr>
        <p:spPr>
          <a:xfrm>
            <a:off x="7705121" y="6496238"/>
            <a:ext cx="11307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dijkstra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17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4200-B0FD-4240-B567-65D2CE51BAC5}" type="slidenum">
              <a:rPr lang="zh-CN" altLang="en-US"/>
              <a:pPr/>
              <a:t>6</a:t>
            </a:fld>
            <a:r>
              <a:rPr lang="en-US" altLang="zh-CN" dirty="0"/>
              <a:t> 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8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 算法示例</a:t>
            </a:r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gray">
          <a:xfrm>
            <a:off x="1547813" y="981075"/>
            <a:ext cx="287337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</a:t>
            </a:r>
          </a:p>
        </p:txBody>
      </p:sp>
      <p:grpSp>
        <p:nvGrpSpPr>
          <p:cNvPr id="217126" name="Group 38"/>
          <p:cNvGrpSpPr>
            <a:grpSpLocks/>
          </p:cNvGrpSpPr>
          <p:nvPr/>
        </p:nvGrpSpPr>
        <p:grpSpPr bwMode="auto">
          <a:xfrm>
            <a:off x="900113" y="1196975"/>
            <a:ext cx="2736850" cy="1849438"/>
            <a:chOff x="839" y="1207"/>
            <a:chExt cx="1724" cy="1165"/>
          </a:xfrm>
        </p:grpSpPr>
        <p:sp>
          <p:nvSpPr>
            <p:cNvPr id="217092" name="Oval 4"/>
            <p:cNvSpPr>
              <a:spLocks noChangeArrowheads="1"/>
            </p:cNvSpPr>
            <p:nvPr/>
          </p:nvSpPr>
          <p:spPr bwMode="gray">
            <a:xfrm>
              <a:off x="839" y="1661"/>
              <a:ext cx="227" cy="226"/>
            </a:xfrm>
            <a:prstGeom prst="ellipse">
              <a:avLst/>
            </a:prstGeom>
            <a:solidFill>
              <a:srgbClr val="00FF00"/>
            </a:soli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/>
                <a:t>s</a:t>
              </a:r>
            </a:p>
          </p:txBody>
        </p:sp>
        <p:sp>
          <p:nvSpPr>
            <p:cNvPr id="217093" name="Oval 5"/>
            <p:cNvSpPr>
              <a:spLocks noChangeArrowheads="1"/>
            </p:cNvSpPr>
            <p:nvPr/>
          </p:nvSpPr>
          <p:spPr bwMode="gray">
            <a:xfrm>
              <a:off x="1248" y="1252"/>
              <a:ext cx="227" cy="226"/>
            </a:xfrm>
            <a:prstGeom prst="ellipse">
              <a:avLst/>
            </a:prstGeom>
            <a:solidFill>
              <a:srgbClr val="00FF00"/>
            </a:soli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/>
                <a:t>a</a:t>
              </a:r>
            </a:p>
          </p:txBody>
        </p:sp>
        <p:sp>
          <p:nvSpPr>
            <p:cNvPr id="217094" name="Oval 6"/>
            <p:cNvSpPr>
              <a:spLocks noChangeArrowheads="1"/>
            </p:cNvSpPr>
            <p:nvPr/>
          </p:nvSpPr>
          <p:spPr bwMode="gray">
            <a:xfrm>
              <a:off x="1248" y="2069"/>
              <a:ext cx="227" cy="226"/>
            </a:xfrm>
            <a:prstGeom prst="ellipse">
              <a:avLst/>
            </a:prstGeom>
            <a:solidFill>
              <a:srgbClr val="00FF00"/>
            </a:soli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/>
                <a:t>e</a:t>
              </a:r>
            </a:p>
          </p:txBody>
        </p:sp>
        <p:sp>
          <p:nvSpPr>
            <p:cNvPr id="217095" name="Oval 7"/>
            <p:cNvSpPr>
              <a:spLocks noChangeArrowheads="1"/>
            </p:cNvSpPr>
            <p:nvPr/>
          </p:nvSpPr>
          <p:spPr bwMode="gray">
            <a:xfrm>
              <a:off x="1883" y="2069"/>
              <a:ext cx="227" cy="226"/>
            </a:xfrm>
            <a:prstGeom prst="ellipse">
              <a:avLst/>
            </a:prstGeom>
            <a:solidFill>
              <a:srgbClr val="00FF00"/>
            </a:soli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/>
                <a:t>d</a:t>
              </a:r>
            </a:p>
          </p:txBody>
        </p:sp>
        <p:sp>
          <p:nvSpPr>
            <p:cNvPr id="217096" name="Oval 8"/>
            <p:cNvSpPr>
              <a:spLocks noChangeArrowheads="1"/>
            </p:cNvSpPr>
            <p:nvPr/>
          </p:nvSpPr>
          <p:spPr bwMode="gray">
            <a:xfrm>
              <a:off x="1883" y="1252"/>
              <a:ext cx="227" cy="226"/>
            </a:xfrm>
            <a:prstGeom prst="ellipse">
              <a:avLst/>
            </a:prstGeom>
            <a:solidFill>
              <a:srgbClr val="00FF00"/>
            </a:soli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/>
                <a:t>b</a:t>
              </a:r>
            </a:p>
          </p:txBody>
        </p:sp>
        <p:sp>
          <p:nvSpPr>
            <p:cNvPr id="217097" name="Oval 9"/>
            <p:cNvSpPr>
              <a:spLocks noChangeArrowheads="1"/>
            </p:cNvSpPr>
            <p:nvPr/>
          </p:nvSpPr>
          <p:spPr bwMode="gray">
            <a:xfrm>
              <a:off x="2336" y="1706"/>
              <a:ext cx="227" cy="226"/>
            </a:xfrm>
            <a:prstGeom prst="ellipse">
              <a:avLst/>
            </a:prstGeom>
            <a:solidFill>
              <a:srgbClr val="00FF00"/>
            </a:soli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/>
                <a:t>c</a:t>
              </a:r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gray">
            <a:xfrm flipV="1">
              <a:off x="1021" y="1434"/>
              <a:ext cx="272" cy="27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gray">
            <a:xfrm>
              <a:off x="1021" y="1842"/>
              <a:ext cx="272" cy="27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01" name="Text Box 13"/>
            <p:cNvSpPr txBox="1">
              <a:spLocks noChangeArrowheads="1"/>
            </p:cNvSpPr>
            <p:nvPr/>
          </p:nvSpPr>
          <p:spPr bwMode="gray">
            <a:xfrm>
              <a:off x="976" y="1434"/>
              <a:ext cx="181" cy="212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217102" name="Text Box 14"/>
            <p:cNvSpPr txBox="1">
              <a:spLocks noChangeArrowheads="1"/>
            </p:cNvSpPr>
            <p:nvPr/>
          </p:nvSpPr>
          <p:spPr bwMode="gray">
            <a:xfrm>
              <a:off x="976" y="1887"/>
              <a:ext cx="181" cy="212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217103" name="Line 15"/>
            <p:cNvSpPr>
              <a:spLocks noChangeShapeType="1"/>
            </p:cNvSpPr>
            <p:nvPr/>
          </p:nvSpPr>
          <p:spPr bwMode="gray">
            <a:xfrm>
              <a:off x="1338" y="1479"/>
              <a:ext cx="0" cy="59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04" name="Text Box 16"/>
            <p:cNvSpPr txBox="1">
              <a:spLocks noChangeArrowheads="1"/>
            </p:cNvSpPr>
            <p:nvPr/>
          </p:nvSpPr>
          <p:spPr bwMode="gray">
            <a:xfrm>
              <a:off x="1293" y="1661"/>
              <a:ext cx="181" cy="212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217105" name="Line 17"/>
            <p:cNvSpPr>
              <a:spLocks noChangeShapeType="1"/>
            </p:cNvSpPr>
            <p:nvPr/>
          </p:nvSpPr>
          <p:spPr bwMode="gray">
            <a:xfrm>
              <a:off x="1475" y="1388"/>
              <a:ext cx="40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06" name="Line 18"/>
            <p:cNvSpPr>
              <a:spLocks noChangeShapeType="1"/>
            </p:cNvSpPr>
            <p:nvPr/>
          </p:nvSpPr>
          <p:spPr bwMode="gray">
            <a:xfrm>
              <a:off x="1429" y="1434"/>
              <a:ext cx="499" cy="68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07" name="Line 19"/>
            <p:cNvSpPr>
              <a:spLocks noChangeShapeType="1"/>
            </p:cNvSpPr>
            <p:nvPr/>
          </p:nvSpPr>
          <p:spPr bwMode="gray">
            <a:xfrm>
              <a:off x="1475" y="2205"/>
              <a:ext cx="40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08" name="Text Box 20"/>
            <p:cNvSpPr txBox="1">
              <a:spLocks noChangeArrowheads="1"/>
            </p:cNvSpPr>
            <p:nvPr/>
          </p:nvSpPr>
          <p:spPr bwMode="gray">
            <a:xfrm>
              <a:off x="1565" y="1207"/>
              <a:ext cx="181" cy="212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217109" name="Text Box 21"/>
            <p:cNvSpPr txBox="1">
              <a:spLocks noChangeArrowheads="1"/>
            </p:cNvSpPr>
            <p:nvPr/>
          </p:nvSpPr>
          <p:spPr bwMode="gray">
            <a:xfrm>
              <a:off x="1520" y="1661"/>
              <a:ext cx="181" cy="212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217110" name="Text Box 22"/>
            <p:cNvSpPr txBox="1">
              <a:spLocks noChangeArrowheads="1"/>
            </p:cNvSpPr>
            <p:nvPr/>
          </p:nvSpPr>
          <p:spPr bwMode="gray">
            <a:xfrm>
              <a:off x="1565" y="2160"/>
              <a:ext cx="181" cy="212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217111" name="Line 23"/>
            <p:cNvSpPr>
              <a:spLocks noChangeShapeType="1"/>
            </p:cNvSpPr>
            <p:nvPr/>
          </p:nvSpPr>
          <p:spPr bwMode="gray">
            <a:xfrm flipV="1">
              <a:off x="2019" y="1479"/>
              <a:ext cx="0" cy="59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12" name="Line 24"/>
            <p:cNvSpPr>
              <a:spLocks noChangeShapeType="1"/>
            </p:cNvSpPr>
            <p:nvPr/>
          </p:nvSpPr>
          <p:spPr bwMode="gray">
            <a:xfrm>
              <a:off x="2064" y="1434"/>
              <a:ext cx="318" cy="27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13" name="Line 25"/>
            <p:cNvSpPr>
              <a:spLocks noChangeShapeType="1"/>
            </p:cNvSpPr>
            <p:nvPr/>
          </p:nvSpPr>
          <p:spPr bwMode="gray">
            <a:xfrm flipV="1">
              <a:off x="2109" y="1888"/>
              <a:ext cx="226" cy="27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14" name="Text Box 26"/>
            <p:cNvSpPr txBox="1">
              <a:spLocks noChangeArrowheads="1"/>
            </p:cNvSpPr>
            <p:nvPr/>
          </p:nvSpPr>
          <p:spPr bwMode="gray">
            <a:xfrm>
              <a:off x="1883" y="1661"/>
              <a:ext cx="181" cy="212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217115" name="Text Box 27"/>
            <p:cNvSpPr txBox="1">
              <a:spLocks noChangeArrowheads="1"/>
            </p:cNvSpPr>
            <p:nvPr/>
          </p:nvSpPr>
          <p:spPr bwMode="gray">
            <a:xfrm>
              <a:off x="2155" y="1388"/>
              <a:ext cx="181" cy="212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217116" name="Text Box 28"/>
            <p:cNvSpPr txBox="1">
              <a:spLocks noChangeArrowheads="1"/>
            </p:cNvSpPr>
            <p:nvPr/>
          </p:nvSpPr>
          <p:spPr bwMode="gray">
            <a:xfrm>
              <a:off x="2200" y="1978"/>
              <a:ext cx="181" cy="212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3</a:t>
              </a:r>
            </a:p>
          </p:txBody>
        </p:sp>
      </p:grpSp>
      <p:sp>
        <p:nvSpPr>
          <p:cNvPr id="217118" name="Text Box 30"/>
          <p:cNvSpPr txBox="1">
            <a:spLocks noChangeArrowheads="1"/>
          </p:cNvSpPr>
          <p:nvPr/>
        </p:nvSpPr>
        <p:spPr bwMode="gray">
          <a:xfrm>
            <a:off x="611188" y="1917700"/>
            <a:ext cx="287337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</a:t>
            </a:r>
          </a:p>
        </p:txBody>
      </p:sp>
      <p:sp>
        <p:nvSpPr>
          <p:cNvPr id="217119" name="Text Box 31"/>
          <p:cNvSpPr txBox="1">
            <a:spLocks noChangeArrowheads="1"/>
          </p:cNvSpPr>
          <p:nvPr/>
        </p:nvSpPr>
        <p:spPr bwMode="gray">
          <a:xfrm>
            <a:off x="1547813" y="2805113"/>
            <a:ext cx="287337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</a:t>
            </a:r>
          </a:p>
        </p:txBody>
      </p:sp>
      <p:sp>
        <p:nvSpPr>
          <p:cNvPr id="217120" name="Text Box 32"/>
          <p:cNvSpPr txBox="1">
            <a:spLocks noChangeArrowheads="1"/>
          </p:cNvSpPr>
          <p:nvPr/>
        </p:nvSpPr>
        <p:spPr bwMode="gray">
          <a:xfrm>
            <a:off x="2557463" y="2781300"/>
            <a:ext cx="287337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</a:t>
            </a:r>
          </a:p>
        </p:txBody>
      </p:sp>
      <p:sp>
        <p:nvSpPr>
          <p:cNvPr id="217121" name="Text Box 33"/>
          <p:cNvSpPr txBox="1">
            <a:spLocks noChangeArrowheads="1"/>
          </p:cNvSpPr>
          <p:nvPr/>
        </p:nvSpPr>
        <p:spPr bwMode="gray">
          <a:xfrm>
            <a:off x="2555875" y="981075"/>
            <a:ext cx="287338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</a:t>
            </a:r>
          </a:p>
        </p:txBody>
      </p:sp>
      <p:sp>
        <p:nvSpPr>
          <p:cNvPr id="217122" name="Text Box 34"/>
          <p:cNvSpPr txBox="1">
            <a:spLocks noChangeArrowheads="1"/>
          </p:cNvSpPr>
          <p:nvPr/>
        </p:nvSpPr>
        <p:spPr bwMode="gray">
          <a:xfrm>
            <a:off x="3563938" y="1989138"/>
            <a:ext cx="287337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</a:t>
            </a:r>
          </a:p>
        </p:txBody>
      </p:sp>
      <p:sp>
        <p:nvSpPr>
          <p:cNvPr id="217123" name="Line 35"/>
          <p:cNvSpPr>
            <a:spLocks noChangeShapeType="1"/>
          </p:cNvSpPr>
          <p:nvPr/>
        </p:nvSpPr>
        <p:spPr bwMode="gray">
          <a:xfrm>
            <a:off x="611188" y="21209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124" name="Text Box 36"/>
          <p:cNvSpPr txBox="1">
            <a:spLocks noChangeArrowheads="1"/>
          </p:cNvSpPr>
          <p:nvPr/>
        </p:nvSpPr>
        <p:spPr bwMode="gray">
          <a:xfrm>
            <a:off x="611188" y="2133600"/>
            <a:ext cx="360362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sp>
        <p:nvSpPr>
          <p:cNvPr id="217125" name="Oval 37"/>
          <p:cNvSpPr>
            <a:spLocks noChangeArrowheads="1"/>
          </p:cNvSpPr>
          <p:nvPr/>
        </p:nvSpPr>
        <p:spPr bwMode="gray">
          <a:xfrm>
            <a:off x="3276600" y="1989138"/>
            <a:ext cx="360363" cy="358775"/>
          </a:xfrm>
          <a:prstGeom prst="ellipse">
            <a:avLst/>
          </a:prstGeom>
          <a:solidFill>
            <a:srgbClr val="FF0000"/>
          </a:solidFill>
          <a:ln w="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7127" name="Oval 39"/>
          <p:cNvSpPr>
            <a:spLocks noChangeArrowheads="1"/>
          </p:cNvSpPr>
          <p:nvPr/>
        </p:nvSpPr>
        <p:spPr bwMode="gray">
          <a:xfrm>
            <a:off x="900113" y="1916113"/>
            <a:ext cx="360362" cy="358775"/>
          </a:xfrm>
          <a:prstGeom prst="ellipse">
            <a:avLst/>
          </a:prstGeom>
          <a:solidFill>
            <a:srgbClr val="FF0000"/>
          </a:solidFill>
          <a:ln w="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17128" name="Line 40"/>
          <p:cNvSpPr>
            <a:spLocks noChangeShapeType="1"/>
          </p:cNvSpPr>
          <p:nvPr/>
        </p:nvSpPr>
        <p:spPr bwMode="gray">
          <a:xfrm flipV="1">
            <a:off x="1187450" y="1557338"/>
            <a:ext cx="43180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129" name="Line 41"/>
          <p:cNvSpPr>
            <a:spLocks noChangeShapeType="1"/>
          </p:cNvSpPr>
          <p:nvPr/>
        </p:nvSpPr>
        <p:spPr bwMode="gray">
          <a:xfrm>
            <a:off x="1573213" y="11842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132" name="Text Box 44"/>
          <p:cNvSpPr txBox="1">
            <a:spLocks noChangeArrowheads="1"/>
          </p:cNvSpPr>
          <p:nvPr/>
        </p:nvSpPr>
        <p:spPr bwMode="gray">
          <a:xfrm>
            <a:off x="1476375" y="836613"/>
            <a:ext cx="503238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2,s</a:t>
            </a:r>
          </a:p>
        </p:txBody>
      </p:sp>
      <p:sp>
        <p:nvSpPr>
          <p:cNvPr id="217133" name="Line 45"/>
          <p:cNvSpPr>
            <a:spLocks noChangeShapeType="1"/>
          </p:cNvSpPr>
          <p:nvPr/>
        </p:nvSpPr>
        <p:spPr bwMode="gray">
          <a:xfrm>
            <a:off x="1187450" y="2205038"/>
            <a:ext cx="43180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134" name="Line 46"/>
          <p:cNvSpPr>
            <a:spLocks noChangeShapeType="1"/>
          </p:cNvSpPr>
          <p:nvPr/>
        </p:nvSpPr>
        <p:spPr bwMode="gray">
          <a:xfrm>
            <a:off x="1573213" y="30099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135" name="Text Box 47"/>
          <p:cNvSpPr txBox="1">
            <a:spLocks noChangeArrowheads="1"/>
          </p:cNvSpPr>
          <p:nvPr/>
        </p:nvSpPr>
        <p:spPr bwMode="gray">
          <a:xfrm>
            <a:off x="1403350" y="2997200"/>
            <a:ext cx="504825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4,s</a:t>
            </a:r>
          </a:p>
        </p:txBody>
      </p: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684213" y="3357563"/>
            <a:ext cx="3024187" cy="3168650"/>
            <a:chOff x="385" y="1117"/>
            <a:chExt cx="1905" cy="1996"/>
          </a:xfrm>
        </p:grpSpPr>
        <p:sp>
          <p:nvSpPr>
            <p:cNvPr id="217137" name="AutoShape 49"/>
            <p:cNvSpPr>
              <a:spLocks noChangeArrowheads="1"/>
            </p:cNvSpPr>
            <p:nvPr/>
          </p:nvSpPr>
          <p:spPr bwMode="gray">
            <a:xfrm>
              <a:off x="385" y="1117"/>
              <a:ext cx="1905" cy="1996"/>
            </a:xfrm>
            <a:prstGeom prst="roundRect">
              <a:avLst>
                <a:gd name="adj" fmla="val 12699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38" name="AutoShape 50"/>
            <p:cNvSpPr>
              <a:spLocks noChangeArrowheads="1"/>
            </p:cNvSpPr>
            <p:nvPr/>
          </p:nvSpPr>
          <p:spPr bwMode="gray">
            <a:xfrm>
              <a:off x="431" y="1344"/>
              <a:ext cx="1815" cy="172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39" name="Text Box 18"/>
            <p:cNvSpPr txBox="1">
              <a:spLocks noChangeArrowheads="1"/>
            </p:cNvSpPr>
            <p:nvPr/>
          </p:nvSpPr>
          <p:spPr bwMode="white">
            <a:xfrm>
              <a:off x="521" y="1117"/>
              <a:ext cx="140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chemeClr val="bg1"/>
                  </a:solidFill>
                </a:rPr>
                <a:t>DijkstraAlg (G(V, E), s)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521" y="1389"/>
              <a:ext cx="1678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rIns="54000">
              <a:spAutoFit/>
            </a:bodyPr>
            <a:lstStyle/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FOR all vertex j in V DO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    d(j) = 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; p(j) = NULL;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S = {s}; d(s) = 0; p(s) = NULL; 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Update(s);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WHILE S 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 V  DO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    i = FindMin();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    S = S U {i};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    Update(i);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END WHILE</a:t>
              </a:r>
            </a:p>
          </p:txBody>
        </p:sp>
      </p:grpSp>
      <p:sp>
        <p:nvSpPr>
          <p:cNvPr id="217141" name="Oval 53"/>
          <p:cNvSpPr>
            <a:spLocks noChangeArrowheads="1"/>
          </p:cNvSpPr>
          <p:nvPr/>
        </p:nvSpPr>
        <p:spPr bwMode="gray">
          <a:xfrm>
            <a:off x="539750" y="3789363"/>
            <a:ext cx="3024188" cy="6477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43" name="Oval 55"/>
          <p:cNvSpPr>
            <a:spLocks noChangeArrowheads="1"/>
          </p:cNvSpPr>
          <p:nvPr/>
        </p:nvSpPr>
        <p:spPr bwMode="gray">
          <a:xfrm>
            <a:off x="900113" y="4365625"/>
            <a:ext cx="647700" cy="36036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44" name="Oval 56"/>
          <p:cNvSpPr>
            <a:spLocks noChangeArrowheads="1"/>
          </p:cNvSpPr>
          <p:nvPr/>
        </p:nvSpPr>
        <p:spPr bwMode="gray">
          <a:xfrm>
            <a:off x="1547813" y="4365625"/>
            <a:ext cx="1944687" cy="4318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45" name="Oval 57"/>
          <p:cNvSpPr>
            <a:spLocks noChangeArrowheads="1"/>
          </p:cNvSpPr>
          <p:nvPr/>
        </p:nvSpPr>
        <p:spPr bwMode="gray">
          <a:xfrm>
            <a:off x="827088" y="4652963"/>
            <a:ext cx="1081087" cy="360362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7146" name="Group 58"/>
          <p:cNvGrpSpPr>
            <a:grpSpLocks/>
          </p:cNvGrpSpPr>
          <p:nvPr/>
        </p:nvGrpSpPr>
        <p:grpSpPr bwMode="auto">
          <a:xfrm>
            <a:off x="4932363" y="3284538"/>
            <a:ext cx="3600450" cy="2303462"/>
            <a:chOff x="2789" y="2115"/>
            <a:chExt cx="2268" cy="1451"/>
          </a:xfrm>
        </p:grpSpPr>
        <p:sp>
          <p:nvSpPr>
            <p:cNvPr id="217147" name="AutoShape 59"/>
            <p:cNvSpPr>
              <a:spLocks noChangeArrowheads="1"/>
            </p:cNvSpPr>
            <p:nvPr/>
          </p:nvSpPr>
          <p:spPr bwMode="gray">
            <a:xfrm>
              <a:off x="2789" y="2115"/>
              <a:ext cx="2268" cy="1451"/>
            </a:xfrm>
            <a:prstGeom prst="roundRect">
              <a:avLst>
                <a:gd name="adj" fmla="val 12699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48" name="AutoShape 60"/>
            <p:cNvSpPr>
              <a:spLocks noChangeArrowheads="1"/>
            </p:cNvSpPr>
            <p:nvPr/>
          </p:nvSpPr>
          <p:spPr bwMode="gray">
            <a:xfrm>
              <a:off x="2835" y="2341"/>
              <a:ext cx="2177" cy="11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49" name="Text Box 18"/>
            <p:cNvSpPr txBox="1">
              <a:spLocks noChangeArrowheads="1"/>
            </p:cNvSpPr>
            <p:nvPr/>
          </p:nvSpPr>
          <p:spPr bwMode="white">
            <a:xfrm>
              <a:off x="2925" y="2115"/>
              <a:ext cx="140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chemeClr val="bg1"/>
                  </a:solidFill>
                </a:rPr>
                <a:t>Update ( i )</a:t>
              </a:r>
            </a:p>
          </p:txBody>
        </p:sp>
        <p:sp>
          <p:nvSpPr>
            <p:cNvPr id="217150" name="Rectangle 62"/>
            <p:cNvSpPr>
              <a:spLocks noChangeArrowheads="1"/>
            </p:cNvSpPr>
            <p:nvPr/>
          </p:nvSpPr>
          <p:spPr bwMode="auto">
            <a:xfrm>
              <a:off x="2925" y="2387"/>
              <a:ext cx="2132" cy="1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rIns="54000">
              <a:spAutoFit/>
            </a:bodyPr>
            <a:lstStyle/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FOR each edge e incident to i DO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    IF e.weight + d(i) &lt; d(e.head) THEN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        d(e.head) = e.weight + d(i);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        p(e.head) = i;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    END IF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END FOR</a:t>
              </a:r>
              <a:endParaRPr lang="en-US" altLang="zh-CN">
                <a:solidFill>
                  <a:schemeClr val="tx1"/>
                </a:solidFill>
                <a:sym typeface="Symbol" pitchFamily="18" charset="2"/>
              </a:endParaRPr>
            </a:p>
          </p:txBody>
        </p:sp>
      </p:grpSp>
      <p:grpSp>
        <p:nvGrpSpPr>
          <p:cNvPr id="217151" name="Group 63"/>
          <p:cNvGrpSpPr>
            <a:grpSpLocks/>
          </p:cNvGrpSpPr>
          <p:nvPr/>
        </p:nvGrpSpPr>
        <p:grpSpPr bwMode="auto">
          <a:xfrm>
            <a:off x="5219700" y="3716338"/>
            <a:ext cx="3024188" cy="1584325"/>
            <a:chOff x="3061" y="527"/>
            <a:chExt cx="1905" cy="998"/>
          </a:xfrm>
        </p:grpSpPr>
        <p:sp>
          <p:nvSpPr>
            <p:cNvPr id="217152" name="AutoShape 64"/>
            <p:cNvSpPr>
              <a:spLocks noChangeArrowheads="1"/>
            </p:cNvSpPr>
            <p:nvPr/>
          </p:nvSpPr>
          <p:spPr bwMode="gray">
            <a:xfrm>
              <a:off x="3061" y="527"/>
              <a:ext cx="1905" cy="998"/>
            </a:xfrm>
            <a:prstGeom prst="roundRect">
              <a:avLst>
                <a:gd name="adj" fmla="val 12699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53" name="AutoShape 65"/>
            <p:cNvSpPr>
              <a:spLocks noChangeArrowheads="1"/>
            </p:cNvSpPr>
            <p:nvPr/>
          </p:nvSpPr>
          <p:spPr bwMode="gray">
            <a:xfrm>
              <a:off x="3107" y="754"/>
              <a:ext cx="1815" cy="72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54" name="Text Box 18"/>
            <p:cNvSpPr txBox="1">
              <a:spLocks noChangeArrowheads="1"/>
            </p:cNvSpPr>
            <p:nvPr/>
          </p:nvSpPr>
          <p:spPr bwMode="white">
            <a:xfrm>
              <a:off x="3197" y="527"/>
              <a:ext cx="140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chemeClr val="bg1"/>
                  </a:solidFill>
                </a:rPr>
                <a:t>FindMin ()</a:t>
              </a:r>
            </a:p>
          </p:txBody>
        </p:sp>
        <p:sp>
          <p:nvSpPr>
            <p:cNvPr id="217155" name="Rectangle 67"/>
            <p:cNvSpPr>
              <a:spLocks noChangeArrowheads="1"/>
            </p:cNvSpPr>
            <p:nvPr/>
          </p:nvSpPr>
          <p:spPr bwMode="auto">
            <a:xfrm>
              <a:off x="3197" y="799"/>
              <a:ext cx="1678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rIns="54000">
              <a:spAutoFit/>
            </a:bodyPr>
            <a:lstStyle/>
            <a:p>
              <a:pPr marL="265113" indent="-265113"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Find vertex v in V – S which has minimum d(v);</a:t>
              </a:r>
            </a:p>
            <a:p>
              <a:pPr marL="265113" indent="-265113"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RETURN v;</a:t>
              </a:r>
              <a:endParaRPr lang="en-US" altLang="zh-CN">
                <a:solidFill>
                  <a:schemeClr val="tx1"/>
                </a:solidFill>
                <a:sym typeface="Symbol" pitchFamily="18" charset="2"/>
              </a:endParaRPr>
            </a:p>
          </p:txBody>
        </p:sp>
      </p:grpSp>
      <p:graphicFrame>
        <p:nvGraphicFramePr>
          <p:cNvPr id="217236" name="Group 148"/>
          <p:cNvGraphicFramePr>
            <a:graphicFrameLocks noGrp="1"/>
          </p:cNvGraphicFramePr>
          <p:nvPr>
            <p:ph idx="1"/>
          </p:nvPr>
        </p:nvGraphicFramePr>
        <p:xfrm>
          <a:off x="4211960" y="1052513"/>
          <a:ext cx="4608190" cy="2033589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Step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d(a), p(a)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d(b), p(b)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d(c), p(c)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d(d), p(d)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d(e), p(e)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7239" name="Text Box 151"/>
          <p:cNvSpPr txBox="1">
            <a:spLocks noChangeArrowheads="1"/>
          </p:cNvSpPr>
          <p:nvPr/>
        </p:nvSpPr>
        <p:spPr bwMode="gray">
          <a:xfrm>
            <a:off x="4932040" y="1484313"/>
            <a:ext cx="720725" cy="2372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217240" name="Text Box 152"/>
          <p:cNvSpPr txBox="1">
            <a:spLocks noChangeArrowheads="1"/>
          </p:cNvSpPr>
          <p:nvPr/>
        </p:nvSpPr>
        <p:spPr bwMode="gray">
          <a:xfrm>
            <a:off x="4932040" y="1773238"/>
            <a:ext cx="720725" cy="2372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err="1"/>
              <a:t>s,a</a:t>
            </a:r>
            <a:endParaRPr lang="en-US" altLang="zh-CN" dirty="0"/>
          </a:p>
        </p:txBody>
      </p:sp>
      <p:sp>
        <p:nvSpPr>
          <p:cNvPr id="217241" name="Text Box 153"/>
          <p:cNvSpPr txBox="1">
            <a:spLocks noChangeArrowheads="1"/>
          </p:cNvSpPr>
          <p:nvPr/>
        </p:nvSpPr>
        <p:spPr bwMode="gray">
          <a:xfrm>
            <a:off x="4932040" y="2041525"/>
            <a:ext cx="720725" cy="2372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err="1"/>
              <a:t>s,a,e</a:t>
            </a:r>
            <a:endParaRPr lang="en-US" altLang="zh-CN" dirty="0"/>
          </a:p>
        </p:txBody>
      </p:sp>
      <p:sp>
        <p:nvSpPr>
          <p:cNvPr id="217242" name="Text Box 154"/>
          <p:cNvSpPr txBox="1">
            <a:spLocks noChangeArrowheads="1"/>
          </p:cNvSpPr>
          <p:nvPr/>
        </p:nvSpPr>
        <p:spPr bwMode="gray">
          <a:xfrm>
            <a:off x="4932040" y="2276475"/>
            <a:ext cx="720725" cy="2372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err="1"/>
              <a:t>s,a,e,d</a:t>
            </a:r>
            <a:endParaRPr lang="en-US" altLang="zh-CN" dirty="0"/>
          </a:p>
        </p:txBody>
      </p:sp>
      <p:sp>
        <p:nvSpPr>
          <p:cNvPr id="217243" name="Text Box 155"/>
          <p:cNvSpPr txBox="1">
            <a:spLocks noChangeArrowheads="1"/>
          </p:cNvSpPr>
          <p:nvPr/>
        </p:nvSpPr>
        <p:spPr bwMode="gray">
          <a:xfrm>
            <a:off x="4932040" y="2565400"/>
            <a:ext cx="863600" cy="2372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err="1"/>
              <a:t>s,a,e,d,b</a:t>
            </a:r>
            <a:endParaRPr lang="en-US" altLang="zh-CN" dirty="0"/>
          </a:p>
        </p:txBody>
      </p:sp>
      <p:sp>
        <p:nvSpPr>
          <p:cNvPr id="217244" name="Text Box 156"/>
          <p:cNvSpPr txBox="1">
            <a:spLocks noChangeArrowheads="1"/>
          </p:cNvSpPr>
          <p:nvPr/>
        </p:nvSpPr>
        <p:spPr bwMode="gray">
          <a:xfrm>
            <a:off x="4932363" y="2852738"/>
            <a:ext cx="936625" cy="2372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err="1"/>
              <a:t>s,a,e,d,b,c</a:t>
            </a:r>
            <a:endParaRPr lang="en-US" altLang="zh-CN" dirty="0"/>
          </a:p>
        </p:txBody>
      </p:sp>
      <p:sp>
        <p:nvSpPr>
          <p:cNvPr id="217246" name="Text Box 158"/>
          <p:cNvSpPr txBox="1">
            <a:spLocks noChangeArrowheads="1"/>
          </p:cNvSpPr>
          <p:nvPr/>
        </p:nvSpPr>
        <p:spPr bwMode="gray">
          <a:xfrm>
            <a:off x="6011863" y="1484313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2, s</a:t>
            </a:r>
          </a:p>
        </p:txBody>
      </p:sp>
      <p:sp>
        <p:nvSpPr>
          <p:cNvPr id="217247" name="Text Box 159"/>
          <p:cNvSpPr txBox="1">
            <a:spLocks noChangeArrowheads="1"/>
          </p:cNvSpPr>
          <p:nvPr/>
        </p:nvSpPr>
        <p:spPr bwMode="gray">
          <a:xfrm>
            <a:off x="6011863" y="1773238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2, s</a:t>
            </a:r>
          </a:p>
        </p:txBody>
      </p:sp>
      <p:sp>
        <p:nvSpPr>
          <p:cNvPr id="217252" name="Text Box 164"/>
          <p:cNvSpPr txBox="1">
            <a:spLocks noChangeArrowheads="1"/>
          </p:cNvSpPr>
          <p:nvPr/>
        </p:nvSpPr>
        <p:spPr bwMode="gray">
          <a:xfrm>
            <a:off x="6588125" y="1484313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217253" name="Text Box 165"/>
          <p:cNvSpPr txBox="1">
            <a:spLocks noChangeArrowheads="1"/>
          </p:cNvSpPr>
          <p:nvPr/>
        </p:nvSpPr>
        <p:spPr bwMode="gray">
          <a:xfrm>
            <a:off x="6588125" y="1773238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6, a</a:t>
            </a:r>
          </a:p>
        </p:txBody>
      </p:sp>
      <p:sp>
        <p:nvSpPr>
          <p:cNvPr id="217254" name="Text Box 166"/>
          <p:cNvSpPr txBox="1">
            <a:spLocks noChangeArrowheads="1"/>
          </p:cNvSpPr>
          <p:nvPr/>
        </p:nvSpPr>
        <p:spPr bwMode="gray">
          <a:xfrm>
            <a:off x="6588125" y="2060575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6, a</a:t>
            </a:r>
          </a:p>
        </p:txBody>
      </p:sp>
      <p:sp>
        <p:nvSpPr>
          <p:cNvPr id="217255" name="Text Box 167"/>
          <p:cNvSpPr txBox="1">
            <a:spLocks noChangeArrowheads="1"/>
          </p:cNvSpPr>
          <p:nvPr/>
        </p:nvSpPr>
        <p:spPr bwMode="gray">
          <a:xfrm>
            <a:off x="6588125" y="2330450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6, a</a:t>
            </a:r>
          </a:p>
        </p:txBody>
      </p:sp>
      <p:sp>
        <p:nvSpPr>
          <p:cNvPr id="217256" name="Text Box 168"/>
          <p:cNvSpPr txBox="1">
            <a:spLocks noChangeArrowheads="1"/>
          </p:cNvSpPr>
          <p:nvPr/>
        </p:nvSpPr>
        <p:spPr bwMode="gray">
          <a:xfrm>
            <a:off x="6588125" y="2617788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6, a</a:t>
            </a:r>
          </a:p>
        </p:txBody>
      </p:sp>
      <p:sp>
        <p:nvSpPr>
          <p:cNvPr id="217258" name="Text Box 170"/>
          <p:cNvSpPr txBox="1">
            <a:spLocks noChangeArrowheads="1"/>
          </p:cNvSpPr>
          <p:nvPr/>
        </p:nvSpPr>
        <p:spPr bwMode="gray">
          <a:xfrm>
            <a:off x="7164388" y="1484313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217259" name="Text Box 171"/>
          <p:cNvSpPr txBox="1">
            <a:spLocks noChangeArrowheads="1"/>
          </p:cNvSpPr>
          <p:nvPr/>
        </p:nvSpPr>
        <p:spPr bwMode="gray">
          <a:xfrm>
            <a:off x="7164388" y="1773238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217260" name="Text Box 172"/>
          <p:cNvSpPr txBox="1">
            <a:spLocks noChangeArrowheads="1"/>
          </p:cNvSpPr>
          <p:nvPr/>
        </p:nvSpPr>
        <p:spPr bwMode="gray">
          <a:xfrm>
            <a:off x="7164388" y="2060575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217261" name="Text Box 173"/>
          <p:cNvSpPr txBox="1">
            <a:spLocks noChangeArrowheads="1"/>
          </p:cNvSpPr>
          <p:nvPr/>
        </p:nvSpPr>
        <p:spPr bwMode="gray">
          <a:xfrm>
            <a:off x="7164388" y="2330450"/>
            <a:ext cx="431800" cy="2372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7, d</a:t>
            </a:r>
          </a:p>
        </p:txBody>
      </p:sp>
      <p:sp>
        <p:nvSpPr>
          <p:cNvPr id="217262" name="Text Box 174"/>
          <p:cNvSpPr txBox="1">
            <a:spLocks noChangeArrowheads="1"/>
          </p:cNvSpPr>
          <p:nvPr/>
        </p:nvSpPr>
        <p:spPr bwMode="gray">
          <a:xfrm>
            <a:off x="7164388" y="2617788"/>
            <a:ext cx="431800" cy="2372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7, d</a:t>
            </a:r>
          </a:p>
        </p:txBody>
      </p:sp>
      <p:sp>
        <p:nvSpPr>
          <p:cNvPr id="217263" name="Text Box 175"/>
          <p:cNvSpPr txBox="1">
            <a:spLocks noChangeArrowheads="1"/>
          </p:cNvSpPr>
          <p:nvPr/>
        </p:nvSpPr>
        <p:spPr bwMode="gray">
          <a:xfrm>
            <a:off x="7164388" y="2852738"/>
            <a:ext cx="431800" cy="2372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7, d</a:t>
            </a:r>
          </a:p>
        </p:txBody>
      </p:sp>
      <p:sp>
        <p:nvSpPr>
          <p:cNvPr id="217264" name="Text Box 176"/>
          <p:cNvSpPr txBox="1">
            <a:spLocks noChangeArrowheads="1"/>
          </p:cNvSpPr>
          <p:nvPr/>
        </p:nvSpPr>
        <p:spPr bwMode="gray">
          <a:xfrm>
            <a:off x="7740650" y="1484313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217265" name="Text Box 177"/>
          <p:cNvSpPr txBox="1">
            <a:spLocks noChangeArrowheads="1"/>
          </p:cNvSpPr>
          <p:nvPr/>
        </p:nvSpPr>
        <p:spPr bwMode="gray">
          <a:xfrm>
            <a:off x="7740650" y="1773238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4, a</a:t>
            </a:r>
          </a:p>
        </p:txBody>
      </p:sp>
      <p:sp>
        <p:nvSpPr>
          <p:cNvPr id="217266" name="Text Box 178"/>
          <p:cNvSpPr txBox="1">
            <a:spLocks noChangeArrowheads="1"/>
          </p:cNvSpPr>
          <p:nvPr/>
        </p:nvSpPr>
        <p:spPr bwMode="gray">
          <a:xfrm>
            <a:off x="7740650" y="2060575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4, a</a:t>
            </a:r>
          </a:p>
        </p:txBody>
      </p:sp>
      <p:sp>
        <p:nvSpPr>
          <p:cNvPr id="217267" name="Text Box 179"/>
          <p:cNvSpPr txBox="1">
            <a:spLocks noChangeArrowheads="1"/>
          </p:cNvSpPr>
          <p:nvPr/>
        </p:nvSpPr>
        <p:spPr bwMode="gray">
          <a:xfrm>
            <a:off x="7740650" y="2330450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4, a</a:t>
            </a:r>
          </a:p>
        </p:txBody>
      </p:sp>
      <p:sp>
        <p:nvSpPr>
          <p:cNvPr id="217270" name="Text Box 182"/>
          <p:cNvSpPr txBox="1">
            <a:spLocks noChangeArrowheads="1"/>
          </p:cNvSpPr>
          <p:nvPr/>
        </p:nvSpPr>
        <p:spPr bwMode="gray">
          <a:xfrm>
            <a:off x="8316913" y="1484313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4, s</a:t>
            </a:r>
          </a:p>
        </p:txBody>
      </p:sp>
      <p:sp>
        <p:nvSpPr>
          <p:cNvPr id="217271" name="Text Box 183"/>
          <p:cNvSpPr txBox="1">
            <a:spLocks noChangeArrowheads="1"/>
          </p:cNvSpPr>
          <p:nvPr/>
        </p:nvSpPr>
        <p:spPr bwMode="gray">
          <a:xfrm>
            <a:off x="8316913" y="1773238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3, a</a:t>
            </a:r>
          </a:p>
        </p:txBody>
      </p:sp>
      <p:sp>
        <p:nvSpPr>
          <p:cNvPr id="217272" name="Text Box 184"/>
          <p:cNvSpPr txBox="1">
            <a:spLocks noChangeArrowheads="1"/>
          </p:cNvSpPr>
          <p:nvPr/>
        </p:nvSpPr>
        <p:spPr bwMode="gray">
          <a:xfrm>
            <a:off x="8316913" y="2060575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3, a</a:t>
            </a:r>
          </a:p>
        </p:txBody>
      </p:sp>
      <p:sp>
        <p:nvSpPr>
          <p:cNvPr id="217276" name="Oval 188"/>
          <p:cNvSpPr>
            <a:spLocks noChangeArrowheads="1"/>
          </p:cNvSpPr>
          <p:nvPr/>
        </p:nvSpPr>
        <p:spPr bwMode="gray">
          <a:xfrm>
            <a:off x="827088" y="4941888"/>
            <a:ext cx="1584325" cy="360362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77" name="Oval 189"/>
          <p:cNvSpPr>
            <a:spLocks noChangeArrowheads="1"/>
          </p:cNvSpPr>
          <p:nvPr/>
        </p:nvSpPr>
        <p:spPr bwMode="gray">
          <a:xfrm>
            <a:off x="1042988" y="5229225"/>
            <a:ext cx="1296987" cy="36036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78" name="Oval 190"/>
          <p:cNvSpPr>
            <a:spLocks noChangeArrowheads="1"/>
          </p:cNvSpPr>
          <p:nvPr/>
        </p:nvSpPr>
        <p:spPr bwMode="gray">
          <a:xfrm>
            <a:off x="1042988" y="5516563"/>
            <a:ext cx="1152525" cy="2889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79" name="Oval 191"/>
          <p:cNvSpPr>
            <a:spLocks noChangeArrowheads="1"/>
          </p:cNvSpPr>
          <p:nvPr/>
        </p:nvSpPr>
        <p:spPr bwMode="gray">
          <a:xfrm>
            <a:off x="1547813" y="1268413"/>
            <a:ext cx="360362" cy="358775"/>
          </a:xfrm>
          <a:prstGeom prst="ellipse">
            <a:avLst/>
          </a:prstGeom>
          <a:solidFill>
            <a:srgbClr val="FF0000"/>
          </a:solidFill>
          <a:ln w="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7280" name="Oval 192"/>
          <p:cNvSpPr>
            <a:spLocks noChangeArrowheads="1"/>
          </p:cNvSpPr>
          <p:nvPr/>
        </p:nvSpPr>
        <p:spPr bwMode="gray">
          <a:xfrm>
            <a:off x="1042988" y="5734050"/>
            <a:ext cx="1081087" cy="36036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81" name="Line 193"/>
          <p:cNvSpPr>
            <a:spLocks noChangeShapeType="1"/>
          </p:cNvSpPr>
          <p:nvPr/>
        </p:nvSpPr>
        <p:spPr bwMode="gray">
          <a:xfrm flipV="1">
            <a:off x="1187450" y="1557338"/>
            <a:ext cx="4318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82" name="Line 194"/>
          <p:cNvSpPr>
            <a:spLocks noChangeShapeType="1"/>
          </p:cNvSpPr>
          <p:nvPr/>
        </p:nvSpPr>
        <p:spPr bwMode="gray">
          <a:xfrm>
            <a:off x="1908175" y="1484313"/>
            <a:ext cx="6477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83" name="Line 195"/>
          <p:cNvSpPr>
            <a:spLocks noChangeShapeType="1"/>
          </p:cNvSpPr>
          <p:nvPr/>
        </p:nvSpPr>
        <p:spPr bwMode="gray">
          <a:xfrm>
            <a:off x="2593975" y="11842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284" name="Text Box 196"/>
          <p:cNvSpPr txBox="1">
            <a:spLocks noChangeArrowheads="1"/>
          </p:cNvSpPr>
          <p:nvPr/>
        </p:nvSpPr>
        <p:spPr bwMode="gray">
          <a:xfrm>
            <a:off x="2484438" y="836613"/>
            <a:ext cx="503237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6,a</a:t>
            </a:r>
          </a:p>
        </p:txBody>
      </p:sp>
      <p:sp>
        <p:nvSpPr>
          <p:cNvPr id="217285" name="Line 197"/>
          <p:cNvSpPr>
            <a:spLocks noChangeShapeType="1"/>
          </p:cNvSpPr>
          <p:nvPr/>
        </p:nvSpPr>
        <p:spPr bwMode="gray">
          <a:xfrm>
            <a:off x="1835150" y="1557338"/>
            <a:ext cx="792163" cy="10795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86" name="Line 198"/>
          <p:cNvSpPr>
            <a:spLocks noChangeShapeType="1"/>
          </p:cNvSpPr>
          <p:nvPr/>
        </p:nvSpPr>
        <p:spPr bwMode="gray">
          <a:xfrm>
            <a:off x="2603500" y="298450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287" name="Text Box 199"/>
          <p:cNvSpPr txBox="1">
            <a:spLocks noChangeArrowheads="1"/>
          </p:cNvSpPr>
          <p:nvPr/>
        </p:nvSpPr>
        <p:spPr bwMode="gray">
          <a:xfrm>
            <a:off x="2484438" y="2997200"/>
            <a:ext cx="503237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4,a</a:t>
            </a:r>
          </a:p>
        </p:txBody>
      </p:sp>
      <p:sp>
        <p:nvSpPr>
          <p:cNvPr id="217288" name="Line 200"/>
          <p:cNvSpPr>
            <a:spLocks noChangeShapeType="1"/>
          </p:cNvSpPr>
          <p:nvPr/>
        </p:nvSpPr>
        <p:spPr bwMode="gray">
          <a:xfrm>
            <a:off x="1692275" y="1628775"/>
            <a:ext cx="0" cy="936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89" name="Line 201"/>
          <p:cNvSpPr>
            <a:spLocks noChangeShapeType="1"/>
          </p:cNvSpPr>
          <p:nvPr/>
        </p:nvSpPr>
        <p:spPr bwMode="gray">
          <a:xfrm>
            <a:off x="1509713" y="3179763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290" name="Text Box 202"/>
          <p:cNvSpPr txBox="1">
            <a:spLocks noChangeArrowheads="1"/>
          </p:cNvSpPr>
          <p:nvPr/>
        </p:nvSpPr>
        <p:spPr bwMode="gray">
          <a:xfrm>
            <a:off x="1765300" y="2997200"/>
            <a:ext cx="503238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3,a</a:t>
            </a:r>
          </a:p>
        </p:txBody>
      </p:sp>
      <p:sp>
        <p:nvSpPr>
          <p:cNvPr id="217292" name="Oval 204"/>
          <p:cNvSpPr>
            <a:spLocks noChangeArrowheads="1"/>
          </p:cNvSpPr>
          <p:nvPr/>
        </p:nvSpPr>
        <p:spPr bwMode="gray">
          <a:xfrm>
            <a:off x="1547813" y="2565400"/>
            <a:ext cx="360362" cy="358775"/>
          </a:xfrm>
          <a:prstGeom prst="ellipse">
            <a:avLst/>
          </a:prstGeom>
          <a:solidFill>
            <a:srgbClr val="FF0000"/>
          </a:solidFill>
          <a:ln w="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7293" name="Line 205"/>
          <p:cNvSpPr>
            <a:spLocks noChangeShapeType="1"/>
          </p:cNvSpPr>
          <p:nvPr/>
        </p:nvSpPr>
        <p:spPr bwMode="gray">
          <a:xfrm>
            <a:off x="1692275" y="1628775"/>
            <a:ext cx="0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94" name="Line 206"/>
          <p:cNvSpPr>
            <a:spLocks noChangeShapeType="1"/>
          </p:cNvSpPr>
          <p:nvPr/>
        </p:nvSpPr>
        <p:spPr bwMode="gray">
          <a:xfrm>
            <a:off x="1908175" y="2781300"/>
            <a:ext cx="6477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96" name="Oval 208"/>
          <p:cNvSpPr>
            <a:spLocks noChangeArrowheads="1"/>
          </p:cNvSpPr>
          <p:nvPr/>
        </p:nvSpPr>
        <p:spPr bwMode="gray">
          <a:xfrm>
            <a:off x="2555875" y="2565400"/>
            <a:ext cx="360363" cy="358775"/>
          </a:xfrm>
          <a:prstGeom prst="ellipse">
            <a:avLst/>
          </a:prstGeom>
          <a:solidFill>
            <a:srgbClr val="FF0000"/>
          </a:solidFill>
          <a:ln w="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7297" name="Line 209"/>
          <p:cNvSpPr>
            <a:spLocks noChangeShapeType="1"/>
          </p:cNvSpPr>
          <p:nvPr/>
        </p:nvSpPr>
        <p:spPr bwMode="gray">
          <a:xfrm>
            <a:off x="1835150" y="1557338"/>
            <a:ext cx="792163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98" name="Line 210"/>
          <p:cNvSpPr>
            <a:spLocks noChangeShapeType="1"/>
          </p:cNvSpPr>
          <p:nvPr/>
        </p:nvSpPr>
        <p:spPr bwMode="gray">
          <a:xfrm flipV="1">
            <a:off x="2771775" y="1628775"/>
            <a:ext cx="0" cy="936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299" name="Line 211"/>
          <p:cNvSpPr>
            <a:spLocks noChangeShapeType="1"/>
          </p:cNvSpPr>
          <p:nvPr/>
        </p:nvSpPr>
        <p:spPr bwMode="gray">
          <a:xfrm flipV="1">
            <a:off x="2916238" y="2276475"/>
            <a:ext cx="360362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300" name="Line 212"/>
          <p:cNvSpPr>
            <a:spLocks noChangeShapeType="1"/>
          </p:cNvSpPr>
          <p:nvPr/>
        </p:nvSpPr>
        <p:spPr bwMode="gray">
          <a:xfrm>
            <a:off x="3635375" y="21923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301" name="Text Box 213"/>
          <p:cNvSpPr txBox="1">
            <a:spLocks noChangeArrowheads="1"/>
          </p:cNvSpPr>
          <p:nvPr/>
        </p:nvSpPr>
        <p:spPr bwMode="gray">
          <a:xfrm>
            <a:off x="3563938" y="2205038"/>
            <a:ext cx="503237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/>
              <a:t>7,d</a:t>
            </a:r>
          </a:p>
        </p:txBody>
      </p:sp>
      <p:sp>
        <p:nvSpPr>
          <p:cNvPr id="217303" name="Oval 215"/>
          <p:cNvSpPr>
            <a:spLocks noChangeArrowheads="1"/>
          </p:cNvSpPr>
          <p:nvPr/>
        </p:nvSpPr>
        <p:spPr bwMode="gray">
          <a:xfrm>
            <a:off x="2555875" y="1268413"/>
            <a:ext cx="360363" cy="358775"/>
          </a:xfrm>
          <a:prstGeom prst="ellipse">
            <a:avLst/>
          </a:prstGeom>
          <a:solidFill>
            <a:srgbClr val="FF0000"/>
          </a:solidFill>
          <a:ln w="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7304" name="Line 216"/>
          <p:cNvSpPr>
            <a:spLocks noChangeShapeType="1"/>
          </p:cNvSpPr>
          <p:nvPr/>
        </p:nvSpPr>
        <p:spPr bwMode="gray">
          <a:xfrm>
            <a:off x="1908175" y="148431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305" name="Line 217"/>
          <p:cNvSpPr>
            <a:spLocks noChangeShapeType="1"/>
          </p:cNvSpPr>
          <p:nvPr/>
        </p:nvSpPr>
        <p:spPr bwMode="gray">
          <a:xfrm>
            <a:off x="2843213" y="1557338"/>
            <a:ext cx="504825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307" name="Line 219"/>
          <p:cNvSpPr>
            <a:spLocks noChangeShapeType="1"/>
          </p:cNvSpPr>
          <p:nvPr/>
        </p:nvSpPr>
        <p:spPr bwMode="gray">
          <a:xfrm flipV="1">
            <a:off x="2916238" y="2276475"/>
            <a:ext cx="360362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308" name="Text Box 220"/>
          <p:cNvSpPr txBox="1">
            <a:spLocks noChangeArrowheads="1"/>
          </p:cNvSpPr>
          <p:nvPr/>
        </p:nvSpPr>
        <p:spPr bwMode="gray">
          <a:xfrm>
            <a:off x="6011863" y="1484313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217309" name="Text Box 221"/>
          <p:cNvSpPr txBox="1">
            <a:spLocks noChangeArrowheads="1"/>
          </p:cNvSpPr>
          <p:nvPr/>
        </p:nvSpPr>
        <p:spPr bwMode="gray">
          <a:xfrm>
            <a:off x="8316913" y="1484313"/>
            <a:ext cx="431800" cy="234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</a:t>
            </a:r>
          </a:p>
        </p:txBody>
      </p:sp>
      <p:sp>
        <p:nvSpPr>
          <p:cNvPr id="217312" name="Oval 224"/>
          <p:cNvSpPr>
            <a:spLocks noChangeArrowheads="1"/>
          </p:cNvSpPr>
          <p:nvPr/>
        </p:nvSpPr>
        <p:spPr bwMode="gray">
          <a:xfrm>
            <a:off x="827088" y="6021388"/>
            <a:ext cx="1368425" cy="4318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705121" y="6496238"/>
            <a:ext cx="11307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dijkstra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96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17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17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17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1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217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1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1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17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1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217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1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1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1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1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217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1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1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1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6" dur="5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1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1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1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1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1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21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21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1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21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1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21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1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21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21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21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4" dur="500"/>
                                        <p:tgtEl>
                                          <p:spTgt spid="217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21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21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21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21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5" dur="500"/>
                                        <p:tgtEl>
                                          <p:spTgt spid="21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8" dur="500"/>
                                        <p:tgtEl>
                                          <p:spTgt spid="217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21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21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21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9" dur="5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21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21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1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21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0" dur="500"/>
                                        <p:tgtEl>
                                          <p:spTgt spid="21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3" dur="500"/>
                                        <p:tgtEl>
                                          <p:spTgt spid="217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500"/>
                                        <p:tgtEl>
                                          <p:spTgt spid="21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21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1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5" dur="500"/>
                                        <p:tgtEl>
                                          <p:spTgt spid="21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21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21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7" dur="500"/>
                                        <p:tgtEl>
                                          <p:spTgt spid="21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0" dur="500"/>
                                        <p:tgtEl>
                                          <p:spTgt spid="217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21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21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21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1" dur="5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5" dur="500"/>
                                        <p:tgtEl>
                                          <p:spTgt spid="21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8" dur="500"/>
                                        <p:tgtEl>
                                          <p:spTgt spid="21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1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8" dur="500"/>
                                        <p:tgtEl>
                                          <p:spTgt spid="21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00"/>
                                        <p:tgtEl>
                                          <p:spTgt spid="21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21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1" dur="500"/>
                                        <p:tgtEl>
                                          <p:spTgt spid="21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6" dur="500"/>
                                        <p:tgtEl>
                                          <p:spTgt spid="21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0" dur="500"/>
                                        <p:tgtEl>
                                          <p:spTgt spid="21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3" dur="500"/>
                                        <p:tgtEl>
                                          <p:spTgt spid="217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9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3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7" dur="500"/>
                                        <p:tgtEl>
                                          <p:spTgt spid="21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0" dur="500"/>
                                        <p:tgtEl>
                                          <p:spTgt spid="21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5" dur="500"/>
                                        <p:tgtEl>
                                          <p:spTgt spid="21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9" dur="500"/>
                                        <p:tgtEl>
                                          <p:spTgt spid="21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2" dur="500"/>
                                        <p:tgtEl>
                                          <p:spTgt spid="217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6" dur="5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1" dur="500"/>
                                        <p:tgtEl>
                                          <p:spTgt spid="21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6" dur="500"/>
                                        <p:tgtEl>
                                          <p:spTgt spid="21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21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3" dur="5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7" dur="500"/>
                                        <p:tgtEl>
                                          <p:spTgt spid="21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0" dur="500"/>
                                        <p:tgtEl>
                                          <p:spTgt spid="21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5" dur="500"/>
                                        <p:tgtEl>
                                          <p:spTgt spid="21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0" dur="500"/>
                                        <p:tgtEl>
                                          <p:spTgt spid="21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4" dur="500"/>
                                        <p:tgtEl>
                                          <p:spTgt spid="21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7" dur="500"/>
                                        <p:tgtEl>
                                          <p:spTgt spid="217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1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3" presetClass="exit" presetSubtype="1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5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9" dur="500"/>
                                        <p:tgtEl>
                                          <p:spTgt spid="21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2" dur="500"/>
                                        <p:tgtEl>
                                          <p:spTgt spid="21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7" dur="500"/>
                                        <p:tgtEl>
                                          <p:spTgt spid="21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3" presetClass="exit" presetSubtype="1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1" dur="500"/>
                                        <p:tgtEl>
                                          <p:spTgt spid="21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4" dur="500"/>
                                        <p:tgtEl>
                                          <p:spTgt spid="217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8" dur="5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3" dur="500"/>
                                        <p:tgtEl>
                                          <p:spTgt spid="21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8" dur="500"/>
                                        <p:tgtEl>
                                          <p:spTgt spid="2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1" dur="500"/>
                                        <p:tgtEl>
                                          <p:spTgt spid="21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3" presetClass="exit" presetSubtype="1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5" dur="5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9" dur="500"/>
                                        <p:tgtEl>
                                          <p:spTgt spid="21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3" presetClass="exit" presetSubtype="1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3" dur="500"/>
                                        <p:tgtEl>
                                          <p:spTgt spid="21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3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7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3" presetClass="exit" presetSubtype="1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1" dur="500"/>
                                        <p:tgtEl>
                                          <p:spTgt spid="21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5" dur="500"/>
                                        <p:tgtEl>
                                          <p:spTgt spid="21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9" dur="500"/>
                                        <p:tgtEl>
                                          <p:spTgt spid="217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0" grpId="0"/>
      <p:bldP spid="217118" grpId="0"/>
      <p:bldP spid="217119" grpId="0"/>
      <p:bldP spid="217120" grpId="0"/>
      <p:bldP spid="217121" grpId="0"/>
      <p:bldP spid="217122" grpId="0"/>
      <p:bldP spid="217123" grpId="0" animBg="1"/>
      <p:bldP spid="217124" grpId="0"/>
      <p:bldP spid="217125" grpId="0" animBg="1"/>
      <p:bldP spid="217127" grpId="0" animBg="1"/>
      <p:bldP spid="217128" grpId="0" animBg="1"/>
      <p:bldP spid="217129" grpId="0" animBg="1"/>
      <p:bldP spid="217132" grpId="0"/>
      <p:bldP spid="217133" grpId="0" animBg="1"/>
      <p:bldP spid="217134" grpId="0" animBg="1"/>
      <p:bldP spid="217135" grpId="0"/>
      <p:bldP spid="217141" grpId="0" animBg="1"/>
      <p:bldP spid="217141" grpId="1" animBg="1"/>
      <p:bldP spid="217143" grpId="0" animBg="1"/>
      <p:bldP spid="217143" grpId="1" animBg="1"/>
      <p:bldP spid="217144" grpId="0" animBg="1"/>
      <p:bldP spid="217144" grpId="1" animBg="1"/>
      <p:bldP spid="217145" grpId="0" animBg="1"/>
      <p:bldP spid="217145" grpId="1" animBg="1"/>
      <p:bldP spid="217239" grpId="0"/>
      <p:bldP spid="217240" grpId="0"/>
      <p:bldP spid="217241" grpId="0"/>
      <p:bldP spid="217242" grpId="0"/>
      <p:bldP spid="217243" grpId="0"/>
      <p:bldP spid="217244" grpId="0"/>
      <p:bldP spid="217246" grpId="0"/>
      <p:bldP spid="217247" grpId="0"/>
      <p:bldP spid="217252" grpId="0"/>
      <p:bldP spid="217253" grpId="0"/>
      <p:bldP spid="217254" grpId="0"/>
      <p:bldP spid="217255" grpId="0"/>
      <p:bldP spid="217256" grpId="0"/>
      <p:bldP spid="217258" grpId="0"/>
      <p:bldP spid="217259" grpId="0"/>
      <p:bldP spid="217260" grpId="0"/>
      <p:bldP spid="217261" grpId="0"/>
      <p:bldP spid="217262" grpId="0"/>
      <p:bldP spid="217263" grpId="0"/>
      <p:bldP spid="217264" grpId="0"/>
      <p:bldP spid="217265" grpId="0"/>
      <p:bldP spid="217266" grpId="0"/>
      <p:bldP spid="217267" grpId="0"/>
      <p:bldP spid="217270" grpId="0"/>
      <p:bldP spid="217271" grpId="0"/>
      <p:bldP spid="217272" grpId="0"/>
      <p:bldP spid="217276" grpId="0" animBg="1"/>
      <p:bldP spid="217276" grpId="1" animBg="1"/>
      <p:bldP spid="217276" grpId="2" animBg="1"/>
      <p:bldP spid="217276" grpId="3" animBg="1"/>
      <p:bldP spid="217276" grpId="4" animBg="1"/>
      <p:bldP spid="217276" grpId="5" animBg="1"/>
      <p:bldP spid="217276" grpId="6" animBg="1"/>
      <p:bldP spid="217276" grpId="7" animBg="1"/>
      <p:bldP spid="217276" grpId="8" animBg="1"/>
      <p:bldP spid="217276" grpId="9" animBg="1"/>
      <p:bldP spid="217276" grpId="10" animBg="1"/>
      <p:bldP spid="217276" grpId="11" animBg="1"/>
      <p:bldP spid="217277" grpId="0" animBg="1"/>
      <p:bldP spid="217277" grpId="1" animBg="1"/>
      <p:bldP spid="217277" grpId="2" animBg="1"/>
      <p:bldP spid="217277" grpId="3" animBg="1"/>
      <p:bldP spid="217277" grpId="4" animBg="1"/>
      <p:bldP spid="217277" grpId="5" animBg="1"/>
      <p:bldP spid="217277" grpId="6" animBg="1"/>
      <p:bldP spid="217277" grpId="7" animBg="1"/>
      <p:bldP spid="217277" grpId="8" animBg="1"/>
      <p:bldP spid="217277" grpId="9" animBg="1"/>
      <p:bldP spid="217278" grpId="0" animBg="1"/>
      <p:bldP spid="217278" grpId="1" animBg="1"/>
      <p:bldP spid="217278" grpId="2" animBg="1"/>
      <p:bldP spid="217278" grpId="3" animBg="1"/>
      <p:bldP spid="217278" grpId="4" animBg="1"/>
      <p:bldP spid="217278" grpId="5" animBg="1"/>
      <p:bldP spid="217278" grpId="6" animBg="1"/>
      <p:bldP spid="217278" grpId="7" animBg="1"/>
      <p:bldP spid="217278" grpId="8" animBg="1"/>
      <p:bldP spid="217278" grpId="9" animBg="1"/>
      <p:bldP spid="217279" grpId="0" animBg="1"/>
      <p:bldP spid="217280" grpId="0" animBg="1"/>
      <p:bldP spid="217280" grpId="1" animBg="1"/>
      <p:bldP spid="217280" grpId="2" animBg="1"/>
      <p:bldP spid="217280" grpId="3" animBg="1"/>
      <p:bldP spid="217280" grpId="4" animBg="1"/>
      <p:bldP spid="217280" grpId="5" animBg="1"/>
      <p:bldP spid="217280" grpId="6" animBg="1"/>
      <p:bldP spid="217280" grpId="7" animBg="1"/>
      <p:bldP spid="217280" grpId="8" animBg="1"/>
      <p:bldP spid="217280" grpId="9" animBg="1"/>
      <p:bldP spid="217281" grpId="0" animBg="1"/>
      <p:bldP spid="217282" grpId="0" animBg="1"/>
      <p:bldP spid="217283" grpId="0" animBg="1"/>
      <p:bldP spid="217284" grpId="0"/>
      <p:bldP spid="217285" grpId="0" animBg="1"/>
      <p:bldP spid="217286" grpId="0" animBg="1"/>
      <p:bldP spid="217287" grpId="0"/>
      <p:bldP spid="217288" grpId="0" animBg="1"/>
      <p:bldP spid="217289" grpId="0" animBg="1"/>
      <p:bldP spid="217290" grpId="0"/>
      <p:bldP spid="217292" grpId="0" animBg="1"/>
      <p:bldP spid="217293" grpId="0" animBg="1"/>
      <p:bldP spid="217294" grpId="0" animBg="1"/>
      <p:bldP spid="217296" grpId="0" animBg="1"/>
      <p:bldP spid="217297" grpId="0" animBg="1"/>
      <p:bldP spid="217298" grpId="0" animBg="1"/>
      <p:bldP spid="217299" grpId="0" animBg="1"/>
      <p:bldP spid="217300" grpId="0" animBg="1"/>
      <p:bldP spid="217301" grpId="0"/>
      <p:bldP spid="217303" grpId="0" animBg="1"/>
      <p:bldP spid="217304" grpId="0" animBg="1"/>
      <p:bldP spid="217305" grpId="0" animBg="1"/>
      <p:bldP spid="217307" grpId="0" animBg="1"/>
      <p:bldP spid="217308" grpId="0"/>
      <p:bldP spid="217308" grpId="1"/>
      <p:bldP spid="217309" grpId="0"/>
      <p:bldP spid="217309" grpId="1"/>
      <p:bldP spid="217312" grpId="0" animBg="1"/>
      <p:bldP spid="2173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90B7A8-34C3-49B6-B067-780330ADA10D}" type="slidenum">
              <a:rPr lang="zh-CN" altLang="en-US"/>
              <a:pPr/>
              <a:t>7</a:t>
            </a:fld>
            <a:r>
              <a:rPr lang="en-US" altLang="zh-CN" dirty="0"/>
              <a:t> 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 复杂度分析</a:t>
            </a:r>
          </a:p>
        </p:txBody>
      </p: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323850" y="1412875"/>
            <a:ext cx="3024188" cy="3168650"/>
            <a:chOff x="385" y="1117"/>
            <a:chExt cx="1905" cy="1996"/>
          </a:xfrm>
        </p:grpSpPr>
        <p:sp>
          <p:nvSpPr>
            <p:cNvPr id="227361" name="AutoShape 33"/>
            <p:cNvSpPr>
              <a:spLocks noChangeArrowheads="1"/>
            </p:cNvSpPr>
            <p:nvPr/>
          </p:nvSpPr>
          <p:spPr bwMode="gray">
            <a:xfrm>
              <a:off x="385" y="1117"/>
              <a:ext cx="1905" cy="1996"/>
            </a:xfrm>
            <a:prstGeom prst="roundRect">
              <a:avLst>
                <a:gd name="adj" fmla="val 12699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2" name="AutoShape 34"/>
            <p:cNvSpPr>
              <a:spLocks noChangeArrowheads="1"/>
            </p:cNvSpPr>
            <p:nvPr/>
          </p:nvSpPr>
          <p:spPr bwMode="gray">
            <a:xfrm>
              <a:off x="431" y="1344"/>
              <a:ext cx="1815" cy="172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3" name="Text Box 18"/>
            <p:cNvSpPr txBox="1">
              <a:spLocks noChangeArrowheads="1"/>
            </p:cNvSpPr>
            <p:nvPr/>
          </p:nvSpPr>
          <p:spPr bwMode="white">
            <a:xfrm>
              <a:off x="521" y="1117"/>
              <a:ext cx="140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chemeClr val="bg1"/>
                  </a:solidFill>
                </a:rPr>
                <a:t>DijkstraAlg (G(V, E), s)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521" y="1389"/>
              <a:ext cx="1678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rIns="54000">
              <a:spAutoFit/>
            </a:bodyPr>
            <a:lstStyle/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FOR all vertex j in V DO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    d(j) = 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; p(j) = NULL;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S = {s}; d(s) = 0; p(s) = NULL; 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Update(s);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WHILE S 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 V  DO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    i = FindMin();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    S = S U {i};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    Update(i);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END WHILE</a:t>
              </a:r>
            </a:p>
          </p:txBody>
        </p:sp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4211638" y="1412875"/>
            <a:ext cx="2611437" cy="452438"/>
            <a:chOff x="1280" y="3780"/>
            <a:chExt cx="1645" cy="285"/>
          </a:xfrm>
        </p:grpSpPr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1610" y="3793"/>
              <a:ext cx="131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>
                  <a:solidFill>
                    <a:srgbClr val="000000"/>
                  </a:solidFill>
                </a:rPr>
                <a:t>有几个循环？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gray">
            <a:xfrm>
              <a:off x="1565" y="3793"/>
              <a:ext cx="45" cy="227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7368" name="Picture 40" descr="coquette_0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0" y="3780"/>
              <a:ext cx="285" cy="285"/>
            </a:xfrm>
            <a:prstGeom prst="rect">
              <a:avLst/>
            </a:prstGeom>
            <a:noFill/>
          </p:spPr>
        </p:pic>
      </p:grpSp>
      <p:sp>
        <p:nvSpPr>
          <p:cNvPr id="227369" name="Text Box 41"/>
          <p:cNvSpPr txBox="1">
            <a:spLocks noChangeArrowheads="1"/>
          </p:cNvSpPr>
          <p:nvPr/>
        </p:nvSpPr>
        <p:spPr bwMode="gray">
          <a:xfrm>
            <a:off x="7235825" y="1484313"/>
            <a:ext cx="576263" cy="304800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grpSp>
        <p:nvGrpSpPr>
          <p:cNvPr id="227370" name="Group 42"/>
          <p:cNvGrpSpPr>
            <a:grpSpLocks/>
          </p:cNvGrpSpPr>
          <p:nvPr/>
        </p:nvGrpSpPr>
        <p:grpSpPr bwMode="auto">
          <a:xfrm>
            <a:off x="4211638" y="1916113"/>
            <a:ext cx="2611437" cy="452437"/>
            <a:chOff x="1280" y="3780"/>
            <a:chExt cx="1645" cy="285"/>
          </a:xfrm>
        </p:grpSpPr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1610" y="3793"/>
              <a:ext cx="131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solidFill>
                    <a:srgbClr val="000000"/>
                  </a:solidFill>
                </a:rPr>
                <a:t>FOR</a:t>
              </a:r>
              <a:r>
                <a:rPr lang="zh-CN" altLang="en-US">
                  <a:solidFill>
                    <a:srgbClr val="000000"/>
                  </a:solidFill>
                </a:rPr>
                <a:t>循环的操作次数？</a:t>
              </a:r>
            </a:p>
          </p:txBody>
        </p:sp>
        <p:sp>
          <p:nvSpPr>
            <p:cNvPr id="227372" name="Rectangle 44"/>
            <p:cNvSpPr>
              <a:spLocks noChangeArrowheads="1"/>
            </p:cNvSpPr>
            <p:nvPr/>
          </p:nvSpPr>
          <p:spPr bwMode="gray">
            <a:xfrm>
              <a:off x="1565" y="3793"/>
              <a:ext cx="45" cy="227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7373" name="Picture 45" descr="coquette_0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0" y="3780"/>
              <a:ext cx="285" cy="285"/>
            </a:xfrm>
            <a:prstGeom prst="rect">
              <a:avLst/>
            </a:prstGeom>
            <a:noFill/>
          </p:spPr>
        </p:pic>
      </p:grpSp>
      <p:sp>
        <p:nvSpPr>
          <p:cNvPr id="227374" name="Text Box 46"/>
          <p:cNvSpPr txBox="1">
            <a:spLocks noChangeArrowheads="1"/>
          </p:cNvSpPr>
          <p:nvPr/>
        </p:nvSpPr>
        <p:spPr bwMode="gray">
          <a:xfrm>
            <a:off x="7235825" y="1916113"/>
            <a:ext cx="576263" cy="304800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2n</a:t>
            </a:r>
          </a:p>
        </p:txBody>
      </p: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4211638" y="2420938"/>
            <a:ext cx="2611437" cy="452437"/>
            <a:chOff x="1280" y="3780"/>
            <a:chExt cx="1645" cy="285"/>
          </a:xfrm>
        </p:grpSpPr>
        <p:sp>
          <p:nvSpPr>
            <p:cNvPr id="227376" name="Rectangle 48"/>
            <p:cNvSpPr>
              <a:spLocks noChangeArrowheads="1"/>
            </p:cNvSpPr>
            <p:nvPr/>
          </p:nvSpPr>
          <p:spPr bwMode="auto">
            <a:xfrm>
              <a:off x="1610" y="3793"/>
              <a:ext cx="131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solidFill>
                    <a:srgbClr val="000000"/>
                  </a:solidFill>
                </a:rPr>
                <a:t>WHILE</a:t>
              </a:r>
              <a:r>
                <a:rPr lang="zh-CN" altLang="en-US">
                  <a:solidFill>
                    <a:srgbClr val="000000"/>
                  </a:solidFill>
                </a:rPr>
                <a:t>循环了几次？</a:t>
              </a:r>
            </a:p>
          </p:txBody>
        </p:sp>
        <p:sp>
          <p:nvSpPr>
            <p:cNvPr id="227377" name="Rectangle 49"/>
            <p:cNvSpPr>
              <a:spLocks noChangeArrowheads="1"/>
            </p:cNvSpPr>
            <p:nvPr/>
          </p:nvSpPr>
          <p:spPr bwMode="gray">
            <a:xfrm>
              <a:off x="1565" y="3793"/>
              <a:ext cx="45" cy="227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7378" name="Picture 50" descr="coquette_0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0" y="3780"/>
              <a:ext cx="285" cy="285"/>
            </a:xfrm>
            <a:prstGeom prst="rect">
              <a:avLst/>
            </a:prstGeom>
            <a:noFill/>
          </p:spPr>
        </p:pic>
      </p:grpSp>
      <p:sp>
        <p:nvSpPr>
          <p:cNvPr id="227379" name="Text Box 51"/>
          <p:cNvSpPr txBox="1">
            <a:spLocks noChangeArrowheads="1"/>
          </p:cNvSpPr>
          <p:nvPr/>
        </p:nvSpPr>
        <p:spPr bwMode="gray">
          <a:xfrm>
            <a:off x="7235825" y="2420938"/>
            <a:ext cx="576263" cy="304800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n</a:t>
            </a:r>
          </a:p>
        </p:txBody>
      </p:sp>
      <p:grpSp>
        <p:nvGrpSpPr>
          <p:cNvPr id="227384" name="Group 56"/>
          <p:cNvGrpSpPr>
            <a:grpSpLocks/>
          </p:cNvGrpSpPr>
          <p:nvPr/>
        </p:nvGrpSpPr>
        <p:grpSpPr bwMode="auto">
          <a:xfrm>
            <a:off x="4211638" y="2924175"/>
            <a:ext cx="2881312" cy="452438"/>
            <a:chOff x="2653" y="1842"/>
            <a:chExt cx="1815" cy="285"/>
          </a:xfrm>
        </p:grpSpPr>
        <p:sp>
          <p:nvSpPr>
            <p:cNvPr id="227381" name="Rectangle 53"/>
            <p:cNvSpPr>
              <a:spLocks noChangeArrowheads="1"/>
            </p:cNvSpPr>
            <p:nvPr/>
          </p:nvSpPr>
          <p:spPr bwMode="auto">
            <a:xfrm>
              <a:off x="2983" y="1855"/>
              <a:ext cx="148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solidFill>
                    <a:srgbClr val="000000"/>
                  </a:solidFill>
                </a:rPr>
                <a:t>WHILE</a:t>
              </a:r>
              <a:r>
                <a:rPr lang="zh-CN" altLang="en-US">
                  <a:solidFill>
                    <a:srgbClr val="000000"/>
                  </a:solidFill>
                </a:rPr>
                <a:t>循环的操作次数呢？</a:t>
              </a:r>
            </a:p>
          </p:txBody>
        </p:sp>
        <p:sp>
          <p:nvSpPr>
            <p:cNvPr id="227382" name="Rectangle 54"/>
            <p:cNvSpPr>
              <a:spLocks noChangeArrowheads="1"/>
            </p:cNvSpPr>
            <p:nvPr/>
          </p:nvSpPr>
          <p:spPr bwMode="gray">
            <a:xfrm>
              <a:off x="2938" y="1855"/>
              <a:ext cx="45" cy="227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7383" name="Picture 55" descr="coquette_0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53" y="1842"/>
              <a:ext cx="285" cy="285"/>
            </a:xfrm>
            <a:prstGeom prst="rect">
              <a:avLst/>
            </a:prstGeom>
            <a:noFill/>
          </p:spPr>
        </p:pic>
      </p:grpSp>
      <p:grpSp>
        <p:nvGrpSpPr>
          <p:cNvPr id="227401" name="Group 73"/>
          <p:cNvGrpSpPr>
            <a:grpSpLocks/>
          </p:cNvGrpSpPr>
          <p:nvPr/>
        </p:nvGrpSpPr>
        <p:grpSpPr bwMode="auto">
          <a:xfrm>
            <a:off x="3492500" y="3644900"/>
            <a:ext cx="2543175" cy="1600200"/>
            <a:chOff x="2200" y="2286"/>
            <a:chExt cx="1602" cy="1008"/>
          </a:xfrm>
        </p:grpSpPr>
        <p:sp>
          <p:nvSpPr>
            <p:cNvPr id="227385" name="AutoShape 57"/>
            <p:cNvSpPr>
              <a:spLocks noChangeArrowheads="1"/>
            </p:cNvSpPr>
            <p:nvPr/>
          </p:nvSpPr>
          <p:spPr bwMode="gray">
            <a:xfrm>
              <a:off x="2200" y="2286"/>
              <a:ext cx="1602" cy="1008"/>
            </a:xfrm>
            <a:prstGeom prst="roundRect">
              <a:avLst>
                <a:gd name="adj" fmla="val 12699"/>
              </a:avLst>
            </a:prstGeom>
            <a:solidFill>
              <a:schemeClr val="folHlink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6" name="AutoShape 58"/>
            <p:cNvSpPr>
              <a:spLocks noChangeArrowheads="1"/>
            </p:cNvSpPr>
            <p:nvPr/>
          </p:nvSpPr>
          <p:spPr bwMode="gray">
            <a:xfrm>
              <a:off x="2234" y="2556"/>
              <a:ext cx="1517" cy="7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7" name="Text Box 18"/>
            <p:cNvSpPr txBox="1">
              <a:spLocks noChangeArrowheads="1"/>
            </p:cNvSpPr>
            <p:nvPr/>
          </p:nvSpPr>
          <p:spPr bwMode="white">
            <a:xfrm>
              <a:off x="2479" y="2296"/>
              <a:ext cx="104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FFFF"/>
                  </a:solidFill>
                  <a:cs typeface="Arial" charset="0"/>
                </a:rPr>
                <a:t>FindMin</a:t>
              </a:r>
            </a:p>
          </p:txBody>
        </p:sp>
        <p:sp>
          <p:nvSpPr>
            <p:cNvPr id="227388" name="Text Box 9"/>
            <p:cNvSpPr txBox="1">
              <a:spLocks noChangeArrowheads="1"/>
            </p:cNvSpPr>
            <p:nvPr/>
          </p:nvSpPr>
          <p:spPr bwMode="gray">
            <a:xfrm>
              <a:off x="2260" y="2605"/>
              <a:ext cx="1459" cy="5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FontTx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cs typeface="Arial" charset="0"/>
                </a:rPr>
                <a:t> 从</a:t>
              </a:r>
              <a:r>
                <a:rPr lang="en-US" altLang="zh-CN" dirty="0">
                  <a:solidFill>
                    <a:srgbClr val="000000"/>
                  </a:solidFill>
                  <a:cs typeface="Arial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cs typeface="Arial" charset="0"/>
                </a:rPr>
                <a:t>个数中求最小，复杂度为</a:t>
              </a:r>
              <a:r>
                <a:rPr lang="en-US" altLang="zh-CN" dirty="0">
                  <a:solidFill>
                    <a:srgbClr val="000000"/>
                  </a:solidFill>
                  <a:cs typeface="Arial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cs typeface="Arial" charset="0"/>
                </a:rPr>
                <a:t>；</a:t>
              </a:r>
            </a:p>
            <a:p>
              <a:pPr algn="l" eaLnBrk="0" hangingPunct="0">
                <a:spcBef>
                  <a:spcPct val="30000"/>
                </a:spcBef>
                <a:buFontTx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cs typeface="Arial" charset="0"/>
                </a:rPr>
                <a:t> n+(n-1)+…+1</a:t>
              </a:r>
              <a:r>
                <a:rPr lang="en-US" altLang="zh-CN" dirty="0">
                  <a:solidFill>
                    <a:srgbClr val="000000"/>
                  </a:solidFill>
                  <a:cs typeface="Arial" charset="0"/>
                  <a:sym typeface="Wingdings" pitchFamily="2" charset="2"/>
                </a:rPr>
                <a:t></a:t>
              </a:r>
              <a:r>
                <a:rPr lang="en-US" altLang="zh-CN" dirty="0">
                  <a:solidFill>
                    <a:srgbClr val="000000"/>
                  </a:solidFill>
                  <a:cs typeface="Arial" charset="0"/>
                </a:rPr>
                <a:t>n(n+1)/2</a:t>
              </a:r>
            </a:p>
          </p:txBody>
        </p:sp>
      </p:grpSp>
      <p:grpSp>
        <p:nvGrpSpPr>
          <p:cNvPr id="227402" name="Group 74"/>
          <p:cNvGrpSpPr>
            <a:grpSpLocks/>
          </p:cNvGrpSpPr>
          <p:nvPr/>
        </p:nvGrpSpPr>
        <p:grpSpPr bwMode="auto">
          <a:xfrm>
            <a:off x="6205538" y="3629025"/>
            <a:ext cx="2543175" cy="1600200"/>
            <a:chOff x="3909" y="2286"/>
            <a:chExt cx="1602" cy="1008"/>
          </a:xfrm>
        </p:grpSpPr>
        <p:sp>
          <p:nvSpPr>
            <p:cNvPr id="227389" name="AutoShape 61"/>
            <p:cNvSpPr>
              <a:spLocks noChangeArrowheads="1"/>
            </p:cNvSpPr>
            <p:nvPr/>
          </p:nvSpPr>
          <p:spPr bwMode="gray">
            <a:xfrm>
              <a:off x="3909" y="2286"/>
              <a:ext cx="1602" cy="1008"/>
            </a:xfrm>
            <a:prstGeom prst="roundRect">
              <a:avLst>
                <a:gd name="adj" fmla="val 12699"/>
              </a:avLst>
            </a:prstGeom>
            <a:solidFill>
              <a:schemeClr val="accent2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90" name="AutoShape 62"/>
            <p:cNvSpPr>
              <a:spLocks noChangeArrowheads="1"/>
            </p:cNvSpPr>
            <p:nvPr/>
          </p:nvSpPr>
          <p:spPr bwMode="gray">
            <a:xfrm>
              <a:off x="3943" y="2556"/>
              <a:ext cx="1517" cy="7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91" name="Text Box 18"/>
            <p:cNvSpPr txBox="1">
              <a:spLocks noChangeArrowheads="1"/>
            </p:cNvSpPr>
            <p:nvPr/>
          </p:nvSpPr>
          <p:spPr bwMode="white">
            <a:xfrm>
              <a:off x="4196" y="2301"/>
              <a:ext cx="104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FFFF"/>
                  </a:solidFill>
                  <a:cs typeface="Arial" charset="0"/>
                </a:rPr>
                <a:t>Update</a:t>
              </a:r>
            </a:p>
          </p:txBody>
        </p:sp>
        <p:sp>
          <p:nvSpPr>
            <p:cNvPr id="227392" name="Text Box 9"/>
            <p:cNvSpPr txBox="1">
              <a:spLocks noChangeArrowheads="1"/>
            </p:cNvSpPr>
            <p:nvPr/>
          </p:nvSpPr>
          <p:spPr bwMode="gray">
            <a:xfrm>
              <a:off x="3969" y="2605"/>
              <a:ext cx="1459" cy="6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FontTx/>
                <a:buChar char="•"/>
              </a:pPr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 每次循环检查的边的数目都不同；</a:t>
              </a:r>
            </a:p>
            <a:p>
              <a:pPr algn="l" eaLnBrk="0" hangingPunct="0">
                <a:spcBef>
                  <a:spcPct val="30000"/>
                </a:spcBef>
                <a:buFontTx/>
                <a:buChar char="•"/>
              </a:pPr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 但是都不重复；</a:t>
              </a:r>
            </a:p>
            <a:p>
              <a:pPr algn="l" eaLnBrk="0" hangingPunct="0">
                <a:spcBef>
                  <a:spcPct val="30000"/>
                </a:spcBef>
                <a:buFontTx/>
                <a:buChar char="•"/>
              </a:pPr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 总共检查了</a:t>
              </a:r>
              <a:r>
                <a:rPr lang="en-US" altLang="zh-CN">
                  <a:solidFill>
                    <a:srgbClr val="000000"/>
                  </a:solidFill>
                  <a:cs typeface="Arial" charset="0"/>
                </a:rPr>
                <a:t>m</a:t>
              </a:r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次</a:t>
              </a:r>
            </a:p>
          </p:txBody>
        </p:sp>
      </p:grpSp>
      <p:grpSp>
        <p:nvGrpSpPr>
          <p:cNvPr id="227393" name="Group 65"/>
          <p:cNvGrpSpPr>
            <a:grpSpLocks/>
          </p:cNvGrpSpPr>
          <p:nvPr/>
        </p:nvGrpSpPr>
        <p:grpSpPr bwMode="auto">
          <a:xfrm>
            <a:off x="971550" y="5589588"/>
            <a:ext cx="2952750" cy="654050"/>
            <a:chOff x="3515" y="2840"/>
            <a:chExt cx="1860" cy="412"/>
          </a:xfrm>
        </p:grpSpPr>
        <p:sp>
          <p:nvSpPr>
            <p:cNvPr id="227394" name="Text Box 66"/>
            <p:cNvSpPr txBox="1">
              <a:spLocks noChangeArrowheads="1"/>
            </p:cNvSpPr>
            <p:nvPr/>
          </p:nvSpPr>
          <p:spPr bwMode="auto">
            <a:xfrm>
              <a:off x="3741" y="2886"/>
              <a:ext cx="1634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/>
                  </a:solidFill>
                </a:rPr>
                <a:t>总的操作次数为：</a:t>
              </a:r>
            </a:p>
            <a:p>
              <a:pPr algn="l"/>
              <a:r>
                <a:rPr lang="en-US" altLang="zh-CN" sz="1600" dirty="0">
                  <a:solidFill>
                    <a:schemeClr val="tx1"/>
                  </a:solidFill>
                </a:rPr>
                <a:t>2n + n(n+1)/2 + n + m</a:t>
              </a:r>
            </a:p>
          </p:txBody>
        </p:sp>
        <p:pic>
          <p:nvPicPr>
            <p:cNvPr id="227395" name="Picture 67" descr="coquette_05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15" y="2840"/>
              <a:ext cx="273" cy="273"/>
            </a:xfrm>
            <a:prstGeom prst="rect">
              <a:avLst/>
            </a:prstGeom>
            <a:noFill/>
          </p:spPr>
        </p:pic>
      </p:grpSp>
      <p:pic>
        <p:nvPicPr>
          <p:cNvPr id="227396" name="Picture 68" descr="coquette_0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275" y="5589588"/>
            <a:ext cx="1008063" cy="576262"/>
          </a:xfrm>
          <a:prstGeom prst="rect">
            <a:avLst/>
          </a:prstGeom>
          <a:noFill/>
        </p:spPr>
      </p:pic>
      <p:grpSp>
        <p:nvGrpSpPr>
          <p:cNvPr id="227400" name="Group 72"/>
          <p:cNvGrpSpPr>
            <a:grpSpLocks/>
          </p:cNvGrpSpPr>
          <p:nvPr/>
        </p:nvGrpSpPr>
        <p:grpSpPr bwMode="auto">
          <a:xfrm>
            <a:off x="5364163" y="5589588"/>
            <a:ext cx="3311525" cy="654050"/>
            <a:chOff x="3379" y="3475"/>
            <a:chExt cx="2086" cy="412"/>
          </a:xfrm>
        </p:grpSpPr>
        <p:sp>
          <p:nvSpPr>
            <p:cNvPr id="227398" name="Text Box 70"/>
            <p:cNvSpPr txBox="1">
              <a:spLocks noChangeArrowheads="1"/>
            </p:cNvSpPr>
            <p:nvPr/>
          </p:nvSpPr>
          <p:spPr bwMode="auto">
            <a:xfrm>
              <a:off x="3605" y="3521"/>
              <a:ext cx="1860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1600">
                  <a:solidFill>
                    <a:schemeClr val="tx1"/>
                  </a:solidFill>
                </a:rPr>
                <a:t>结论：</a:t>
              </a:r>
            </a:p>
            <a:p>
              <a:pPr algn="l"/>
              <a:r>
                <a:rPr lang="en-US" altLang="zh-CN" sz="1600">
                  <a:solidFill>
                    <a:schemeClr val="tx1"/>
                  </a:solidFill>
                </a:rPr>
                <a:t>Dijkstra</a:t>
              </a:r>
              <a:r>
                <a:rPr lang="zh-CN" altLang="en-US" sz="1600">
                  <a:solidFill>
                    <a:schemeClr val="tx1"/>
                  </a:solidFill>
                </a:rPr>
                <a:t>算法的复杂度为</a:t>
              </a:r>
              <a:r>
                <a:rPr lang="en-US" altLang="zh-CN" sz="1600">
                  <a:solidFill>
                    <a:schemeClr val="tx1"/>
                  </a:solidFill>
                </a:rPr>
                <a:t>O(n</a:t>
              </a:r>
              <a:r>
                <a:rPr lang="en-US" altLang="zh-CN" sz="1600" baseline="30000">
                  <a:solidFill>
                    <a:schemeClr val="tx1"/>
                  </a:solidFill>
                </a:rPr>
                <a:t>2</a:t>
              </a:r>
              <a:r>
                <a:rPr lang="en-US" altLang="zh-CN" sz="1600">
                  <a:solidFill>
                    <a:schemeClr val="tx1"/>
                  </a:solidFill>
                </a:rPr>
                <a:t>)</a:t>
              </a:r>
            </a:p>
          </p:txBody>
        </p:sp>
        <p:pic>
          <p:nvPicPr>
            <p:cNvPr id="227399" name="Picture 71" descr="coquette_05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79" y="3475"/>
              <a:ext cx="273" cy="273"/>
            </a:xfrm>
            <a:prstGeom prst="rect">
              <a:avLst/>
            </a:prstGeom>
            <a:noFill/>
          </p:spPr>
        </p:pic>
      </p:grpSp>
      <p:sp>
        <p:nvSpPr>
          <p:cNvPr id="46" name="矩形 45"/>
          <p:cNvSpPr/>
          <p:nvPr/>
        </p:nvSpPr>
        <p:spPr>
          <a:xfrm>
            <a:off x="7705121" y="6496238"/>
            <a:ext cx="11307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dijkstra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8091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69" grpId="0"/>
      <p:bldP spid="227374" grpId="0"/>
      <p:bldP spid="2273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Heiti SC Medium" pitchFamily="2" charset="-128"/>
                <a:ea typeface="Heiti SC Medium" pitchFamily="2" charset="-128"/>
              </a:rPr>
              <a:t>4</a:t>
            </a:r>
            <a:r>
              <a:rPr kumimoji="1" lang="zh-CN" altLang="en-US" sz="2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kumimoji="1" lang="en-US" altLang="zh-CN" sz="2800" dirty="0">
                <a:latin typeface="Heiti SC Medium" pitchFamily="2" charset="-128"/>
                <a:ea typeface="Heiti SC Medium" pitchFamily="2" charset="-128"/>
              </a:rPr>
              <a:t>Dijkstra</a:t>
            </a:r>
            <a:r>
              <a:rPr kumimoji="1" lang="zh-CN" altLang="en-US" sz="2800" dirty="0">
                <a:latin typeface="Heiti SC Medium" pitchFamily="2" charset="-128"/>
                <a:ea typeface="Heiti SC Medium" pitchFamily="2" charset="-128"/>
              </a:rPr>
              <a:t>实现</a:t>
            </a:r>
            <a:r>
              <a:rPr kumimoji="1" lang="en-US" altLang="zh-CN" sz="2800" dirty="0">
                <a:latin typeface="Heiti SC Medium" pitchFamily="2" charset="-128"/>
                <a:ea typeface="Heiti SC Medium" pitchFamily="2" charset="-128"/>
              </a:rPr>
              <a:t>#1</a:t>
            </a:r>
            <a:endParaRPr kumimoji="1"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7CDDE-FE86-4850-BC71-6173E5EBA4F4}" type="slidenum">
              <a:rPr lang="zh-CN" altLang="en-US" smtClean="0"/>
              <a:pPr/>
              <a:t>8</a:t>
            </a:fld>
            <a:r>
              <a:rPr lang="en-US" altLang="zh-CN" dirty="0"/>
              <a:t> 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5138191" y="980184"/>
            <a:ext cx="3610273" cy="5113112"/>
            <a:chOff x="2427" y="2329"/>
            <a:chExt cx="2413" cy="3621"/>
          </a:xfrm>
        </p:grpSpPr>
        <p:sp>
          <p:nvSpPr>
            <p:cNvPr id="12" name="AutoShape 5"/>
            <p:cNvSpPr>
              <a:spLocks noChangeArrowheads="1"/>
            </p:cNvSpPr>
            <p:nvPr/>
          </p:nvSpPr>
          <p:spPr bwMode="gray">
            <a:xfrm>
              <a:off x="2427" y="2330"/>
              <a:ext cx="2413" cy="3620"/>
            </a:xfrm>
            <a:prstGeom prst="roundRect">
              <a:avLst>
                <a:gd name="adj" fmla="val 12699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gray">
            <a:xfrm>
              <a:off x="2523" y="2658"/>
              <a:ext cx="2211" cy="31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white">
            <a:xfrm>
              <a:off x="2764" y="2329"/>
              <a:ext cx="1779" cy="2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chemeClr val="bg1"/>
                  </a:solidFill>
                </a:rPr>
                <a:t>Dijkstra#1( G,</a:t>
              </a:r>
              <a:r>
                <a:rPr lang="zh-CN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zh-CN" sz="1800" dirty="0">
                  <a:solidFill>
                    <a:schemeClr val="bg1"/>
                  </a:solidFill>
                </a:rPr>
                <a:t>s )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583" y="2717"/>
              <a:ext cx="2117" cy="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54000" rIns="54000">
              <a:spAutoFit/>
            </a:bodyPr>
            <a:lstStyle/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 sz="1800" dirty="0">
                  <a:solidFill>
                    <a:schemeClr val="tx1"/>
                  </a:solidFill>
                </a:rPr>
                <a:t>FOR all vertex j in V DO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 sz="1800" dirty="0">
                  <a:solidFill>
                    <a:schemeClr val="tx1"/>
                  </a:solidFill>
                </a:rPr>
                <a:t>    A[j] = 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; p[j] = NULL;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 sz="1800" dirty="0">
                  <a:solidFill>
                    <a:schemeClr val="tx1"/>
                  </a:solidFill>
                </a:rPr>
                <a:t>X = {s}; A[s]=0; p[s] = NULL; 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 sz="1800" dirty="0">
                  <a:solidFill>
                    <a:schemeClr val="tx1"/>
                  </a:solidFill>
                </a:rPr>
                <a:t>WHILE X 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 V  DO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    </a:t>
              </a:r>
              <a:r>
                <a:rPr lang="en-US" altLang="zh-CN" sz="1800" dirty="0" err="1">
                  <a:solidFill>
                    <a:schemeClr val="tx1"/>
                  </a:solidFill>
                  <a:sym typeface="Symbol" pitchFamily="18" charset="2"/>
                </a:rPr>
                <a:t>i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 = </a:t>
              </a:r>
              <a:r>
                <a:rPr lang="en-US" altLang="zh-CN" sz="1800" dirty="0" err="1">
                  <a:solidFill>
                    <a:schemeClr val="tx1"/>
                  </a:solidFill>
                  <a:sym typeface="Symbol" pitchFamily="18" charset="2"/>
                </a:rPr>
                <a:t>FindMin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(V-X);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zh-CN" altLang="en-US" sz="1800" dirty="0">
                  <a:solidFill>
                    <a:schemeClr val="tx1"/>
                  </a:solidFill>
                  <a:sym typeface="Symbol" pitchFamily="18" charset="2"/>
                </a:rPr>
                <a:t>    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X = X U {</a:t>
              </a:r>
              <a:r>
                <a:rPr lang="en-US" altLang="zh-CN" sz="1800" dirty="0" err="1">
                  <a:solidFill>
                    <a:schemeClr val="tx1"/>
                  </a:solidFill>
                  <a:sym typeface="Symbol" pitchFamily="18" charset="2"/>
                </a:rPr>
                <a:t>i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};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    FOR every neighbor t of </a:t>
              </a:r>
              <a:r>
                <a:rPr lang="en-US" altLang="zh-CN" sz="1800" dirty="0" err="1">
                  <a:solidFill>
                    <a:schemeClr val="tx1"/>
                  </a:solidFill>
                  <a:sym typeface="Symbol" pitchFamily="18" charset="2"/>
                </a:rPr>
                <a:t>i</a:t>
              </a:r>
              <a:endParaRPr lang="en-US" altLang="zh-CN" sz="1800" dirty="0">
                <a:solidFill>
                  <a:schemeClr val="tx1"/>
                </a:solidFill>
                <a:sym typeface="Symbol" pitchFamily="18" charset="2"/>
              </a:endParaRP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        IF A[</a:t>
              </a:r>
              <a:r>
                <a:rPr lang="en-US" altLang="zh-CN" sz="1800" dirty="0" err="1">
                  <a:solidFill>
                    <a:schemeClr val="tx1"/>
                  </a:solidFill>
                  <a:sym typeface="Symbol" pitchFamily="18" charset="2"/>
                </a:rPr>
                <a:t>i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]</a:t>
              </a:r>
              <a:r>
                <a:rPr lang="zh-CN" altLang="en-US" sz="1800" dirty="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+</a:t>
              </a:r>
              <a:r>
                <a:rPr lang="zh-CN" altLang="en-US" sz="1800" dirty="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w(</a:t>
              </a:r>
              <a:r>
                <a:rPr lang="en-US" altLang="zh-CN" sz="1800" dirty="0" err="1">
                  <a:solidFill>
                    <a:schemeClr val="tx1"/>
                  </a:solidFill>
                  <a:sym typeface="Symbol" pitchFamily="18" charset="2"/>
                </a:rPr>
                <a:t>i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, t)</a:t>
              </a:r>
              <a:r>
                <a:rPr lang="zh-CN" altLang="en-US" sz="1800" dirty="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&lt; A[t] 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zh-CN" altLang="en-US" sz="1800" dirty="0">
                  <a:solidFill>
                    <a:schemeClr val="tx1"/>
                  </a:solidFill>
                  <a:sym typeface="Symbol" pitchFamily="18" charset="2"/>
                </a:rPr>
                <a:t>            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A[t] = A[</a:t>
              </a:r>
              <a:r>
                <a:rPr lang="en-US" altLang="zh-CN" sz="1800" dirty="0" err="1">
                  <a:solidFill>
                    <a:schemeClr val="tx1"/>
                  </a:solidFill>
                  <a:sym typeface="Symbol" pitchFamily="18" charset="2"/>
                </a:rPr>
                <a:t>i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]</a:t>
              </a:r>
              <a:r>
                <a:rPr lang="zh-CN" altLang="en-US" sz="1800" dirty="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+</a:t>
              </a:r>
              <a:r>
                <a:rPr lang="zh-CN" altLang="en-US" sz="1800" dirty="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w(</a:t>
              </a:r>
              <a:r>
                <a:rPr lang="en-US" altLang="zh-CN" sz="1800" dirty="0" err="1">
                  <a:solidFill>
                    <a:schemeClr val="tx1"/>
                  </a:solidFill>
                  <a:sym typeface="Symbol" pitchFamily="18" charset="2"/>
                </a:rPr>
                <a:t>i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, t); 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zh-CN" altLang="en-US" sz="1800" dirty="0">
                  <a:solidFill>
                    <a:schemeClr val="tx1"/>
                  </a:solidFill>
                  <a:sym typeface="Symbol" pitchFamily="18" charset="2"/>
                </a:rPr>
                <a:t>            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p[t] = </a:t>
              </a:r>
              <a:r>
                <a:rPr lang="en-US" altLang="zh-CN" sz="1800" dirty="0" err="1">
                  <a:solidFill>
                    <a:schemeClr val="tx1"/>
                  </a:solidFill>
                  <a:sym typeface="Symbol" pitchFamily="18" charset="2"/>
                </a:rPr>
                <a:t>i</a:t>
              </a: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;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    ENDFOR</a:t>
              </a:r>
            </a:p>
            <a:p>
              <a:pPr algn="l">
                <a:lnSpc>
                  <a:spcPct val="130000"/>
                </a:lnSpc>
                <a:buFont typeface="Wingdings" pitchFamily="2" charset="2"/>
                <a:buNone/>
              </a:pPr>
              <a:r>
                <a:rPr lang="en-US" altLang="zh-CN" sz="1800" dirty="0">
                  <a:solidFill>
                    <a:schemeClr val="tx1"/>
                  </a:solidFill>
                  <a:sym typeface="Symbol" pitchFamily="18" charset="2"/>
                </a:rPr>
                <a:t>ENDWHILE</a:t>
              </a:r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395536" y="1052736"/>
            <a:ext cx="4464495" cy="461665"/>
            <a:chOff x="5082972" y="1827734"/>
            <a:chExt cx="4463658" cy="461883"/>
          </a:xfrm>
        </p:grpSpPr>
        <p:pic>
          <p:nvPicPr>
            <p:cNvPr id="17" name="Picture 28" descr="02_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2972" y="1890719"/>
              <a:ext cx="322441" cy="398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33"/>
            <p:cNvSpPr txBox="1">
              <a:spLocks noChangeArrowheads="1"/>
            </p:cNvSpPr>
            <p:nvPr/>
          </p:nvSpPr>
          <p:spPr bwMode="black">
            <a:xfrm>
              <a:off x="5405412" y="1827734"/>
              <a:ext cx="4141218" cy="461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b="0" dirty="0">
                  <a:latin typeface="Heiti SC Medium" pitchFamily="2" charset="-128"/>
                  <a:ea typeface="Heiti SC Medium" pitchFamily="2" charset="-128"/>
                </a:rPr>
                <a:t>实现</a:t>
              </a:r>
              <a:r>
                <a:rPr lang="en-US" altLang="zh-CN" sz="2400" b="0" dirty="0">
                  <a:latin typeface="Heiti SC Medium" pitchFamily="2" charset="-128"/>
                  <a:ea typeface="Heiti SC Medium" pitchFamily="2" charset="-128"/>
                </a:rPr>
                <a:t>#1【</a:t>
              </a:r>
              <a:r>
                <a:rPr lang="zh-CN" altLang="en-US" sz="2400" b="0" dirty="0">
                  <a:latin typeface="Heiti SC Medium" pitchFamily="2" charset="-128"/>
                  <a:ea typeface="Heiti SC Medium" pitchFamily="2" charset="-128"/>
                </a:rPr>
                <a:t>普通实现</a:t>
              </a:r>
              <a:r>
                <a:rPr lang="en-US" altLang="zh-CN" sz="2400" b="0" dirty="0">
                  <a:latin typeface="Heiti SC Medium" pitchFamily="2" charset="-128"/>
                  <a:ea typeface="Heiti SC Medium" pitchFamily="2" charset="-128"/>
                </a:rPr>
                <a:t>】</a:t>
              </a:r>
              <a:endParaRPr lang="zh-CN" altLang="en-US" sz="2400" b="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grpSp>
        <p:nvGrpSpPr>
          <p:cNvPr id="24" name="组合 42"/>
          <p:cNvGrpSpPr>
            <a:grpSpLocks/>
          </p:cNvGrpSpPr>
          <p:nvPr/>
        </p:nvGrpSpPr>
        <p:grpSpPr bwMode="auto">
          <a:xfrm>
            <a:off x="803870" y="1841946"/>
            <a:ext cx="1967960" cy="349702"/>
            <a:chOff x="428596" y="2775406"/>
            <a:chExt cx="1967034" cy="350230"/>
          </a:xfrm>
        </p:grpSpPr>
        <p:sp>
          <p:nvSpPr>
            <p:cNvPr id="25" name="TextBox 18"/>
            <p:cNvSpPr txBox="1">
              <a:spLocks noChangeArrowheads="1"/>
            </p:cNvSpPr>
            <p:nvPr/>
          </p:nvSpPr>
          <p:spPr bwMode="auto">
            <a:xfrm flipH="1">
              <a:off x="651077" y="2775406"/>
              <a:ext cx="1744553" cy="350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>
              <a:spAutoFit/>
            </a:bodyPr>
            <a:lstStyle/>
            <a:p>
              <a:pPr algn="l"/>
              <a:r>
                <a:rPr lang="zh-CN" altLang="en-US" sz="1800" b="0" dirty="0">
                  <a:latin typeface="Heiti SC Medium" pitchFamily="2" charset="-128"/>
                  <a:ea typeface="Heiti SC Medium" pitchFamily="2" charset="-128"/>
                </a:rPr>
                <a:t>顺序遍历集合；</a:t>
              </a:r>
            </a:p>
          </p:txBody>
        </p:sp>
        <p:grpSp>
          <p:nvGrpSpPr>
            <p:cNvPr id="26" name="Group 20"/>
            <p:cNvGrpSpPr>
              <a:grpSpLocks/>
            </p:cNvGrpSpPr>
            <p:nvPr/>
          </p:nvGrpSpPr>
          <p:grpSpPr bwMode="auto">
            <a:xfrm>
              <a:off x="428596" y="2928934"/>
              <a:ext cx="128588" cy="128588"/>
              <a:chOff x="2995" y="1525"/>
              <a:chExt cx="112" cy="112"/>
            </a:xfrm>
          </p:grpSpPr>
          <p:sp>
            <p:nvSpPr>
              <p:cNvPr id="27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0">
                  <a:latin typeface="Heiti SC Medium" pitchFamily="2" charset="-128"/>
                  <a:ea typeface="Heiti SC Medium" pitchFamily="2" charset="-128"/>
                  <a:cs typeface="Times New Roman" charset="0"/>
                </a:endParaRPr>
              </a:p>
            </p:txBody>
          </p:sp>
          <p:sp>
            <p:nvSpPr>
              <p:cNvPr id="28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0">
                  <a:latin typeface="Heiti SC Medium" pitchFamily="2" charset="-128"/>
                  <a:ea typeface="Heiti SC Medium" pitchFamily="2" charset="-128"/>
                  <a:cs typeface="Times New Roman" charset="0"/>
                </a:endParaRPr>
              </a:p>
            </p:txBody>
          </p:sp>
        </p:grpSp>
      </p:grpSp>
      <p:grpSp>
        <p:nvGrpSpPr>
          <p:cNvPr id="44" name="组合 39"/>
          <p:cNvGrpSpPr/>
          <p:nvPr/>
        </p:nvGrpSpPr>
        <p:grpSpPr>
          <a:xfrm>
            <a:off x="513439" y="2630569"/>
            <a:ext cx="2047940" cy="424732"/>
            <a:chOff x="428026" y="2356950"/>
            <a:chExt cx="2047940" cy="424732"/>
          </a:xfrm>
        </p:grpSpPr>
        <p:pic>
          <p:nvPicPr>
            <p:cNvPr id="45" name="Picture 76" descr="IconTexto_WebDev_0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026" y="2357429"/>
              <a:ext cx="395624" cy="396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 Box 33"/>
            <p:cNvSpPr txBox="1">
              <a:spLocks noChangeArrowheads="1"/>
            </p:cNvSpPr>
            <p:nvPr/>
          </p:nvSpPr>
          <p:spPr bwMode="black">
            <a:xfrm>
              <a:off x="752417" y="2356950"/>
              <a:ext cx="1723549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400" b="0" dirty="0">
                  <a:latin typeface="Heiti SC Medium" pitchFamily="2" charset="-128"/>
                  <a:ea typeface="Heiti SC Medium" pitchFamily="2" charset="-128"/>
                  <a:cs typeface="SimSun" charset="-122"/>
                </a:rPr>
                <a:t>运行时间？</a:t>
              </a:r>
              <a:endParaRPr lang="en-US" altLang="zh-CN" sz="2400" b="0" dirty="0">
                <a:latin typeface="Heiti SC Medium" pitchFamily="2" charset="-128"/>
                <a:ea typeface="Heiti SC Medium" pitchFamily="2" charset="-128"/>
                <a:cs typeface="SimSun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705121" y="6496238"/>
            <a:ext cx="11307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dijkstra</a:t>
            </a:r>
            <a:endParaRPr lang="zh-CN" altLang="en-US" sz="9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98896-1FD5-324F-8079-F1BC94F595BD}"/>
              </a:ext>
            </a:extLst>
          </p:cNvPr>
          <p:cNvSpPr/>
          <p:nvPr/>
        </p:nvSpPr>
        <p:spPr>
          <a:xfrm>
            <a:off x="718036" y="3534552"/>
            <a:ext cx="4572000" cy="1700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>
                <a:latin typeface="Heiti SC Medium" pitchFamily="2" charset="-128"/>
                <a:ea typeface="Heiti SC Medium" pitchFamily="2" charset="-128"/>
              </a:rPr>
              <a:t>寻找路径最短的点：O(n</a:t>
            </a:r>
            <a:r>
              <a:rPr lang="zh-CN" altLang="en-US" sz="1800" b="0" baseline="30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lang="zh-CN" altLang="en-US" sz="1800" b="0" dirty="0">
                <a:latin typeface="Heiti SC Medium" pitchFamily="2" charset="-128"/>
                <a:ea typeface="Heiti SC Medium" pitchFamily="2" charset="-128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>
                <a:latin typeface="Heiti SC Medium" pitchFamily="2" charset="-128"/>
                <a:ea typeface="Heiti SC Medium" pitchFamily="2" charset="-128"/>
              </a:rPr>
              <a:t>加入集合S：O(n)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>
                <a:latin typeface="Heiti SC Medium" pitchFamily="2" charset="-128"/>
                <a:ea typeface="Heiti SC Medium" pitchFamily="2" charset="-128"/>
              </a:rPr>
              <a:t>更新距离：O(m)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b="0" dirty="0">
                <a:latin typeface="Heiti SC Medium" pitchFamily="2" charset="-128"/>
                <a:ea typeface="Heiti SC Medium" pitchFamily="2" charset="-128"/>
              </a:rPr>
              <a:t>总的时间复杂度为O(n</a:t>
            </a:r>
            <a:r>
              <a:rPr lang="zh-CN" altLang="en-US" sz="1800" b="0" baseline="30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lang="zh-CN" altLang="en-US" sz="1800" b="0" dirty="0">
                <a:latin typeface="Heiti SC Medium" pitchFamily="2" charset="-128"/>
                <a:ea typeface="Heiti SC Medium" pitchFamily="2" charset="-128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9B6B56-7E62-324C-A434-40422B22B6B8}"/>
              </a:ext>
            </a:extLst>
          </p:cNvPr>
          <p:cNvSpPr/>
          <p:nvPr/>
        </p:nvSpPr>
        <p:spPr>
          <a:xfrm>
            <a:off x="329276" y="5964547"/>
            <a:ext cx="5301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2000" b="0" dirty="0">
                <a:solidFill>
                  <a:srgbClr val="333333"/>
                </a:solidFill>
                <a:latin typeface="Heiti SC Medium" pitchFamily="2" charset="-128"/>
                <a:ea typeface="Heiti SC Medium" pitchFamily="2" charset="-128"/>
              </a:rPr>
              <a:t>朴素</a:t>
            </a:r>
            <a:r>
              <a:rPr lang="en-US" altLang="zh-CN" sz="2000" b="0" dirty="0" err="1">
                <a:solidFill>
                  <a:srgbClr val="333333"/>
                </a:solidFill>
                <a:latin typeface="Heiti SC Medium" pitchFamily="2" charset="-128"/>
                <a:ea typeface="Heiti SC Medium" pitchFamily="2" charset="-128"/>
              </a:rPr>
              <a:t>dijkstra</a:t>
            </a:r>
            <a:r>
              <a:rPr lang="zh-CN" altLang="en-US" sz="2000" b="0" dirty="0">
                <a:solidFill>
                  <a:srgbClr val="333333"/>
                </a:solidFill>
                <a:latin typeface="Heiti SC Medium" pitchFamily="2" charset="-128"/>
                <a:ea typeface="Heiti SC Medium" pitchFamily="2" charset="-128"/>
              </a:rPr>
              <a:t>适合稠密图，用邻接矩阵存；</a:t>
            </a:r>
            <a:endParaRPr lang="zh-CN" altLang="en-US" sz="20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05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Heiti SC Medium" pitchFamily="2" charset="-128"/>
                <a:ea typeface="Heiti SC Medium" pitchFamily="2" charset="-128"/>
              </a:rPr>
              <a:t>4</a:t>
            </a:r>
            <a:r>
              <a:rPr kumimoji="1" lang="zh-CN" altLang="en-US" sz="2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kumimoji="1" lang="en-US" altLang="zh-CN" sz="2800" dirty="0">
                <a:latin typeface="Heiti SC Medium" pitchFamily="2" charset="-128"/>
                <a:ea typeface="Heiti SC Medium" pitchFamily="2" charset="-128"/>
              </a:rPr>
              <a:t>Dijkstra</a:t>
            </a:r>
            <a:r>
              <a:rPr kumimoji="1" lang="zh-CN" altLang="en-US" sz="2800" dirty="0">
                <a:latin typeface="Heiti SC Medium" pitchFamily="2" charset="-128"/>
                <a:ea typeface="Heiti SC Medium" pitchFamily="2" charset="-128"/>
              </a:rPr>
              <a:t>实现</a:t>
            </a:r>
            <a:r>
              <a:rPr kumimoji="1" lang="en-US" altLang="zh-CN" sz="2800" dirty="0">
                <a:latin typeface="Heiti SC Medium" pitchFamily="2" charset="-128"/>
                <a:ea typeface="Heiti SC Medium" pitchFamily="2" charset="-128"/>
              </a:rPr>
              <a:t>#2</a:t>
            </a:r>
            <a:endParaRPr kumimoji="1"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7CDDE-FE86-4850-BC71-6173E5EBA4F4}" type="slidenum">
              <a:rPr lang="zh-CN" altLang="en-US" smtClean="0"/>
              <a:pPr/>
              <a:t>9</a:t>
            </a:fld>
            <a:r>
              <a:rPr lang="en-US" altLang="zh-CN" dirty="0"/>
              <a:t> </a:t>
            </a:r>
          </a:p>
        </p:txBody>
      </p:sp>
      <p:grpSp>
        <p:nvGrpSpPr>
          <p:cNvPr id="6" name="组合 16"/>
          <p:cNvGrpSpPr>
            <a:grpSpLocks/>
          </p:cNvGrpSpPr>
          <p:nvPr/>
        </p:nvGrpSpPr>
        <p:grpSpPr bwMode="auto">
          <a:xfrm>
            <a:off x="671151" y="1181410"/>
            <a:ext cx="3059742" cy="461665"/>
            <a:chOff x="5082972" y="1827733"/>
            <a:chExt cx="3059168" cy="461883"/>
          </a:xfrm>
        </p:grpSpPr>
        <p:pic>
          <p:nvPicPr>
            <p:cNvPr id="7" name="Picture 28" descr="02_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2972" y="1890719"/>
              <a:ext cx="322441" cy="398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3"/>
            <p:cNvSpPr txBox="1">
              <a:spLocks noChangeArrowheads="1"/>
            </p:cNvSpPr>
            <p:nvPr/>
          </p:nvSpPr>
          <p:spPr bwMode="black">
            <a:xfrm>
              <a:off x="5381966" y="1827733"/>
              <a:ext cx="2760174" cy="461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实现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#2【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堆实现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】:</a:t>
              </a:r>
            </a:p>
          </p:txBody>
        </p:sp>
      </p:grpSp>
      <p:grpSp>
        <p:nvGrpSpPr>
          <p:cNvPr id="9" name="组合 42"/>
          <p:cNvGrpSpPr>
            <a:grpSpLocks/>
          </p:cNvGrpSpPr>
          <p:nvPr/>
        </p:nvGrpSpPr>
        <p:grpSpPr bwMode="auto">
          <a:xfrm>
            <a:off x="1031194" y="1772816"/>
            <a:ext cx="6078540" cy="442035"/>
            <a:chOff x="428596" y="2788801"/>
            <a:chExt cx="6075696" cy="442703"/>
          </a:xfrm>
        </p:grpSpPr>
        <p:sp>
          <p:nvSpPr>
            <p:cNvPr id="10" name="TextBox 18"/>
            <p:cNvSpPr txBox="1">
              <a:spLocks noChangeArrowheads="1"/>
            </p:cNvSpPr>
            <p:nvPr/>
          </p:nvSpPr>
          <p:spPr bwMode="auto">
            <a:xfrm>
              <a:off x="651078" y="2788801"/>
              <a:ext cx="5853214" cy="442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与实现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#1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类似，只是用堆来维护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V-X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集合；</a:t>
              </a:r>
              <a:endPara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428596" y="2928934"/>
              <a:ext cx="128588" cy="128588"/>
              <a:chOff x="2995" y="1525"/>
              <a:chExt cx="112" cy="112"/>
            </a:xfrm>
          </p:grpSpPr>
          <p:sp>
            <p:nvSpPr>
              <p:cNvPr id="12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4" name="组合 42"/>
          <p:cNvGrpSpPr>
            <a:grpSpLocks/>
          </p:cNvGrpSpPr>
          <p:nvPr/>
        </p:nvGrpSpPr>
        <p:grpSpPr bwMode="auto">
          <a:xfrm>
            <a:off x="1031194" y="2344592"/>
            <a:ext cx="4943998" cy="442035"/>
            <a:chOff x="428596" y="2788801"/>
            <a:chExt cx="4941684" cy="442703"/>
          </a:xfrm>
        </p:grpSpPr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651078" y="2788801"/>
              <a:ext cx="4719202" cy="442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FindMin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用堆的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Extract-Min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实现。</a:t>
              </a:r>
              <a:endPara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428596" y="2928934"/>
              <a:ext cx="128588" cy="128588"/>
              <a:chOff x="2995" y="1525"/>
              <a:chExt cx="112" cy="112"/>
            </a:xfrm>
          </p:grpSpPr>
          <p:sp>
            <p:nvSpPr>
              <p:cNvPr id="17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8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9" name="组合 42"/>
          <p:cNvGrpSpPr>
            <a:grpSpLocks/>
          </p:cNvGrpSpPr>
          <p:nvPr/>
        </p:nvGrpSpPr>
        <p:grpSpPr bwMode="auto">
          <a:xfrm>
            <a:off x="1031194" y="2916368"/>
            <a:ext cx="6332198" cy="442035"/>
            <a:chOff x="428596" y="2788801"/>
            <a:chExt cx="6329237" cy="442703"/>
          </a:xfrm>
        </p:grpSpPr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651078" y="2788801"/>
              <a:ext cx="6106755" cy="442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值更新后，需要在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heap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中先删除，后插入。</a:t>
              </a:r>
              <a:endPara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428596" y="2928934"/>
              <a:ext cx="128588" cy="128588"/>
              <a:chOff x="2995" y="1525"/>
              <a:chExt cx="112" cy="112"/>
            </a:xfrm>
          </p:grpSpPr>
          <p:sp>
            <p:nvSpPr>
              <p:cNvPr id="22" name="AutoShape 21"/>
              <p:cNvSpPr>
                <a:spLocks noChangeArrowheads="1"/>
              </p:cNvSpPr>
              <p:nvPr/>
            </p:nvSpPr>
            <p:spPr bwMode="gray">
              <a:xfrm>
                <a:off x="2995" y="1525"/>
                <a:ext cx="112" cy="1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3" name="AutoShape 22"/>
              <p:cNvSpPr>
                <a:spLocks noChangeArrowheads="1"/>
              </p:cNvSpPr>
              <p:nvPr/>
            </p:nvSpPr>
            <p:spPr bwMode="gray">
              <a:xfrm>
                <a:off x="3029" y="1540"/>
                <a:ext cx="60" cy="81"/>
              </a:xfrm>
              <a:prstGeom prst="homePlate">
                <a:avLst>
                  <a:gd name="adj" fmla="val 100000"/>
                </a:avLst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24" name="组合 39"/>
          <p:cNvGrpSpPr/>
          <p:nvPr/>
        </p:nvGrpSpPr>
        <p:grpSpPr>
          <a:xfrm>
            <a:off x="697506" y="3488144"/>
            <a:ext cx="2355716" cy="424732"/>
            <a:chOff x="428026" y="2356950"/>
            <a:chExt cx="2355716" cy="424732"/>
          </a:xfrm>
        </p:grpSpPr>
        <p:pic>
          <p:nvPicPr>
            <p:cNvPr id="25" name="Picture 76" descr="IconTexto_WebDev_0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026" y="2357429"/>
              <a:ext cx="395624" cy="396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33"/>
            <p:cNvSpPr txBox="1">
              <a:spLocks noChangeArrowheads="1"/>
            </p:cNvSpPr>
            <p:nvPr/>
          </p:nvSpPr>
          <p:spPr bwMode="black">
            <a:xfrm>
              <a:off x="752417" y="2356950"/>
              <a:ext cx="203132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400" dirty="0">
                  <a:latin typeface="SimSun" charset="-122"/>
                  <a:ea typeface="SimSun" charset="-122"/>
                  <a:cs typeface="SimSun" charset="-122"/>
                </a:rPr>
                <a:t>复杂度分析？</a:t>
              </a:r>
              <a:endParaRPr lang="en-US" altLang="zh-CN" sz="24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</p:grpSp>
      <p:grpSp>
        <p:nvGrpSpPr>
          <p:cNvPr id="27" name="组合 62"/>
          <p:cNvGrpSpPr>
            <a:grpSpLocks/>
          </p:cNvGrpSpPr>
          <p:nvPr/>
        </p:nvGrpSpPr>
        <p:grpSpPr bwMode="auto">
          <a:xfrm>
            <a:off x="1031194" y="4042617"/>
            <a:ext cx="4250731" cy="442035"/>
            <a:chOff x="3286116" y="1264808"/>
            <a:chExt cx="4249789" cy="442240"/>
          </a:xfrm>
        </p:grpSpPr>
        <p:sp>
          <p:nvSpPr>
            <p:cNvPr id="28" name="TextBox 37"/>
            <p:cNvSpPr txBox="1">
              <a:spLocks noChangeArrowheads="1"/>
            </p:cNvSpPr>
            <p:nvPr/>
          </p:nvSpPr>
          <p:spPr bwMode="auto">
            <a:xfrm>
              <a:off x="3857260" y="1264808"/>
              <a:ext cx="3678645" cy="442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次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Extract-Min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：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O(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pic>
          <p:nvPicPr>
            <p:cNvPr id="29" name="Picture 21" descr="coquette_03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86116" y="1357298"/>
              <a:ext cx="566777" cy="3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组合 62"/>
          <p:cNvGrpSpPr>
            <a:grpSpLocks/>
          </p:cNvGrpSpPr>
          <p:nvPr/>
        </p:nvGrpSpPr>
        <p:grpSpPr bwMode="auto">
          <a:xfrm>
            <a:off x="1031194" y="4614393"/>
            <a:ext cx="5241387" cy="442035"/>
            <a:chOff x="3286116" y="1264808"/>
            <a:chExt cx="5240226" cy="442240"/>
          </a:xfrm>
        </p:grpSpPr>
        <p:sp>
          <p:nvSpPr>
            <p:cNvPr id="31" name="TextBox 37"/>
            <p:cNvSpPr txBox="1">
              <a:spLocks noChangeArrowheads="1"/>
            </p:cNvSpPr>
            <p:nvPr/>
          </p:nvSpPr>
          <p:spPr bwMode="auto">
            <a:xfrm>
              <a:off x="3857260" y="1264808"/>
              <a:ext cx="4669082" cy="442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次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Delete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和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次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Insert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：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O(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pic>
          <p:nvPicPr>
            <p:cNvPr id="32" name="Picture 21" descr="coquette_03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86116" y="1357298"/>
              <a:ext cx="566777" cy="3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组合 62"/>
          <p:cNvGrpSpPr>
            <a:grpSpLocks/>
          </p:cNvGrpSpPr>
          <p:nvPr/>
        </p:nvGrpSpPr>
        <p:grpSpPr bwMode="auto">
          <a:xfrm>
            <a:off x="1033453" y="5186169"/>
            <a:ext cx="5410150" cy="442035"/>
            <a:chOff x="3286116" y="1264808"/>
            <a:chExt cx="5408953" cy="442240"/>
          </a:xfrm>
        </p:grpSpPr>
        <p:sp>
          <p:nvSpPr>
            <p:cNvPr id="34" name="TextBox 37"/>
            <p:cNvSpPr txBox="1">
              <a:spLocks noChangeArrowheads="1"/>
            </p:cNvSpPr>
            <p:nvPr/>
          </p:nvSpPr>
          <p:spPr bwMode="auto">
            <a:xfrm>
              <a:off x="3857260" y="1264808"/>
              <a:ext cx="4837809" cy="442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总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RT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：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O(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O(</a:t>
              </a:r>
              <a:r>
                <a:rPr lang="en-US" altLang="zh-CN" sz="2400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altLang="zh-CN" sz="2400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pic>
          <p:nvPicPr>
            <p:cNvPr id="35" name="Picture 21" descr="coquette_03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86116" y="1357298"/>
              <a:ext cx="566777" cy="3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" name="矩形 42"/>
          <p:cNvSpPr/>
          <p:nvPr/>
        </p:nvSpPr>
        <p:spPr>
          <a:xfrm>
            <a:off x="7705121" y="6496238"/>
            <a:ext cx="11307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dijkstra</a:t>
            </a:r>
            <a:endParaRPr lang="zh-CN" altLang="en-US" sz="9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6848C8-B00A-BF4C-A28F-071B90C1C9AF}"/>
              </a:ext>
            </a:extLst>
          </p:cNvPr>
          <p:cNvSpPr/>
          <p:nvPr/>
        </p:nvSpPr>
        <p:spPr>
          <a:xfrm>
            <a:off x="897042" y="5933678"/>
            <a:ext cx="5222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000" b="0" dirty="0">
                <a:solidFill>
                  <a:srgbClr val="333333"/>
                </a:solidFill>
                <a:latin typeface="Heiti SC Medium" pitchFamily="2" charset="-128"/>
                <a:ea typeface="Heiti SC Medium" pitchFamily="2" charset="-128"/>
              </a:rPr>
              <a:t>堆优化</a:t>
            </a:r>
            <a:r>
              <a:rPr lang="en-US" altLang="zh-CN" sz="2000" b="0" dirty="0" err="1">
                <a:solidFill>
                  <a:srgbClr val="333333"/>
                </a:solidFill>
                <a:latin typeface="Heiti SC Medium" pitchFamily="2" charset="-128"/>
                <a:ea typeface="Heiti SC Medium" pitchFamily="2" charset="-128"/>
              </a:rPr>
              <a:t>dijkstra</a:t>
            </a:r>
            <a:r>
              <a:rPr lang="zh-CN" altLang="en-US" sz="2000" b="0" dirty="0">
                <a:solidFill>
                  <a:srgbClr val="333333"/>
                </a:solidFill>
                <a:latin typeface="Heiti SC Medium" pitchFamily="2" charset="-128"/>
                <a:ea typeface="Heiti SC Medium" pitchFamily="2" charset="-128"/>
              </a:rPr>
              <a:t>适合稀疏图，用邻接表存；</a:t>
            </a:r>
            <a:endParaRPr lang="zh-CN" altLang="en-US" sz="20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141044"/>
      </p:ext>
    </p:extLst>
  </p:cSld>
  <p:clrMapOvr>
    <a:masterClrMapping/>
  </p:clrMapOvr>
</p:sld>
</file>

<file path=ppt/theme/theme1.xml><?xml version="1.0" encoding="utf-8"?>
<a:theme xmlns:a="http://schemas.openxmlformats.org/drawingml/2006/main" name="232TGp_report_light_v2">
  <a:themeElements>
    <a:clrScheme name="232TGp_report_light_v2 1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232TGp_report_light_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1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gradFill rotWithShape="1">
          <a:gsLst>
            <a:gs pos="0">
              <a:schemeClr val="hlink"/>
            </a:gs>
            <a:gs pos="100000">
              <a:schemeClr val="hlink">
                <a:gamma/>
                <a:tint val="31765"/>
                <a:invGamma/>
              </a:schemeClr>
            </a:gs>
          </a:gsLst>
          <a:lin ang="0" scaled="1"/>
        </a:gradFill>
        <a:ln w="31750" cap="flat" cmpd="sng" algn="ctr">
          <a:solidFill>
            <a:srgbClr val="333399"/>
          </a:solidFill>
          <a:prstDash val="solid"/>
          <a:round/>
          <a:headEnd type="none" w="med" len="med"/>
          <a:tailEnd type="stealth"/>
        </a:ln>
      </a:spPr>
      <a:bodyPr/>
      <a:lstStyle/>
    </a:lnDef>
    <a:txDef>
      <a:spPr>
        <a:noFill/>
        <a:ln w="12700">
          <a:solidFill>
            <a:srgbClr val="333399"/>
          </a:solidFill>
        </a:ln>
      </a:spPr>
      <a:bodyPr wrap="square" rtlCol="0">
        <a:spAutoFit/>
      </a:bodyPr>
      <a:lstStyle>
        <a:defPPr>
          <a:defRPr kumimoji="1" sz="1800"/>
        </a:defPPr>
      </a:lstStyle>
    </a:txDef>
  </a:objectDefaults>
  <a:extraClrSchemeLst>
    <a:extraClrScheme>
      <a:clrScheme name="232TGp_report_light_v2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516DBD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3BADB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2TGp_report_light_v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2TGp_report_light_v2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A1B2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232TGp_report_light_v2</Template>
  <TotalTime>1024</TotalTime>
  <Words>1681</Words>
  <Application>Microsoft Macintosh PowerPoint</Application>
  <PresentationFormat>全屏显示(4:3)</PresentationFormat>
  <Paragraphs>301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SimSun</vt:lpstr>
      <vt:lpstr>Heiti SC Medium</vt:lpstr>
      <vt:lpstr>Arial</vt:lpstr>
      <vt:lpstr>Times New Roman</vt:lpstr>
      <vt:lpstr>Verdana</vt:lpstr>
      <vt:lpstr>Wingdings</vt:lpstr>
      <vt:lpstr>232TGp_report_light_v2</vt:lpstr>
      <vt:lpstr>算法导论</vt:lpstr>
      <vt:lpstr>最 “短” 路</vt:lpstr>
      <vt:lpstr>1 问题描述、算法思路</vt:lpstr>
      <vt:lpstr> 1 Dijkstra的求解思路</vt:lpstr>
      <vt:lpstr>2 伪码描述</vt:lpstr>
      <vt:lpstr> 2 算法示例</vt:lpstr>
      <vt:lpstr>3 复杂度分析</vt:lpstr>
      <vt:lpstr>4 Dijkstra实现#1</vt:lpstr>
      <vt:lpstr>4 Dijkstra实现#2</vt:lpstr>
      <vt:lpstr>5 拓展</vt:lpstr>
      <vt:lpstr>5 拓展</vt:lpstr>
      <vt:lpstr>小结（1/2）</vt:lpstr>
      <vt:lpstr>小结（2/2）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wsh-x301</dc:creator>
  <cp:lastModifiedBy>jjgy</cp:lastModifiedBy>
  <cp:revision>357</cp:revision>
  <dcterms:created xsi:type="dcterms:W3CDTF">2009-02-06T06:31:00Z</dcterms:created>
  <dcterms:modified xsi:type="dcterms:W3CDTF">2021-07-06T11:32:17Z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8C386C5DE7BC40849EF4FA19A31CC322</vt:lpwstr>
  </property>
  <property fmtid="{D5CDD505-2E9C-101B-9397-08002B2CF9AE}" pid="3" name="KSOProductBuildVer">
    <vt:lpwstr>2052-11.1.0.10578</vt:lpwstr>
  </property>
</Properties>
</file>