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35" r:id="rId2"/>
    <p:sldId id="736" r:id="rId3"/>
    <p:sldId id="745" r:id="rId4"/>
    <p:sldId id="762" r:id="rId5"/>
    <p:sldId id="763" r:id="rId6"/>
    <p:sldId id="788" r:id="rId7"/>
    <p:sldId id="803" r:id="rId8"/>
    <p:sldId id="756" r:id="rId9"/>
    <p:sldId id="789" r:id="rId10"/>
    <p:sldId id="791" r:id="rId11"/>
    <p:sldId id="792" r:id="rId12"/>
    <p:sldId id="793" r:id="rId13"/>
    <p:sldId id="810" r:id="rId14"/>
    <p:sldId id="794" r:id="rId15"/>
    <p:sldId id="809" r:id="rId16"/>
    <p:sldId id="795" r:id="rId17"/>
    <p:sldId id="811" r:id="rId18"/>
    <p:sldId id="797" r:id="rId19"/>
    <p:sldId id="807" r:id="rId20"/>
    <p:sldId id="796" r:id="rId21"/>
    <p:sldId id="798" r:id="rId22"/>
    <p:sldId id="801" r:id="rId23"/>
    <p:sldId id="802" r:id="rId24"/>
    <p:sldId id="800" r:id="rId25"/>
    <p:sldId id="804" r:id="rId26"/>
    <p:sldId id="805" r:id="rId27"/>
    <p:sldId id="806" r:id="rId28"/>
    <p:sldId id="766" r:id="rId29"/>
  </p:sldIdLst>
  <p:sldSz cx="9144000" cy="6858000" type="screen4x3"/>
  <p:notesSz cx="7099300" cy="10234613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9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0D"/>
    <a:srgbClr val="F5F5F5"/>
    <a:srgbClr val="00B38C"/>
    <a:srgbClr val="D9D9D9"/>
    <a:srgbClr val="036EB8"/>
    <a:srgbClr val="005CA2"/>
    <a:srgbClr val="F7F7F7"/>
    <a:srgbClr val="F9F9F9"/>
    <a:srgbClr val="019ED3"/>
    <a:srgbClr val="126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 autoAdjust="0"/>
    <p:restoredTop sz="92080" autoAdjust="0"/>
  </p:normalViewPr>
  <p:slideViewPr>
    <p:cSldViewPr snapToGrid="0" showGuides="1">
      <p:cViewPr>
        <p:scale>
          <a:sx n="128" d="100"/>
          <a:sy n="128" d="100"/>
        </p:scale>
        <p:origin x="1544" y="-80"/>
      </p:cViewPr>
      <p:guideLst>
        <p:guide pos="249"/>
        <p:guide pos="548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8" d="100"/>
          <a:sy n="108" d="100"/>
        </p:scale>
        <p:origin x="5148" y="10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  <a:pPr>
                <a:defRPr/>
              </a:pPr>
              <a:t>2021/7/19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3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348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2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本地版本控制系统，大多都 是采用某种简单的数据库来记录文件的历次更新差异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集中式的：特别是相较于老式的本地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VCS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来说。现在，每个人 都可以在一定程度上看到项目中的其他人正在做些什么。而管理员也可以轻松掌控 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每个开发者的权限，并且管理一个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CVCS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要远比在各个客户端上维护本地数据库来 得轻松容易。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事分两面，有好有坏。这么做最显而易见的缺点是中央服务器的单点故障。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78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不过，到了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2002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年，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系统已经发展了十年了，代码库之大让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很难继续通过手工方式管理了，社区的弟兄们也对这种方式表达了强烈不满，于是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选择了一个商业的版本控制系统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BitKeeper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BitKeeper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的东家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BitMover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公司出于人道主义精神，授权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社区免费使用这个版本控制系统。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安定团结的大好局面在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2005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年就被打破了，原因是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社区牛人聚集，不免沾染了一些梁山好汉的江湖习气。开发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Samba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Andrew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试图破解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BitKeeper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的协议（这么干的其实也不只他一个），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微软雅黑" pitchFamily="34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被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BitMover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公司发现了（监控工作做得不错！），于是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BitMover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公司怒了，要收回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社区的免费使用权。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Linus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可以向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BitMover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  <a:cs typeface="+mn-cs"/>
              </a:rPr>
              <a:t>公司道个歉，保证以后严格管教弟兄们，嗯，这是不可能的。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44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46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67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9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90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80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26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4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5812524" y="6558835"/>
            <a:ext cx="27824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</a:t>
            </a:r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设计教程网</a:t>
            </a:r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登陆网址：</a:t>
            </a:r>
            <a:r>
              <a:rPr lang="en-US" altLang="zh-CN" sz="80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www.pptfans.cn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53759" y="6558835"/>
            <a:ext cx="1426031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这里输入学校或者班级的名称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D7A90-5F84-4A45-B204-6A3C96B394C4}"/>
              </a:ext>
            </a:extLst>
          </p:cNvPr>
          <p:cNvSpPr txBox="1"/>
          <p:nvPr userDrawn="1"/>
        </p:nvSpPr>
        <p:spPr>
          <a:xfrm>
            <a:off x="8703044" y="654169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80AD0-3A27-40AF-83F4-2AF0311C28E2}"/>
              </a:ext>
            </a:extLst>
          </p:cNvPr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317500"/>
            <a:ext cx="6096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4" r:id="rId2"/>
    <p:sldLayoutId id="2147483675" r:id="rId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4D066D-61A4-4C7A-8365-678635809B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0" y="5235347"/>
            <a:ext cx="8227291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>
                <a:sym typeface="微软雅黑" panose="020B0503020204020204" pitchFamily="34" charset="-122"/>
              </a:rPr>
              <a:t>Git</a:t>
            </a:r>
            <a:r>
              <a:rPr lang="zh-CN" altLang="en-US" dirty="0">
                <a:sym typeface="微软雅黑" panose="020B0503020204020204" pitchFamily="34" charset="-122"/>
              </a:rPr>
              <a:t>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28E104-E0A8-42F6-8F7D-0D4E8CBD2DF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5029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查看提交历史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DDF0B6-D078-A646-B578-54D40857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6" y="1196540"/>
            <a:ext cx="8126067" cy="55130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A191DD-BBAD-CF48-BAFC-F91974C45CE7}"/>
              </a:ext>
            </a:extLst>
          </p:cNvPr>
          <p:cNvSpPr txBox="1"/>
          <p:nvPr/>
        </p:nvSpPr>
        <p:spPr>
          <a:xfrm>
            <a:off x="1105315" y="798155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</a:t>
            </a:r>
            <a:r>
              <a:rPr lang="en" altLang="zh-CN" sz="1800" dirty="0">
                <a:latin typeface="Monaco" pitchFamily="2" charset="0"/>
              </a:rPr>
              <a:t>git</a:t>
            </a:r>
            <a:r>
              <a:rPr lang="zh-CN" altLang="en-US" sz="1800" dirty="0">
                <a:latin typeface="Monaco" pitchFamily="2" charset="0"/>
              </a:rPr>
              <a:t>  </a:t>
            </a:r>
            <a:r>
              <a:rPr lang="en-US" altLang="zh-CN" sz="1800" dirty="0">
                <a:latin typeface="Monaco" pitchFamily="2" charset="0"/>
              </a:rPr>
              <a:t>log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-–graph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-–pretty=</a:t>
            </a:r>
            <a:r>
              <a:rPr lang="en-US" altLang="zh-CN" sz="1800" dirty="0" err="1">
                <a:latin typeface="Monaco" pitchFamily="2" charset="0"/>
              </a:rPr>
              <a:t>oneline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-–abbrev-commit</a:t>
            </a:r>
            <a:endParaRPr kumimoji="1" lang="zh-CN" altLang="en-US" sz="1800" dirty="0">
              <a:latin typeface="Monaco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4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查看提交历史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0C829-B673-414F-93C4-D1DE34E274E9}"/>
              </a:ext>
            </a:extLst>
          </p:cNvPr>
          <p:cNvSpPr txBox="1"/>
          <p:nvPr/>
        </p:nvSpPr>
        <p:spPr>
          <a:xfrm>
            <a:off x="574564" y="815355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</a:t>
            </a:r>
            <a:r>
              <a:rPr lang="en" altLang="zh-CN" sz="1800" dirty="0">
                <a:latin typeface="Monaco" pitchFamily="2" charset="0"/>
              </a:rPr>
              <a:t>git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log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--pretty=format:”%h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-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%an,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%</a:t>
            </a:r>
            <a:r>
              <a:rPr lang="en-US" altLang="zh-CN" sz="1800" dirty="0" err="1">
                <a:latin typeface="Monaco" pitchFamily="2" charset="0"/>
              </a:rPr>
              <a:t>ar</a:t>
            </a:r>
            <a:r>
              <a:rPr lang="en-US" altLang="zh-CN" sz="1800" dirty="0">
                <a:latin typeface="Monaco" pitchFamily="2" charset="0"/>
              </a:rPr>
              <a:t>:</a:t>
            </a:r>
            <a:r>
              <a:rPr lang="zh-CN" altLang="en-US" sz="1800" dirty="0">
                <a:latin typeface="Monaco" pitchFamily="2" charset="0"/>
              </a:rPr>
              <a:t> </a:t>
            </a:r>
            <a:r>
              <a:rPr lang="en-US" altLang="zh-CN" sz="1800" dirty="0">
                <a:latin typeface="Monaco" pitchFamily="2" charset="0"/>
              </a:rPr>
              <a:t>%s”</a:t>
            </a:r>
            <a:endParaRPr kumimoji="1" lang="zh-CN" altLang="en-US" sz="1800" dirty="0">
              <a:latin typeface="Monaco" pitchFamily="2" charset="0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7E1A1D-E9ED-524D-890D-A19A57FF0A6F}"/>
              </a:ext>
            </a:extLst>
          </p:cNvPr>
          <p:cNvSpPr txBox="1"/>
          <p:nvPr/>
        </p:nvSpPr>
        <p:spPr>
          <a:xfrm>
            <a:off x="1262270" y="6679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AC98C6-D160-894B-9BF1-05D3FA4544C8}"/>
              </a:ext>
            </a:extLst>
          </p:cNvPr>
          <p:cNvSpPr txBox="1"/>
          <p:nvPr/>
        </p:nvSpPr>
        <p:spPr>
          <a:xfrm>
            <a:off x="844826" y="671885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5D6A4B-39D3-F141-BEC5-AE86F34CC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0" y="1303193"/>
            <a:ext cx="8828806" cy="5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添加到暂存区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93E5DC-6308-6A45-A968-1F3F87E5898C}"/>
              </a:ext>
            </a:extLst>
          </p:cNvPr>
          <p:cNvSpPr txBox="1"/>
          <p:nvPr/>
        </p:nvSpPr>
        <p:spPr>
          <a:xfrm>
            <a:off x="1531050" y="1502650"/>
            <a:ext cx="6353092" cy="108152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开始跟踪新文件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把已跟踪的文件放到暂存区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合并时把有冲突的文件标记为已解决状态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89703-31AE-4B4B-BF21-A8187520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7" y="2343822"/>
            <a:ext cx="8229600" cy="43985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1EC0BF-FD32-F74D-96CC-D87BDCD24158}"/>
              </a:ext>
            </a:extLst>
          </p:cNvPr>
          <p:cNvSpPr txBox="1"/>
          <p:nvPr/>
        </p:nvSpPr>
        <p:spPr>
          <a:xfrm>
            <a:off x="3399348" y="1071958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dirty="0">
                <a:latin typeface="Monaco" pitchFamily="2" charset="0"/>
                <a:ea typeface="微软雅黑" pitchFamily="34" charset="-122"/>
              </a:rPr>
              <a:t>$</a:t>
            </a:r>
            <a:r>
              <a:rPr lang="en" altLang="zh-CN" dirty="0">
                <a:latin typeface="Monaco" pitchFamily="2" charset="0"/>
              </a:rPr>
              <a:t>git</a:t>
            </a:r>
            <a:r>
              <a:rPr lang="zh-CN" altLang="en-US" dirty="0">
                <a:latin typeface="Monaco" pitchFamily="2" charset="0"/>
              </a:rPr>
              <a:t> </a:t>
            </a:r>
            <a:r>
              <a:rPr lang="en-US" altLang="zh-CN" dirty="0">
                <a:latin typeface="Monaco" pitchFamily="2" charset="0"/>
              </a:rPr>
              <a:t>add</a:t>
            </a:r>
            <a:endParaRPr kumimoji="1" lang="zh-CN" altLang="en-US" dirty="0">
              <a:latin typeface="Monaco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08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添加到暂存区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93E5DC-6308-6A45-A968-1F3F87E5898C}"/>
              </a:ext>
            </a:extLst>
          </p:cNvPr>
          <p:cNvSpPr txBox="1"/>
          <p:nvPr/>
        </p:nvSpPr>
        <p:spPr>
          <a:xfrm>
            <a:off x="1531050" y="1502650"/>
            <a:ext cx="6353092" cy="108152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开始跟踪新文件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把已跟踪的文件放到暂存区</a:t>
            </a:r>
            <a:endParaRPr kumimoji="1"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合并时把有冲突的文件标记为已解决状态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A291D0-517A-0143-A7F7-8E6516306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" y="2380087"/>
            <a:ext cx="8368206" cy="4403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1EC0BF-FD32-F74D-96CC-D87BDCD24158}"/>
              </a:ext>
            </a:extLst>
          </p:cNvPr>
          <p:cNvSpPr txBox="1"/>
          <p:nvPr/>
        </p:nvSpPr>
        <p:spPr>
          <a:xfrm>
            <a:off x="3399348" y="1071958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dirty="0">
                <a:latin typeface="Monaco" pitchFamily="2" charset="0"/>
                <a:ea typeface="微软雅黑" pitchFamily="34" charset="-122"/>
              </a:rPr>
              <a:t>$</a:t>
            </a:r>
            <a:r>
              <a:rPr lang="en" altLang="zh-CN" dirty="0">
                <a:latin typeface="Monaco" pitchFamily="2" charset="0"/>
              </a:rPr>
              <a:t>git</a:t>
            </a:r>
            <a:r>
              <a:rPr lang="zh-CN" altLang="en-US" dirty="0">
                <a:latin typeface="Monaco" pitchFamily="2" charset="0"/>
              </a:rPr>
              <a:t>  </a:t>
            </a:r>
            <a:r>
              <a:rPr lang="en-US" altLang="zh-CN" dirty="0">
                <a:latin typeface="Monaco" pitchFamily="2" charset="0"/>
              </a:rPr>
              <a:t>add</a:t>
            </a:r>
            <a:endParaRPr kumimoji="1" lang="zh-CN" altLang="en-US" dirty="0">
              <a:latin typeface="Monaco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34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提交更新</a:t>
            </a:r>
            <a:br>
              <a:rPr lang="zh-CN" altLang="en-US" b="1" dirty="0"/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2602395" y="995281"/>
            <a:ext cx="5989155" cy="874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git commit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&lt;-a&gt;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&lt;-m&gt;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&lt;msg&gt;:</a:t>
            </a:r>
          </a:p>
          <a:p>
            <a:r>
              <a:rPr kumimoji="1" lang="zh-CN" altLang="en-US" sz="1800" dirty="0">
                <a:latin typeface="微软雅黑" pitchFamily="34" charset="-122"/>
                <a:ea typeface="微软雅黑" pitchFamily="34" charset="-122"/>
              </a:rPr>
              <a:t>将已暂存的文件提交到数据库</a:t>
            </a:r>
          </a:p>
          <a:p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453251-26EE-754A-ABED-EB915D0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1626344"/>
            <a:ext cx="8414303" cy="52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6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提交更新</a:t>
            </a:r>
            <a:br>
              <a:rPr lang="zh-CN" altLang="en-US" b="1" dirty="0"/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2945512" y="904808"/>
            <a:ext cx="5989155" cy="8742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微软雅黑" pitchFamily="34" charset="-122"/>
                <a:ea typeface="微软雅黑" pitchFamily="34" charset="-122"/>
              </a:rPr>
              <a:t>commit</a:t>
            </a:r>
            <a:r>
              <a:rPr kumimoji="1" lang="zh-CN" altLang="en-US" sz="1800" dirty="0">
                <a:latin typeface="微软雅黑" pitchFamily="34" charset="-122"/>
                <a:ea typeface="微软雅黑" pitchFamily="34" charset="-122"/>
              </a:rPr>
              <a:t> 的信息规范</a:t>
            </a:r>
          </a:p>
          <a:p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23A837-6D55-5C43-924F-4166847B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262270"/>
            <a:ext cx="8354667" cy="55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查看差异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F7C17A-2A36-6C4C-8581-77EAEE223FD2}"/>
              </a:ext>
            </a:extLst>
          </p:cNvPr>
          <p:cNvSpPr txBox="1"/>
          <p:nvPr/>
        </p:nvSpPr>
        <p:spPr>
          <a:xfrm flipH="1">
            <a:off x="1522840" y="1426781"/>
            <a:ext cx="5907819" cy="8842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diff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         查看工作环境与暂存区的差异</a:t>
            </a:r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diff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--staged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查看暂存区域与最后提交之间的差异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FBDBE5-94F7-C24B-B7C2-C13C83A5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9" y="2519421"/>
            <a:ext cx="8439900" cy="32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9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查看差异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F7C17A-2A36-6C4C-8581-77EAEE223FD2}"/>
              </a:ext>
            </a:extLst>
          </p:cNvPr>
          <p:cNvSpPr txBox="1"/>
          <p:nvPr/>
        </p:nvSpPr>
        <p:spPr>
          <a:xfrm flipH="1">
            <a:off x="956139" y="1384854"/>
            <a:ext cx="5907819" cy="8842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diff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         查看工作环境与暂存区的差异</a:t>
            </a:r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diff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--staged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查看暂存区域与最后提交之间的差异</a:t>
            </a:r>
          </a:p>
          <a:p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A0678-F747-314F-BB85-345D945B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26973"/>
            <a:ext cx="3102175" cy="46360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69ECF7-2829-D440-AFE3-7202C531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77" y="2269120"/>
            <a:ext cx="3479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撤销操作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93E5DC-6308-6A45-A968-1F3F87E5898C}"/>
              </a:ext>
            </a:extLst>
          </p:cNvPr>
          <p:cNvSpPr txBox="1"/>
          <p:nvPr/>
        </p:nvSpPr>
        <p:spPr>
          <a:xfrm>
            <a:off x="2071313" y="934886"/>
            <a:ext cx="6353092" cy="17884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git revert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&lt;commit&gt;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:</a:t>
            </a:r>
            <a:r>
              <a:rPr kumimoji="1" lang="zh-CN" altLang="en-US" sz="1800" dirty="0">
                <a:latin typeface="微软雅黑" pitchFamily="34" charset="-122"/>
                <a:ea typeface="微软雅黑" pitchFamily="34" charset="-122"/>
              </a:rPr>
              <a:t>撤销某次操作</a:t>
            </a:r>
            <a:endParaRPr kumimoji="1"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B7E2B-5304-D34B-AA5E-FFF098B05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9" y="1977887"/>
            <a:ext cx="8946151" cy="4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撤销操作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93E5DC-6308-6A45-A968-1F3F87E5898C}"/>
              </a:ext>
            </a:extLst>
          </p:cNvPr>
          <p:cNvSpPr txBox="1"/>
          <p:nvPr/>
        </p:nvSpPr>
        <p:spPr>
          <a:xfrm>
            <a:off x="1693626" y="1633504"/>
            <a:ext cx="6353092" cy="25241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$git reset [--soft | --mixed | --hard] [HEAD]</a:t>
            </a:r>
          </a:p>
          <a:p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命令用于将当前</a:t>
            </a:r>
            <a:r>
              <a:rPr kumimoji="1" lang="en" altLang="zh-CN" sz="1800" dirty="0">
                <a:latin typeface="Monaco" pitchFamily="2" charset="0"/>
                <a:ea typeface="微软雅黑" pitchFamily="34" charset="-122"/>
              </a:rPr>
              <a:t>HEAD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复位到指定状态。</a:t>
            </a:r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撤销暂缓区的工作</a:t>
            </a:r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将代码设定到某个版本</a:t>
            </a:r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 err="1">
                <a:latin typeface="Monaco" pitchFamily="2" charset="0"/>
                <a:ea typeface="微软雅黑" pitchFamily="34" charset="-122"/>
              </a:rPr>
              <a:t>reflog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：参考日志</a:t>
            </a:r>
            <a:endParaRPr kumimoji="1"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42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3AC4D0A-4CCF-4786-A3FF-2992062DE84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4705"/>
            <a:ext cx="5136596" cy="3017750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059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629404" y="4411951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92209" y="4416463"/>
            <a:ext cx="98777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是什么</a:t>
            </a:r>
          </a:p>
        </p:txBody>
      </p:sp>
      <p:sp>
        <p:nvSpPr>
          <p:cNvPr id="74" name="矩形 73"/>
          <p:cNvSpPr/>
          <p:nvPr/>
        </p:nvSpPr>
        <p:spPr>
          <a:xfrm>
            <a:off x="5629404" y="4845504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92209" y="4850016"/>
            <a:ext cx="116730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基本命令</a:t>
            </a:r>
          </a:p>
        </p:txBody>
      </p:sp>
      <p:sp>
        <p:nvSpPr>
          <p:cNvPr id="76" name="矩形 75"/>
          <p:cNvSpPr/>
          <p:nvPr/>
        </p:nvSpPr>
        <p:spPr>
          <a:xfrm>
            <a:off x="5629404" y="527905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92209" y="5283570"/>
            <a:ext cx="116730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适用场景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520834" y="3414130"/>
            <a:ext cx="3034805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>
                <a:sym typeface="微软雅黑" panose="020B0503020204020204" pitchFamily="34" charset="-122"/>
              </a:rPr>
              <a:t>目录 </a:t>
            </a:r>
            <a:r>
              <a:rPr lang="en-US" altLang="zh-CN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F5673-AD48-4A5C-97F5-B8D7055EDF0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825500"/>
            <a:ext cx="1397000" cy="1397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2933F0-B6C4-A842-A276-17E137A9827E}"/>
              </a:ext>
            </a:extLst>
          </p:cNvPr>
          <p:cNvSpPr txBox="1"/>
          <p:nvPr/>
        </p:nvSpPr>
        <p:spPr>
          <a:xfrm>
            <a:off x="10296939" y="584420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创建分支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1432852" y="1465897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git branch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</a:t>
            </a:r>
            <a:r>
              <a:rPr kumimoji="1" lang="en-US" altLang="zh-CN" sz="1800" dirty="0" err="1">
                <a:latin typeface="Monaco" pitchFamily="2" charset="0"/>
                <a:ea typeface="微软雅黑" pitchFamily="34" charset="-122"/>
              </a:rPr>
              <a:t>new_branch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&gt;: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创建分支</a:t>
            </a:r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git checkout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–b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</a:t>
            </a:r>
            <a:r>
              <a:rPr kumimoji="1" lang="en-US" altLang="zh-CN" sz="1800" dirty="0" err="1">
                <a:latin typeface="Monaco" pitchFamily="2" charset="0"/>
                <a:ea typeface="微软雅黑" pitchFamily="34" charset="-122"/>
              </a:rPr>
              <a:t>new_branch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&gt;: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创建分支并切换到该分支 √</a:t>
            </a:r>
          </a:p>
          <a:p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创建一个新分支指针。">
            <a:extLst>
              <a:ext uri="{FF2B5EF4-FFF2-40B4-BE49-F238E27FC236}">
                <a16:creationId xmlns:a16="http://schemas.microsoft.com/office/drawing/2014/main" id="{6039CAD3-4CEF-2B46-BDC2-C61C865A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6" y="2182335"/>
            <a:ext cx="4464540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继续在 `iss53` 分支上的工作。">
            <a:extLst>
              <a:ext uri="{FF2B5EF4-FFF2-40B4-BE49-F238E27FC236}">
                <a16:creationId xmlns:a16="http://schemas.microsoft.com/office/drawing/2014/main" id="{1D0276EB-657A-2A40-8571-E1E60BDE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80" y="4038512"/>
            <a:ext cx="5336225" cy="25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10F617-A896-3A44-9813-5438D24B42B7}"/>
              </a:ext>
            </a:extLst>
          </p:cNvPr>
          <p:cNvSpPr txBox="1"/>
          <p:nvPr/>
        </p:nvSpPr>
        <p:spPr>
          <a:xfrm>
            <a:off x="6778487" y="666915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38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合并分支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2556427" y="1369797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$(</a:t>
            </a:r>
            <a:r>
              <a:rPr kumimoji="1" lang="en-US" altLang="zh-CN" sz="1800" dirty="0" err="1">
                <a:latin typeface="Monaco" pitchFamily="2" charset="0"/>
                <a:ea typeface="微软雅黑" pitchFamily="34" charset="-122"/>
              </a:rPr>
              <a:t>branchA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)git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merge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</a:t>
            </a:r>
            <a:r>
              <a:rPr kumimoji="1" lang="en-US" altLang="zh-CN" sz="1800" dirty="0" err="1">
                <a:latin typeface="Monaco" pitchFamily="2" charset="0"/>
                <a:ea typeface="微软雅黑" pitchFamily="34" charset="-122"/>
              </a:rPr>
              <a:t>branchB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&gt;</a:t>
            </a:r>
          </a:p>
          <a:p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创建一个新分支指针。">
            <a:extLst>
              <a:ext uri="{FF2B5EF4-FFF2-40B4-BE49-F238E27FC236}">
                <a16:creationId xmlns:a16="http://schemas.microsoft.com/office/drawing/2014/main" id="{6039CAD3-4CEF-2B46-BDC2-C61C865A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" y="1864283"/>
            <a:ext cx="3209676" cy="156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继续在 `iss53` 分支上的工作。">
            <a:extLst>
              <a:ext uri="{FF2B5EF4-FFF2-40B4-BE49-F238E27FC236}">
                <a16:creationId xmlns:a16="http://schemas.microsoft.com/office/drawing/2014/main" id="{1D0276EB-657A-2A40-8571-E1E60BDE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00" y="1637103"/>
            <a:ext cx="4570334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 descr="一个合并提交。">
            <a:extLst>
              <a:ext uri="{FF2B5EF4-FFF2-40B4-BE49-F238E27FC236}">
                <a16:creationId xmlns:a16="http://schemas.microsoft.com/office/drawing/2014/main" id="{FA7F0B09-45D5-E04C-80D2-654C4DE1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95" y="4005767"/>
            <a:ext cx="4635610" cy="1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8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查看远端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2616062" y="1381004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remote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&lt;add/rm/show&gt;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创建一个新分支指针。">
            <a:extLst>
              <a:ext uri="{FF2B5EF4-FFF2-40B4-BE49-F238E27FC236}">
                <a16:creationId xmlns:a16="http://schemas.microsoft.com/office/drawing/2014/main" id="{6039CAD3-4CEF-2B46-BDC2-C61C865A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" y="1921597"/>
            <a:ext cx="3691803" cy="179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继续在 `iss53` 分支上的工作。">
            <a:extLst>
              <a:ext uri="{FF2B5EF4-FFF2-40B4-BE49-F238E27FC236}">
                <a16:creationId xmlns:a16="http://schemas.microsoft.com/office/drawing/2014/main" id="{1D0276EB-657A-2A40-8571-E1E60BDE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00" y="1829304"/>
            <a:ext cx="4570334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 descr="一个合并提交。">
            <a:extLst>
              <a:ext uri="{FF2B5EF4-FFF2-40B4-BE49-F238E27FC236}">
                <a16:creationId xmlns:a16="http://schemas.microsoft.com/office/drawing/2014/main" id="{FA7F0B09-45D5-E04C-80D2-654C4DE1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56" y="4005767"/>
            <a:ext cx="5082490" cy="20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F7D96F-1B17-5B4C-8017-A243F193B447}"/>
              </a:ext>
            </a:extLst>
          </p:cNvPr>
          <p:cNvSpPr txBox="1"/>
          <p:nvPr/>
        </p:nvSpPr>
        <p:spPr>
          <a:xfrm>
            <a:off x="-596348" y="341906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9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从远程仓库中抓取与拉取</a:t>
            </a:r>
            <a:br>
              <a:rPr lang="zh-CN" altLang="en-US" b="1" dirty="0"/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1991802" y="1358269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git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pull/fetch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&lt;remote&gt;</a:t>
            </a:r>
            <a:endParaRPr kumimoji="1" lang="zh-CN" altLang="en-US" sz="1800" dirty="0">
              <a:latin typeface="Monaco" pitchFamily="2" charset="0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64E8D6-6ED2-0149-B59E-3054F507369C}"/>
              </a:ext>
            </a:extLst>
          </p:cNvPr>
          <p:cNvSpPr txBox="1"/>
          <p:nvPr/>
        </p:nvSpPr>
        <p:spPr>
          <a:xfrm>
            <a:off x="3071191" y="255435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B25477-3A29-1E4C-957E-DA46B2AE795F}"/>
              </a:ext>
            </a:extLst>
          </p:cNvPr>
          <p:cNvSpPr txBox="1"/>
          <p:nvPr/>
        </p:nvSpPr>
        <p:spPr>
          <a:xfrm>
            <a:off x="1991802" y="2102772"/>
            <a:ext cx="6353092" cy="324015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" altLang="zh-CN" sz="1400" dirty="0">
                <a:latin typeface="Monaco" pitchFamily="2" charset="0"/>
                <a:ea typeface="微软雅黑" pitchFamily="34" charset="-122"/>
              </a:rPr>
              <a:t>git fetch</a:t>
            </a:r>
            <a:r>
              <a:rPr kumimoji="1" lang="zh-CN" altLang="en-US" sz="1400" dirty="0">
                <a:latin typeface="Monaco" pitchFamily="2" charset="0"/>
                <a:ea typeface="微软雅黑" pitchFamily="34" charset="-122"/>
              </a:rPr>
              <a:t>：</a:t>
            </a:r>
            <a:endParaRPr kumimoji="1" lang="en-US" altLang="zh-CN" sz="14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将数据下载到你的本地仓库，不会自动合并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400" dirty="0">
                <a:latin typeface="Monaco" pitchFamily="2" charset="0"/>
                <a:ea typeface="微软雅黑" pitchFamily="34" charset="-122"/>
              </a:rPr>
              <a:t>git</a:t>
            </a:r>
            <a:r>
              <a:rPr kumimoji="1" lang="zh-CN" altLang="en-US" sz="14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400" dirty="0">
                <a:latin typeface="Monaco" pitchFamily="2" charset="0"/>
                <a:ea typeface="微软雅黑" pitchFamily="34" charset="-122"/>
              </a:rPr>
              <a:t>pull</a:t>
            </a:r>
            <a:r>
              <a:rPr kumimoji="1" lang="zh-CN" altLang="en-US" sz="1400" dirty="0">
                <a:latin typeface="Monaco" pitchFamily="2" charset="0"/>
                <a:ea typeface="微软雅黑" pitchFamily="34" charset="-122"/>
              </a:rPr>
              <a:t>：</a:t>
            </a:r>
            <a:endParaRPr kumimoji="1" lang="en-US" altLang="zh-CN" sz="14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自动抓取后合并该远程分支到当前分支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8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推送到远程仓库</a:t>
            </a:r>
            <a:br>
              <a:rPr lang="zh-CN" altLang="en-US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2228436" y="1640683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$ </a:t>
            </a:r>
            <a:r>
              <a:rPr lang="en" altLang="zh-CN" sz="1800" dirty="0">
                <a:latin typeface="Monaco" pitchFamily="2" charset="0"/>
              </a:rPr>
              <a:t>git push &lt;remote&gt; &lt;branch&gt;</a:t>
            </a:r>
            <a:endParaRPr kumimoji="1" lang="zh-CN" altLang="en-US" sz="1800" dirty="0">
              <a:latin typeface="Monaco" pitchFamily="2" charset="0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EEC3AA-3E13-5A4C-84AF-91C6C715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45590"/>
            <a:ext cx="8908429" cy="2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3AC4D0A-4CCF-4786-A3FF-2992062DE84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4705"/>
            <a:ext cx="5136596" cy="3017750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059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67" y="-16034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628405" y="528795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82077" y="4854542"/>
            <a:ext cx="116730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基本命令</a:t>
            </a:r>
          </a:p>
        </p:txBody>
      </p:sp>
      <p:sp>
        <p:nvSpPr>
          <p:cNvPr id="74" name="矩形 73"/>
          <p:cNvSpPr/>
          <p:nvPr/>
        </p:nvSpPr>
        <p:spPr>
          <a:xfrm>
            <a:off x="5629404" y="4449803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50002" y="4462077"/>
            <a:ext cx="98777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是什么</a:t>
            </a:r>
          </a:p>
        </p:txBody>
      </p:sp>
      <p:sp>
        <p:nvSpPr>
          <p:cNvPr id="76" name="矩形 75"/>
          <p:cNvSpPr/>
          <p:nvPr/>
        </p:nvSpPr>
        <p:spPr>
          <a:xfrm>
            <a:off x="5628406" y="486488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92209" y="5283570"/>
            <a:ext cx="116730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适用场景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520834" y="3414130"/>
            <a:ext cx="3034805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>
                <a:sym typeface="微软雅黑" panose="020B0503020204020204" pitchFamily="34" charset="-122"/>
              </a:rPr>
              <a:t>目录 </a:t>
            </a:r>
            <a:r>
              <a:rPr lang="en-US" altLang="zh-CN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F5673-AD48-4A5C-97F5-B8D7055EDF0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825500"/>
            <a:ext cx="1397000" cy="1397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2933F0-B6C4-A842-A276-17E137A9827E}"/>
              </a:ext>
            </a:extLst>
          </p:cNvPr>
          <p:cNvSpPr txBox="1"/>
          <p:nvPr/>
        </p:nvSpPr>
        <p:spPr>
          <a:xfrm>
            <a:off x="10296939" y="584420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Git</a:t>
            </a:r>
            <a:r>
              <a:rPr lang="zh-CN" altLang="en-US" dirty="0">
                <a:sym typeface="微软雅黑" panose="020B0503020204020204" pitchFamily="34" charset="-122"/>
              </a:rPr>
              <a:t>适用场景</a:t>
            </a:r>
            <a:br>
              <a:rPr lang="zh-CN" altLang="en-US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737566" y="1869285"/>
            <a:ext cx="7571547" cy="7255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1800" dirty="0">
                <a:latin typeface="微软雅黑" pitchFamily="34" charset="-122"/>
                <a:ea typeface="微软雅黑" pitchFamily="34" charset="-122"/>
              </a:rPr>
              <a:t>不仅仅只能用来管理代码，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Latex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、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Markdown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、</a:t>
            </a:r>
            <a:r>
              <a:rPr kumimoji="1" lang="en-US" altLang="zh-CN" sz="1800" dirty="0" err="1">
                <a:latin typeface="Monaco" pitchFamily="2" charset="0"/>
                <a:ea typeface="微软雅黑" pitchFamily="34" charset="-122"/>
              </a:rPr>
              <a:t>PlantUML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……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9A4EF8-6A25-F64D-8501-EF59F92CFFE0}"/>
              </a:ext>
            </a:extLst>
          </p:cNvPr>
          <p:cNvSpPr txBox="1"/>
          <p:nvPr/>
        </p:nvSpPr>
        <p:spPr>
          <a:xfrm>
            <a:off x="737566" y="2912164"/>
            <a:ext cx="5782504" cy="11131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Have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A</a:t>
            </a:r>
            <a:r>
              <a:rPr kumimoji="1" lang="zh-CN" altLang="en-US" sz="1800" dirty="0">
                <a:latin typeface="Monaco" pitchFamily="2" charset="0"/>
                <a:ea typeface="微软雅黑" pitchFamily="34" charset="-122"/>
              </a:rPr>
              <a:t> </a:t>
            </a:r>
            <a:r>
              <a:rPr kumimoji="1" lang="en-US" altLang="zh-CN" sz="1800" dirty="0">
                <a:latin typeface="Monaco" pitchFamily="2" charset="0"/>
                <a:ea typeface="微软雅黑" pitchFamily="34" charset="-122"/>
              </a:rPr>
              <a:t>Try:</a:t>
            </a:r>
          </a:p>
          <a:p>
            <a:pPr algn="l"/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en" altLang="zh-CN" sz="1800" dirty="0">
                <a:latin typeface="Monaco" pitchFamily="2" charset="0"/>
                <a:ea typeface="微软雅黑" pitchFamily="34" charset="-122"/>
              </a:rPr>
              <a:t>https://</a:t>
            </a:r>
            <a:r>
              <a:rPr kumimoji="1" lang="en" altLang="zh-CN" sz="1800" dirty="0" err="1">
                <a:latin typeface="Monaco" pitchFamily="2" charset="0"/>
                <a:ea typeface="微软雅黑" pitchFamily="34" charset="-122"/>
              </a:rPr>
              <a:t>github.com</a:t>
            </a:r>
            <a:r>
              <a:rPr kumimoji="1" lang="en" altLang="zh-CN" sz="1800" dirty="0">
                <a:latin typeface="Monaco" pitchFamily="2" charset="0"/>
                <a:ea typeface="微软雅黑" pitchFamily="34" charset="-122"/>
              </a:rPr>
              <a:t>/</a:t>
            </a:r>
            <a:r>
              <a:rPr kumimoji="1" lang="en" altLang="zh-CN" sz="1800" dirty="0" err="1">
                <a:latin typeface="Monaco" pitchFamily="2" charset="0"/>
                <a:ea typeface="微软雅黑" pitchFamily="34" charset="-122"/>
              </a:rPr>
              <a:t>gavincook</a:t>
            </a:r>
            <a:r>
              <a:rPr kumimoji="1" lang="en" altLang="zh-CN" sz="1800" dirty="0">
                <a:latin typeface="Monaco" pitchFamily="2" charset="0"/>
                <a:ea typeface="微软雅黑" pitchFamily="34" charset="-122"/>
              </a:rPr>
              <a:t>/git-task</a:t>
            </a:r>
            <a:endParaRPr kumimoji="1" lang="zh-CN" altLang="en-US" sz="1800" dirty="0">
              <a:latin typeface="Monaco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7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参考资料</a:t>
            </a:r>
            <a:br>
              <a:rPr lang="zh-CN" altLang="en-US" dirty="0">
                <a:sym typeface="微软雅黑" panose="020B0503020204020204" pitchFamily="34" charset="-122"/>
              </a:rPr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D5026-37C1-6D4F-8929-7E6901D81C88}"/>
              </a:ext>
            </a:extLst>
          </p:cNvPr>
          <p:cNvSpPr txBox="1"/>
          <p:nvPr/>
        </p:nvSpPr>
        <p:spPr>
          <a:xfrm>
            <a:off x="288441" y="1689652"/>
            <a:ext cx="8376617" cy="26040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kumimoji="1" lang="en-US" altLang="zh-CN" sz="1600" dirty="0">
              <a:solidFill>
                <a:srgbClr val="0563C1"/>
              </a:solidFill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600" dirty="0">
              <a:solidFill>
                <a:srgbClr val="0563C1"/>
              </a:solidFill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600" dirty="0">
              <a:solidFill>
                <a:srgbClr val="0563C1"/>
              </a:solidFill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600" dirty="0">
              <a:solidFill>
                <a:srgbClr val="0563C1"/>
              </a:solidFill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600" dirty="0" err="1">
                <a:solidFill>
                  <a:schemeClr val="tx1"/>
                </a:solidFill>
                <a:latin typeface="Monaco" pitchFamily="2" charset="0"/>
                <a:ea typeface="微软雅黑" pitchFamily="34" charset="-122"/>
              </a:rPr>
              <a:t>Pro_git</a:t>
            </a:r>
            <a:endParaRPr kumimoji="1" lang="en-US" altLang="zh-CN" sz="1600" dirty="0">
              <a:solidFill>
                <a:schemeClr val="tx1"/>
              </a:solidFill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600" dirty="0">
                <a:solidFill>
                  <a:srgbClr val="0563C1"/>
                </a:solidFill>
                <a:latin typeface="Monaco" pitchFamily="2" charset="0"/>
                <a:ea typeface="微软雅黑" pitchFamily="34" charset="-122"/>
              </a:rPr>
              <a:t>https://git-scm.com/book/zh/v2/</a:t>
            </a:r>
            <a:endParaRPr kumimoji="1" lang="en-US" altLang="zh-CN" sz="1600" dirty="0"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600" dirty="0"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600" dirty="0">
                <a:solidFill>
                  <a:schemeClr val="tx1"/>
                </a:solidFill>
                <a:latin typeface="Monaco" pitchFamily="2" charset="0"/>
                <a:ea typeface="微软雅黑" pitchFamily="34" charset="-122"/>
              </a:rPr>
              <a:t>git-flight-rules</a:t>
            </a:r>
            <a:r>
              <a:rPr kumimoji="1" lang="zh-CN" altLang="en-US" sz="1600" dirty="0">
                <a:solidFill>
                  <a:schemeClr val="tx1"/>
                </a:solidFill>
                <a:latin typeface="Monaco" pitchFamily="2" charset="0"/>
                <a:ea typeface="微软雅黑" pitchFamily="34" charset="-122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Monaco" pitchFamily="2" charset="0"/>
              <a:ea typeface="微软雅黑" pitchFamily="34" charset="-122"/>
            </a:endParaRPr>
          </a:p>
          <a:p>
            <a:r>
              <a:rPr kumimoji="1" lang="en-US" altLang="zh-CN" sz="1600" dirty="0">
                <a:solidFill>
                  <a:srgbClr val="0563C1"/>
                </a:solidFill>
                <a:latin typeface="Monaco" pitchFamily="2" charset="0"/>
                <a:ea typeface="微软雅黑" pitchFamily="34" charset="-122"/>
              </a:rPr>
              <a:t>https://github.com/k88hudson/git-flight-rules/blob/master/</a:t>
            </a:r>
            <a:r>
              <a:rPr kumimoji="1" lang="en-US" altLang="zh-CN" sz="1600" dirty="0" err="1">
                <a:solidFill>
                  <a:srgbClr val="0563C1"/>
                </a:solidFill>
                <a:latin typeface="Monaco" pitchFamily="2" charset="0"/>
                <a:ea typeface="微软雅黑" pitchFamily="34" charset="-122"/>
              </a:rPr>
              <a:t>README.md</a:t>
            </a:r>
            <a:endParaRPr kumimoji="1" lang="en-US" altLang="zh-CN" sz="1600" dirty="0">
              <a:solidFill>
                <a:srgbClr val="0563C1"/>
              </a:solidFill>
              <a:latin typeface="Monaco" pitchFamily="2" charset="0"/>
              <a:ea typeface="微软雅黑" pitchFamily="34" charset="-122"/>
            </a:endParaRPr>
          </a:p>
          <a:p>
            <a:endParaRPr kumimoji="1" lang="en-US" altLang="zh-CN" sz="1800" dirty="0">
              <a:latin typeface="Monaco" pitchFamily="2" charset="0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78576-F65C-DB4B-9937-91DFF67E9260}"/>
              </a:ext>
            </a:extLst>
          </p:cNvPr>
          <p:cNvSpPr txBox="1"/>
          <p:nvPr/>
        </p:nvSpPr>
        <p:spPr>
          <a:xfrm>
            <a:off x="1415332" y="225021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0BEBE5-6C33-7342-8845-3EF45E9129AB}"/>
              </a:ext>
            </a:extLst>
          </p:cNvPr>
          <p:cNvSpPr txBox="1"/>
          <p:nvPr/>
        </p:nvSpPr>
        <p:spPr>
          <a:xfrm>
            <a:off x="381663" y="1653871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26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088FF0-D34B-4F03-AFE5-DD66DE2DD1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88842" y="5305300"/>
            <a:ext cx="222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D975B2-712B-483C-9F4E-8AF2D463679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6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Git</a:t>
            </a:r>
            <a:r>
              <a:rPr lang="zh-CN" altLang="en-US" dirty="0">
                <a:sym typeface="微软雅黑" panose="020B0503020204020204" pitchFamily="34" charset="-122"/>
              </a:rPr>
              <a:t>是什么</a:t>
            </a:r>
          </a:p>
        </p:txBody>
      </p:sp>
      <p:sp>
        <p:nvSpPr>
          <p:cNvPr id="17" name="Rectangle 33"/>
          <p:cNvSpPr/>
          <p:nvPr/>
        </p:nvSpPr>
        <p:spPr>
          <a:xfrm>
            <a:off x="288249" y="5288200"/>
            <a:ext cx="2254679" cy="83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本地版本控制</a:t>
            </a:r>
            <a:endParaRPr lang="en-US" altLang="zh-CN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Rectangle 33"/>
          <p:cNvSpPr/>
          <p:nvPr/>
        </p:nvSpPr>
        <p:spPr>
          <a:xfrm>
            <a:off x="3444660" y="5288200"/>
            <a:ext cx="225467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集中化的版本控制</a:t>
            </a:r>
            <a:endParaRPr lang="en-US" altLang="zh-CN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SVN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6553162" y="5288200"/>
            <a:ext cx="225467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分布式版本控制</a:t>
            </a:r>
            <a:endParaRPr lang="en-US" altLang="zh-CN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Mercurial</a:t>
            </a:r>
            <a:r>
              <a:rPr lang="zh-CN" altLang="e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Bazaar 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本地版本控制图解">
            <a:extLst>
              <a:ext uri="{FF2B5EF4-FFF2-40B4-BE49-F238E27FC236}">
                <a16:creationId xmlns:a16="http://schemas.microsoft.com/office/drawing/2014/main" id="{3E40C8B4-ED71-954A-8045-729642FF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86891"/>
            <a:ext cx="2254679" cy="19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集中化的版本控制图解">
            <a:extLst>
              <a:ext uri="{FF2B5EF4-FFF2-40B4-BE49-F238E27FC236}">
                <a16:creationId xmlns:a16="http://schemas.microsoft.com/office/drawing/2014/main" id="{F477A493-F9AF-F645-8D72-8241D959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2" y="2688202"/>
            <a:ext cx="2707889" cy="188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分布式版本控制图解">
            <a:extLst>
              <a:ext uri="{FF2B5EF4-FFF2-40B4-BE49-F238E27FC236}">
                <a16:creationId xmlns:a16="http://schemas.microsoft.com/office/drawing/2014/main" id="{1E1FFBD5-305B-384F-935B-8869BAC3A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65" y="1873083"/>
            <a:ext cx="2598237" cy="31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01364A2D-0D24-9547-B1D7-640D49A370D9}"/>
              </a:ext>
            </a:extLst>
          </p:cNvPr>
          <p:cNvSpPr txBox="1"/>
          <p:nvPr/>
        </p:nvSpPr>
        <p:spPr>
          <a:xfrm>
            <a:off x="1614116" y="1222817"/>
            <a:ext cx="5565634" cy="1162241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版本控制工具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版本控制是一种记录一个或若干文件内容变化，以便将来查阅特定版本修订情况的系统。</a:t>
            </a: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 bwMode="auto">
          <a:xfrm>
            <a:off x="670389" y="904808"/>
            <a:ext cx="7294996" cy="5138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简史</a:t>
            </a:r>
            <a:endParaRPr lang="en-US" altLang="zh-CN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同生活中的许多伟大事物一样，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诞生于一个极富纷争大举创新的年代。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内核开源项目有着为数众多的参与者。 绝大多数的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内核维护工作都花在了提交补丁和保存归档的繁琐事务上（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1991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－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2002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年间）。 到 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2002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年，整个项目组开始启用一个专有的分布式版本控制系统 </a:t>
            </a:r>
            <a:r>
              <a:rPr lang="en" altLang="zh-CN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BitKeeper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来管理和维护代码。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到了 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2005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年，开发 </a:t>
            </a:r>
            <a:r>
              <a:rPr lang="en" altLang="zh-CN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BitKeeper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的商业公司同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内核开源社区的合作关系结束，他们收回了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内核社区免费使用 </a:t>
            </a:r>
            <a:r>
              <a:rPr lang="en" altLang="zh-CN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BitKeeper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的权力。 这就迫使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开源社区（特别是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的缔造者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Linus Torvalds</a:t>
            </a:r>
            <a:r>
              <a:rPr lang="zh-CN" altLang="e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基于使用 </a:t>
            </a:r>
            <a:r>
              <a:rPr lang="en" altLang="zh-CN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BitKeeper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时的经验教训，开发出自己的版本系统。 他们对新的系统制订了若干目标：</a:t>
            </a: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简单的设计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对非线性开发模式的强力支持（允许成千上万个并行开发的分支）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完全分布式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有能力高效管理类似 </a:t>
            </a:r>
            <a:r>
              <a:rPr lang="en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 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内核一样的超大规模项目（速度和数据量）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Git</a:t>
            </a:r>
            <a:r>
              <a:rPr lang="zh-CN" altLang="en-US" dirty="0">
                <a:sym typeface="微软雅黑" panose="020B0503020204020204" pitchFamily="34" charset="-122"/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31793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Git</a:t>
            </a:r>
            <a:r>
              <a:rPr lang="zh-CN" altLang="en-US" dirty="0">
                <a:sym typeface="微软雅黑" panose="020B0503020204020204" pitchFamily="34" charset="-122"/>
              </a:rPr>
              <a:t>是什么</a:t>
            </a:r>
          </a:p>
        </p:txBody>
      </p:sp>
      <p:pic>
        <p:nvPicPr>
          <p:cNvPr id="2050" name="Picture 2" descr="工作区、暂存区以及 Git 目录。">
            <a:extLst>
              <a:ext uri="{FF2B5EF4-FFF2-40B4-BE49-F238E27FC236}">
                <a16:creationId xmlns:a16="http://schemas.microsoft.com/office/drawing/2014/main" id="{76B06001-B1BF-2B4F-BBBC-40B7F01B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82" y="2418313"/>
            <a:ext cx="6485633" cy="35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75076C-9DE2-D84E-868B-66A61C011709}"/>
              </a:ext>
            </a:extLst>
          </p:cNvPr>
          <p:cNvSpPr txBox="1"/>
          <p:nvPr/>
        </p:nvSpPr>
        <p:spPr>
          <a:xfrm>
            <a:off x="3538330" y="178109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D513C-88F6-0D4C-9858-68A46E287C5F}"/>
              </a:ext>
            </a:extLst>
          </p:cNvPr>
          <p:cNvSpPr txBox="1"/>
          <p:nvPr/>
        </p:nvSpPr>
        <p:spPr>
          <a:xfrm flipH="1">
            <a:off x="1908312" y="747423"/>
            <a:ext cx="5327374" cy="15524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zh-CN" altLang="en-US" sz="1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三种状态</a:t>
            </a:r>
            <a:endParaRPr kumimoji="1" lang="en-US" altLang="zh-CN" sz="1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已修改（</a:t>
            </a:r>
            <a:r>
              <a:rPr kumimoji="1" lang="en" altLang="zh-CN" sz="1400" dirty="0">
                <a:latin typeface="微软雅黑" pitchFamily="34" charset="-122"/>
                <a:ea typeface="微软雅黑" pitchFamily="34" charset="-122"/>
              </a:rPr>
              <a:t>modified</a:t>
            </a:r>
            <a:r>
              <a:rPr kumimoji="1" lang="zh-CN" altLang="en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表示修改了文件，但还没保存到数据库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已暂存（</a:t>
            </a:r>
            <a:r>
              <a:rPr kumimoji="1" lang="en" altLang="zh-CN" sz="1400" dirty="0">
                <a:latin typeface="微软雅黑" pitchFamily="34" charset="-122"/>
                <a:ea typeface="微软雅黑" pitchFamily="34" charset="-122"/>
              </a:rPr>
              <a:t>staged</a:t>
            </a:r>
            <a:r>
              <a:rPr kumimoji="1" lang="zh-CN" altLang="en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对一个已修改文件的当前版本做了标记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已提交（</a:t>
            </a:r>
            <a:r>
              <a:rPr kumimoji="1" lang="en" altLang="zh-CN" sz="1400" dirty="0">
                <a:latin typeface="微软雅黑" pitchFamily="34" charset="-122"/>
                <a:ea typeface="微软雅黑" pitchFamily="34" charset="-122"/>
              </a:rPr>
              <a:t>committed</a:t>
            </a:r>
            <a:r>
              <a:rPr kumimoji="1" lang="zh-CN" altLang="en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数据已经安全地保存在本地数据库</a:t>
            </a:r>
            <a:endParaRPr kumimoji="1"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" sz="14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9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微软雅黑" panose="020B0503020204020204" pitchFamily="34" charset="-122"/>
              </a:rPr>
              <a:t>Git</a:t>
            </a:r>
            <a:r>
              <a:rPr lang="zh-CN" altLang="en-US" dirty="0">
                <a:sym typeface="微软雅黑" panose="020B0503020204020204" pitchFamily="34" charset="-122"/>
              </a:rPr>
              <a:t>是什么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75076C-9DE2-D84E-868B-66A61C011709}"/>
              </a:ext>
            </a:extLst>
          </p:cNvPr>
          <p:cNvSpPr txBox="1"/>
          <p:nvPr/>
        </p:nvSpPr>
        <p:spPr>
          <a:xfrm>
            <a:off x="3538330" y="178109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D513C-88F6-0D4C-9858-68A46E287C5F}"/>
              </a:ext>
            </a:extLst>
          </p:cNvPr>
          <p:cNvSpPr txBox="1"/>
          <p:nvPr/>
        </p:nvSpPr>
        <p:spPr>
          <a:xfrm flipH="1">
            <a:off x="1606162" y="1383527"/>
            <a:ext cx="5327374" cy="15524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Git 下文件生命周期图。">
            <a:extLst>
              <a:ext uri="{FF2B5EF4-FFF2-40B4-BE49-F238E27FC236}">
                <a16:creationId xmlns:a16="http://schemas.microsoft.com/office/drawing/2014/main" id="{2F6FA7D0-30ED-174E-A879-C673A533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71" y="1892259"/>
            <a:ext cx="7171357" cy="341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1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3AC4D0A-4CCF-4786-A3FF-2992062DE84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4705"/>
            <a:ext cx="5136596" cy="3017750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059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67" y="-16034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629404" y="4864092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82077" y="4854542"/>
            <a:ext cx="116730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基本命令</a:t>
            </a:r>
          </a:p>
        </p:txBody>
      </p:sp>
      <p:sp>
        <p:nvSpPr>
          <p:cNvPr id="74" name="矩形 73"/>
          <p:cNvSpPr/>
          <p:nvPr/>
        </p:nvSpPr>
        <p:spPr>
          <a:xfrm>
            <a:off x="5629404" y="4449803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50002" y="4462077"/>
            <a:ext cx="98777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是什么</a:t>
            </a:r>
          </a:p>
        </p:txBody>
      </p:sp>
      <p:sp>
        <p:nvSpPr>
          <p:cNvPr id="76" name="矩形 75"/>
          <p:cNvSpPr/>
          <p:nvPr/>
        </p:nvSpPr>
        <p:spPr>
          <a:xfrm>
            <a:off x="5629404" y="527905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92209" y="5283570"/>
            <a:ext cx="116730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适用场景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520834" y="3414130"/>
            <a:ext cx="3034805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>
                <a:sym typeface="微软雅黑" panose="020B0503020204020204" pitchFamily="34" charset="-122"/>
              </a:rPr>
              <a:t>目录 </a:t>
            </a:r>
            <a:r>
              <a:rPr lang="en-US" altLang="zh-CN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F5673-AD48-4A5C-97F5-B8D7055EDF0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825500"/>
            <a:ext cx="1397000" cy="1397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2933F0-B6C4-A842-A276-17E137A9827E}"/>
              </a:ext>
            </a:extLst>
          </p:cNvPr>
          <p:cNvSpPr txBox="1"/>
          <p:nvPr/>
        </p:nvSpPr>
        <p:spPr>
          <a:xfrm>
            <a:off x="10296939" y="584420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0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检查当前文件状态</a:t>
            </a:r>
            <a:br>
              <a:rPr lang="zh-CN" altLang="en-US" b="1" dirty="0"/>
            </a:b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6B907-7ECA-B34F-84F6-B4561932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" y="1659835"/>
            <a:ext cx="8913287" cy="511286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19CD9B-AA3B-FF4A-9C98-66DCC6B132DF}"/>
              </a:ext>
            </a:extLst>
          </p:cNvPr>
          <p:cNvSpPr txBox="1"/>
          <p:nvPr/>
        </p:nvSpPr>
        <p:spPr>
          <a:xfrm>
            <a:off x="3301862" y="1096329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dirty="0">
                <a:latin typeface="Monaco" pitchFamily="2" charset="0"/>
                <a:ea typeface="微软雅黑" pitchFamily="34" charset="-122"/>
              </a:rPr>
              <a:t>$</a:t>
            </a:r>
            <a:r>
              <a:rPr lang="en" altLang="zh-CN" dirty="0">
                <a:latin typeface="Monaco" pitchFamily="2" charset="0"/>
              </a:rPr>
              <a:t>git</a:t>
            </a:r>
            <a:r>
              <a:rPr lang="zh-CN" altLang="en-US" dirty="0">
                <a:latin typeface="Monaco" pitchFamily="2" charset="0"/>
              </a:rPr>
              <a:t>  </a:t>
            </a:r>
            <a:r>
              <a:rPr lang="en-US" altLang="zh-CN" dirty="0">
                <a:latin typeface="Monaco" pitchFamily="2" charset="0"/>
              </a:rPr>
              <a:t>status</a:t>
            </a:r>
            <a:endParaRPr kumimoji="1" lang="zh-CN" altLang="en-US" dirty="0">
              <a:latin typeface="Monaco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8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查看提交历史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FFB339-78BC-0343-AE30-07A87A0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5" y="1715494"/>
            <a:ext cx="8116195" cy="38901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2CE069-B722-5547-826E-3922BCEEDD86}"/>
              </a:ext>
            </a:extLst>
          </p:cNvPr>
          <p:cNvSpPr txBox="1"/>
          <p:nvPr/>
        </p:nvSpPr>
        <p:spPr>
          <a:xfrm>
            <a:off x="944217" y="669897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kumimoji="1"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11EC62-B5CC-5F44-B385-48C384BC9C3B}"/>
              </a:ext>
            </a:extLst>
          </p:cNvPr>
          <p:cNvSpPr txBox="1"/>
          <p:nvPr/>
        </p:nvSpPr>
        <p:spPr>
          <a:xfrm>
            <a:off x="3301862" y="1096329"/>
            <a:ext cx="8569436" cy="7967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dirty="0">
                <a:latin typeface="Monaco" pitchFamily="2" charset="0"/>
                <a:ea typeface="微软雅黑" pitchFamily="34" charset="-122"/>
              </a:rPr>
              <a:t>$</a:t>
            </a:r>
            <a:r>
              <a:rPr lang="en" altLang="zh-CN" dirty="0">
                <a:latin typeface="Monaco" pitchFamily="2" charset="0"/>
              </a:rPr>
              <a:t>git</a:t>
            </a:r>
            <a:r>
              <a:rPr lang="zh-CN" altLang="en-US" dirty="0">
                <a:latin typeface="Monaco" pitchFamily="2" charset="0"/>
              </a:rPr>
              <a:t>  </a:t>
            </a:r>
            <a:r>
              <a:rPr lang="en-US" altLang="zh-CN" dirty="0">
                <a:latin typeface="Monaco" pitchFamily="2" charset="0"/>
              </a:rPr>
              <a:t>log</a:t>
            </a:r>
            <a:endParaRPr kumimoji="1" lang="zh-CN" altLang="en-US" dirty="0">
              <a:latin typeface="Monaco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0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ef12e3d6a5730109fa504f9e871012e0946499"/>
</p:tagLst>
</file>

<file path=ppt/theme/theme1.xml><?xml version="1.0" encoding="utf-8"?>
<a:theme xmlns:a="http://schemas.openxmlformats.org/drawingml/2006/main" name="默认设计模板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337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9890</TotalTime>
  <Words>1096</Words>
  <Application>Microsoft Macintosh PowerPoint</Application>
  <PresentationFormat>全屏显示(4:3)</PresentationFormat>
  <Paragraphs>149</Paragraphs>
  <Slides>28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微软雅黑</vt:lpstr>
      <vt:lpstr>Arial</vt:lpstr>
      <vt:lpstr>Monaco</vt:lpstr>
      <vt:lpstr>默认设计模板</vt:lpstr>
      <vt:lpstr>PowerPoint 演示文稿</vt:lpstr>
      <vt:lpstr>PowerPoint 演示文稿</vt:lpstr>
      <vt:lpstr>Git是什么</vt:lpstr>
      <vt:lpstr>Git是什么</vt:lpstr>
      <vt:lpstr>Git是什么</vt:lpstr>
      <vt:lpstr>Git是什么</vt:lpstr>
      <vt:lpstr>PowerPoint 演示文稿</vt:lpstr>
      <vt:lpstr>检查当前文件状态 </vt:lpstr>
      <vt:lpstr>查看提交历史</vt:lpstr>
      <vt:lpstr>查看提交历史</vt:lpstr>
      <vt:lpstr>查看提交历史</vt:lpstr>
      <vt:lpstr>添加到暂存区</vt:lpstr>
      <vt:lpstr>添加到暂存区</vt:lpstr>
      <vt:lpstr>提交更新 </vt:lpstr>
      <vt:lpstr>提交更新 </vt:lpstr>
      <vt:lpstr>查看差异</vt:lpstr>
      <vt:lpstr>查看差异</vt:lpstr>
      <vt:lpstr>撤销操作</vt:lpstr>
      <vt:lpstr>撤销操作</vt:lpstr>
      <vt:lpstr>创建分支</vt:lpstr>
      <vt:lpstr>合并分支</vt:lpstr>
      <vt:lpstr>查看远端</vt:lpstr>
      <vt:lpstr>从远程仓库中抓取与拉取 </vt:lpstr>
      <vt:lpstr>推送到远程仓库 </vt:lpstr>
      <vt:lpstr>PowerPoint 演示文稿</vt:lpstr>
      <vt:lpstr>Git适用场景 </vt:lpstr>
      <vt:lpstr>参考资料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lastModifiedBy>肖 畅</cp:lastModifiedBy>
  <cp:revision>2074</cp:revision>
  <cp:lastPrinted>1601-01-01T00:00:00Z</cp:lastPrinted>
  <dcterms:created xsi:type="dcterms:W3CDTF">1601-01-01T00:00:00Z</dcterms:created>
  <dcterms:modified xsi:type="dcterms:W3CDTF">2021-07-20T02:36:12Z</dcterms:modified>
  <cp:category>ppt模板设计</cp:category>
  <cp:contentStatus>pptfans网版权所有，www.pptfans.cn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