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85" r:id="rId3"/>
    <p:sldId id="430" r:id="rId5"/>
    <p:sldId id="431" r:id="rId6"/>
    <p:sldId id="418" r:id="rId7"/>
    <p:sldId id="434" r:id="rId8"/>
    <p:sldId id="432" r:id="rId9"/>
    <p:sldId id="399" r:id="rId10"/>
    <p:sldId id="449" r:id="rId11"/>
    <p:sldId id="400" r:id="rId12"/>
    <p:sldId id="452" r:id="rId13"/>
    <p:sldId id="450" r:id="rId14"/>
    <p:sldId id="401" r:id="rId15"/>
    <p:sldId id="433" r:id="rId16"/>
    <p:sldId id="435" r:id="rId17"/>
    <p:sldId id="416" r:id="rId18"/>
    <p:sldId id="404" r:id="rId19"/>
    <p:sldId id="417" r:id="rId20"/>
    <p:sldId id="448" r:id="rId2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b="1" kern="1200">
        <a:solidFill>
          <a:srgbClr val="29292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b="1" kern="1200">
        <a:solidFill>
          <a:srgbClr val="29292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b="1" kern="1200">
        <a:solidFill>
          <a:srgbClr val="29292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b="1" kern="1200">
        <a:solidFill>
          <a:srgbClr val="29292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b="1" kern="1200">
        <a:solidFill>
          <a:srgbClr val="29292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b="1" kern="1200">
        <a:solidFill>
          <a:srgbClr val="29292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b="1" kern="1200">
        <a:solidFill>
          <a:srgbClr val="29292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b="1" kern="1200">
        <a:solidFill>
          <a:srgbClr val="29292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b="1" kern="1200">
        <a:solidFill>
          <a:srgbClr val="29292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00"/>
    <a:srgbClr val="333399"/>
    <a:srgbClr val="5F5F5F"/>
    <a:srgbClr val="808080"/>
    <a:srgbClr val="46ACAE"/>
    <a:srgbClr val="7EA5D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9" autoAdjust="0"/>
    <p:restoredTop sz="93631" autoAdjust="0"/>
  </p:normalViewPr>
  <p:slideViewPr>
    <p:cSldViewPr>
      <p:cViewPr varScale="1">
        <p:scale>
          <a:sx n="67" d="100"/>
          <a:sy n="67" d="100"/>
        </p:scale>
        <p:origin x="1200" y="78"/>
      </p:cViewPr>
      <p:guideLst>
        <p:guide orient="horz" pos="2159"/>
        <p:guide pos="284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1448838A-EDA3-45E5-B463-290D6C0BBA97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228600" y="228600"/>
            <a:ext cx="8686800" cy="63246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67150" y="2205038"/>
            <a:ext cx="4876800" cy="6096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49875" y="2995613"/>
            <a:ext cx="3359150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600" b="0">
                <a:solidFill>
                  <a:srgbClr val="000000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52400" y="6553200"/>
            <a:ext cx="2438400" cy="228600"/>
          </a:xfrm>
        </p:spPr>
        <p:txBody>
          <a:bodyPr/>
          <a:lstStyle>
            <a:lvl1pPr algn="l">
              <a:defRPr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/>
              <a:t>2009年春季</a:t>
            </a: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203575" y="6524625"/>
            <a:ext cx="3048000" cy="228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 b="0">
                <a:solidFill>
                  <a:srgbClr val="000000"/>
                </a:solidFill>
              </a:defRPr>
            </a:lvl1pPr>
          </a:lstStyle>
          <a:p>
            <a:r>
              <a:rPr lang="zh-CN" altLang="en-US"/>
              <a:t>图算法及其在通信网络中的应用</a:t>
            </a:r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77000" y="6553200"/>
            <a:ext cx="2438400" cy="228600"/>
          </a:xfrm>
        </p:spPr>
        <p:txBody>
          <a:bodyPr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E217FFD7-D7A0-44F4-AD5A-F4C4B927C720}" type="slidenum">
              <a:rPr lang="zh-CN" altLang="en-US"/>
            </a:fld>
            <a:endParaRPr lang="en-US" altLang="zh-CN"/>
          </a:p>
        </p:txBody>
      </p:sp>
      <p:sp>
        <p:nvSpPr>
          <p:cNvPr id="3101" name="Line 29"/>
          <p:cNvSpPr>
            <a:spLocks noChangeShapeType="1"/>
          </p:cNvSpPr>
          <p:nvPr/>
        </p:nvSpPr>
        <p:spPr bwMode="auto">
          <a:xfrm>
            <a:off x="3708400" y="2924175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20</a:t>
            </a:r>
            <a:r>
              <a:rPr lang="en-US" altLang="zh-CN" dirty="0"/>
              <a:t>17</a:t>
            </a:r>
            <a:r>
              <a:rPr lang="zh-CN" altLang="en-US" dirty="0"/>
              <a:t>年春季</a:t>
            </a:r>
            <a:endParaRPr lang="en-US" altLang="zh-CN" dirty="0"/>
          </a:p>
          <a:p>
            <a:r>
              <a:rPr lang="zh-CN" altLang="en-US" dirty="0"/>
              <a:t>通信网络理论基础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46828-1F8B-4AAC-9E7C-D32C8646EF98}" type="slidenum">
              <a:rPr lang="zh-CN" altLang="en-US"/>
            </a:fld>
            <a:r>
              <a:rPr lang="en-US" altLang="zh-CN" dirty="0"/>
              <a:t> </a:t>
            </a:r>
            <a:r>
              <a:rPr lang="zh-CN" altLang="cs-CZ" dirty="0"/>
              <a:t>／</a:t>
            </a:r>
            <a:r>
              <a:rPr lang="cs-CZ" altLang="zh-CN" dirty="0"/>
              <a:t>36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2009年春季</a:t>
            </a:r>
            <a:endParaRPr lang="en-US" altLang="zh-CN"/>
          </a:p>
          <a:p>
            <a:r>
              <a:rPr lang="zh-CN" altLang="en-US"/>
              <a:t>图算法及其在通信网络中的应用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26A3AE-373A-497C-B844-C403E1BFCC53}" type="slidenum">
              <a:rPr lang="zh-CN" altLang="en-US"/>
            </a:fld>
            <a:r>
              <a:rPr lang="en-US" altLang="zh-CN" dirty="0"/>
              <a:t> </a:t>
            </a:r>
            <a:r>
              <a:rPr lang="zh-CN" altLang="cs-CZ" dirty="0"/>
              <a:t>／</a:t>
            </a:r>
            <a:r>
              <a:rPr lang="cs-CZ" altLang="zh-CN" dirty="0"/>
              <a:t>36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2009年春季</a:t>
            </a:r>
            <a:endParaRPr lang="en-US" altLang="zh-CN"/>
          </a:p>
          <a:p>
            <a:r>
              <a:rPr lang="zh-CN" altLang="en-US"/>
              <a:t>图算法及其在通信网络中的应用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C1C2E1-FC93-4520-96E6-3A2A41DB8DF6}" type="slidenum">
              <a:rPr lang="zh-CN" altLang="en-US"/>
            </a:fld>
            <a:r>
              <a:rPr lang="en-US" altLang="zh-CN" dirty="0"/>
              <a:t> </a:t>
            </a:r>
            <a:r>
              <a:rPr lang="zh-CN" altLang="cs-CZ" dirty="0"/>
              <a:t>／</a:t>
            </a:r>
            <a:r>
              <a:rPr lang="cs-CZ" altLang="zh-CN" dirty="0"/>
              <a:t>36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2009年春季</a:t>
            </a:r>
            <a:endParaRPr lang="en-US" altLang="zh-CN"/>
          </a:p>
          <a:p>
            <a:r>
              <a:rPr lang="zh-CN" altLang="en-US"/>
              <a:t>图算法及其在通信网络中的应用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7F2689-50F9-4E43-BFE3-3749D12538DD}" type="slidenum">
              <a:rPr lang="zh-CN" altLang="en-US"/>
            </a:fld>
            <a:r>
              <a:rPr lang="en-US" altLang="zh-CN" dirty="0"/>
              <a:t> </a:t>
            </a:r>
            <a:r>
              <a:rPr lang="zh-CN" altLang="cs-CZ" dirty="0"/>
              <a:t>／</a:t>
            </a:r>
            <a:r>
              <a:rPr lang="cs-CZ" altLang="zh-CN" dirty="0"/>
              <a:t>36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48768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196975"/>
            <a:ext cx="8229600" cy="50101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88125" y="6453188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2009年春季</a:t>
            </a:r>
            <a:endParaRPr lang="en-US" altLang="zh-CN"/>
          </a:p>
          <a:p>
            <a:r>
              <a:rPr lang="zh-CN" altLang="en-US"/>
              <a:t>图算法及其在通信网络中的应用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228600" y="66135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2E948776-F30F-4951-A6A4-B0FA3AC297DC}" type="slidenum">
              <a:rPr lang="zh-CN" altLang="en-US"/>
            </a:fld>
            <a:r>
              <a:rPr lang="en-US" altLang="zh-CN" dirty="0"/>
              <a:t> </a:t>
            </a:r>
            <a:r>
              <a:rPr lang="zh-CN" altLang="cs-CZ" dirty="0"/>
              <a:t>／</a:t>
            </a:r>
            <a:r>
              <a:rPr lang="cs-CZ" altLang="zh-CN" dirty="0"/>
              <a:t>36</a:t>
            </a: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228600" y="457200"/>
            <a:ext cx="8686800" cy="61531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white">
          <a:xfrm>
            <a:off x="7812088" y="6308725"/>
            <a:ext cx="922337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8" name="Rectangle 54"/>
          <p:cNvSpPr>
            <a:spLocks noChangeArrowheads="1"/>
          </p:cNvSpPr>
          <p:nvPr/>
        </p:nvSpPr>
        <p:spPr bwMode="white">
          <a:xfrm>
            <a:off x="609600" y="133350"/>
            <a:ext cx="5562600" cy="1085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8313" y="1196975"/>
            <a:ext cx="8229600" cy="5010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88125" y="6453188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solidFill>
                  <a:srgbClr val="5F5F5F"/>
                </a:solidFill>
                <a:latin typeface="+mn-lt"/>
              </a:defRPr>
            </a:lvl1pPr>
          </a:lstStyle>
          <a:p>
            <a:r>
              <a:rPr lang="zh-CN" altLang="en-US"/>
              <a:t>2009年春季</a:t>
            </a:r>
            <a:endParaRPr lang="en-US" altLang="zh-CN"/>
          </a:p>
          <a:p>
            <a:r>
              <a:rPr lang="zh-CN" altLang="en-US"/>
              <a:t>图算法及其在通信网络中的应用</a:t>
            </a: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2860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900" b="0">
                <a:solidFill>
                  <a:srgbClr val="000000"/>
                </a:solidFill>
                <a:latin typeface="+mn-lt"/>
              </a:defRPr>
            </a:lvl1pPr>
          </a:lstStyle>
          <a:p>
            <a:fld id="{D75D0630-F0F7-4C5E-A0A4-0C126016D29D}" type="slidenum">
              <a:rPr lang="zh-CN" altLang="en-US"/>
            </a:fld>
            <a:r>
              <a:rPr lang="en-US" altLang="zh-CN" dirty="0"/>
              <a:t> </a:t>
            </a:r>
            <a:r>
              <a:rPr lang="zh-CN" altLang="cs-CZ" dirty="0"/>
              <a:t>／</a:t>
            </a:r>
            <a:r>
              <a:rPr lang="cs-CZ" altLang="zh-CN" dirty="0"/>
              <a:t>36</a:t>
            </a:r>
            <a:endParaRPr lang="en-US" altLang="zh-CN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228600"/>
            <a:ext cx="4876800" cy="5635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6.xml"/><Relationship Id="rId6" Type="http://schemas.openxmlformats.org/officeDocument/2006/relationships/image" Target="file:///C:\Users\JIQINGWEI\AppData\Local\Temp\wps\INetCache\47b8a3d115f79553f9aa4a5a2fd4fbd5" TargetMode="External"/><Relationship Id="rId5" Type="http://schemas.openxmlformats.org/officeDocument/2006/relationships/image" Target="../media/image20.png"/><Relationship Id="rId4" Type="http://schemas.openxmlformats.org/officeDocument/2006/relationships/image" Target="file:///C:\Users\JIQINGWEI\AppData\Local\Temp\wps\INetCache\5205e084e31b73f8e2d2177f0e99df3b" TargetMode="External"/><Relationship Id="rId3" Type="http://schemas.openxmlformats.org/officeDocument/2006/relationships/image" Target="../media/image19.png"/><Relationship Id="rId2" Type="http://schemas.openxmlformats.org/officeDocument/2006/relationships/image" Target="file:///C:\Users\JIQINGWEI\AppData\Local\Temp\wps\INetCache\1772fe5390823d0cb202462b920eaa94" TargetMode="Externa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6.xml"/><Relationship Id="rId6" Type="http://schemas.openxmlformats.org/officeDocument/2006/relationships/image" Target="file:///C:\Users\JIQINGWEI\AppData\Local\Temp\wps\INetCache\5ef4c232f9e6d5428802426ee75820ff" TargetMode="External"/><Relationship Id="rId5" Type="http://schemas.openxmlformats.org/officeDocument/2006/relationships/image" Target="../media/image27.jpe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8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6.xml"/><Relationship Id="rId5" Type="http://schemas.openxmlformats.org/officeDocument/2006/relationships/image" Target="file:///C:\Users\JIQINGWEI\AppData\Local\Temp\wps\INetCache\d5b97254531d422339560fec094dab0a" TargetMode="External"/><Relationship Id="rId4" Type="http://schemas.openxmlformats.org/officeDocument/2006/relationships/image" Target="../media/image13.png"/><Relationship Id="rId3" Type="http://schemas.openxmlformats.org/officeDocument/2006/relationships/tags" Target="../tags/tag1.xml"/><Relationship Id="rId2" Type="http://schemas.openxmlformats.org/officeDocument/2006/relationships/image" Target="file:///C:\Users\JIQINGWEI\AppData\Local\Temp\wps\INetCache\4206a509f3832db35148e044c93b5ecf" TargetMode="Externa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6.xml"/><Relationship Id="rId3" Type="http://schemas.openxmlformats.org/officeDocument/2006/relationships/image" Target="file:///C:\Users\JIQINGWEI\AppData\Local\Temp\wps\INetCache\6e7b567a4ee8bc362e02b89503e4666c" TargetMode="Externa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615305" y="2205355"/>
            <a:ext cx="1781810" cy="609600"/>
          </a:xfrm>
        </p:spPr>
        <p:txBody>
          <a:bodyPr/>
          <a:lstStyle/>
          <a:p>
            <a:pPr algn="ctr"/>
            <a:r>
              <a:rPr lang="zh-CN" altLang="en-US" sz="2800" dirty="0">
                <a:ea typeface="宋体" panose="02010600030101010101" pitchFamily="2" charset="-122"/>
              </a:rPr>
              <a:t>算法导论</a:t>
            </a:r>
            <a:endParaRPr lang="zh-CN" altLang="en-US" sz="2800" b="0" dirty="0">
              <a:ea typeface="宋体" panose="02010600030101010101" pitchFamily="2" charset="-122"/>
            </a:endParaRPr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gray">
          <a:xfrm>
            <a:off x="5132705" y="3068955"/>
            <a:ext cx="2926715" cy="25253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Part 01: </a:t>
            </a:r>
            <a:endParaRPr lang="en-US" altLang="zh-CN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3-</a:t>
            </a:r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函数增长</a:t>
            </a:r>
            <a:endParaRPr lang="zh-CN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7-</a:t>
            </a:r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快速排序</a:t>
            </a:r>
            <a:endParaRPr lang="zh-CN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sz="2400" b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sz="2400" b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Verdana" panose="020B0604030504040204" pitchFamily="34" charset="0"/>
              </a:rPr>
              <a:t>主讲人：武浩</a:t>
            </a:r>
            <a:r>
              <a:rPr lang="en-US" altLang="zh-CN" sz="2000" b="0" dirty="0">
                <a:solidFill>
                  <a:srgbClr val="000000"/>
                </a:solidFill>
                <a:latin typeface="Verdana" panose="020B0604030504040204" pitchFamily="34" charset="0"/>
              </a:rPr>
              <a:t>&amp;</a:t>
            </a:r>
            <a:r>
              <a:rPr lang="zh-CN" altLang="en-US" sz="2000" b="0" dirty="0">
                <a:solidFill>
                  <a:srgbClr val="000000"/>
                </a:solidFill>
                <a:latin typeface="Verdana" panose="020B0604030504040204" pitchFamily="34" charset="0"/>
              </a:rPr>
              <a:t>纪清玮</a:t>
            </a:r>
            <a:endParaRPr lang="zh-CN" altLang="en-US" sz="2000" b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Verdana" panose="020B0604030504040204" pitchFamily="34" charset="0"/>
              </a:rPr>
              <a:t>时间：</a:t>
            </a:r>
            <a:r>
              <a:rPr lang="en-US" altLang="zh-CN" sz="2000" b="0" dirty="0">
                <a:solidFill>
                  <a:srgbClr val="000000"/>
                </a:solidFill>
                <a:latin typeface="Verdana" panose="020B0604030504040204" pitchFamily="34" charset="0"/>
              </a:rPr>
              <a:t>2021.07.05</a:t>
            </a:r>
            <a:endParaRPr lang="en-US" altLang="zh-CN" sz="2000" b="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240665"/>
            <a:ext cx="4309745" cy="62776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DE54E-2684-421A-B9BF-077DA0A02450}" type="slidenum">
              <a:rPr lang="zh-CN" altLang="en-US"/>
            </a:fld>
            <a:r>
              <a:rPr lang="en-US" altLang="zh-CN" dirty="0"/>
              <a:t> / 37</a:t>
            </a:r>
            <a:endParaRPr lang="en-US" altLang="zh-C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62270" cy="56388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主方法求解递归式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856855" y="6513830"/>
            <a:ext cx="944245" cy="257810"/>
          </a:xfrm>
        </p:spPr>
        <p:txBody>
          <a:bodyPr/>
          <a:lstStyle/>
          <a:p>
            <a:pPr algn="ctr"/>
            <a:r>
              <a:rPr lang="zh-CN" altLang="en-US" sz="850" dirty="0"/>
              <a:t>快速排序</a:t>
            </a:r>
            <a:endParaRPr lang="zh-CN" altLang="en-US" sz="850" dirty="0"/>
          </a:p>
        </p:txBody>
      </p:sp>
      <p:pic>
        <p:nvPicPr>
          <p:cNvPr id="6" name="图片 5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539750" y="1052513"/>
            <a:ext cx="7867650" cy="2562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/>
          <p:nvPr/>
        </p:nvPicPr>
        <p:blipFill>
          <a:blip r:embed="rId3" r:link="rId4"/>
          <a:stretch>
            <a:fillRect/>
          </a:stretch>
        </p:blipFill>
        <p:spPr>
          <a:xfrm>
            <a:off x="539433" y="3860801"/>
            <a:ext cx="7991475" cy="93344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5" r:link="rId6"/>
          <a:stretch>
            <a:fillRect/>
          </a:stretch>
        </p:blipFill>
        <p:spPr>
          <a:xfrm>
            <a:off x="611188" y="4914583"/>
            <a:ext cx="7858125" cy="1362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DE54E-2684-421A-B9BF-077DA0A02450}" type="slidenum">
              <a:rPr lang="zh-CN" altLang="en-US"/>
            </a:fld>
            <a:r>
              <a:rPr lang="en-US" altLang="zh-CN" dirty="0"/>
              <a:t> / 37</a:t>
            </a:r>
            <a:endParaRPr lang="en-US" altLang="zh-C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62270" cy="563880"/>
          </a:xfrm>
        </p:spPr>
        <p:txBody>
          <a:bodyPr/>
          <a:lstStyle/>
          <a:p>
            <a:r>
              <a:rPr lang="en-US">
                <a:ea typeface="宋体" panose="02010600030101010101" pitchFamily="2" charset="-122"/>
              </a:rPr>
              <a:t>7.2 </a:t>
            </a:r>
            <a:r>
              <a:rPr lang="zh-CN" altLang="en-US">
                <a:ea typeface="宋体" panose="02010600030101010101" pitchFamily="2" charset="-122"/>
              </a:rPr>
              <a:t>快速排序的性能</a:t>
            </a:r>
            <a:endParaRPr lang="zh-CN" altLang="en-US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95605" y="908685"/>
                <a:ext cx="8384540" cy="2042795"/>
              </a:xfrm>
              <a:prstGeom prst="rect">
                <a:avLst/>
              </a:prstGeom>
              <a:noFill/>
              <a:ln w="12700">
                <a:solidFill>
                  <a:srgbClr val="333399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285750" indent="-285750" algn="just" eaLnBrk="1" latinLnBrk="0" hangingPunct="1">
                  <a:lnSpc>
                    <a:spcPct val="130000"/>
                  </a:lnSpc>
                  <a:buFont typeface="Wingdings" panose="05000000000000000000" charset="0"/>
                  <a:buChar char="Ø"/>
                </a:pPr>
                <a:r>
                  <a:rPr kumimoji="1" lang="zh-CN" altLang="en-US" sz="1800">
                    <a:sym typeface="+mn-ea"/>
                  </a:rPr>
                  <a:t>平衡的划分</a:t>
                </a:r>
                <a:endParaRPr kumimoji="1" lang="zh-CN" altLang="en-US" sz="1800">
                  <a:sym typeface="+mn-ea"/>
                </a:endParaRPr>
              </a:p>
              <a:p>
                <a:pPr indent="0" algn="just" eaLnBrk="1" latinLnBrk="0" hangingPunct="1">
                  <a:lnSpc>
                    <a:spcPct val="130000"/>
                  </a:lnSpc>
                </a:pPr>
                <a:r>
                  <a:rPr kumimoji="1" lang="zh-CN" altLang="en-US" sz="1800" b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若每次分解时，都按照一定比例分割，比如按照9:1划分：解答过程参考上页第二种情况</a:t>
                </a:r>
                <a:endParaRPr kumimoji="1" lang="zh-CN" altLang="en-US" sz="1800" b="0">
                  <a:latin typeface="Cambria Math" panose="02040503050406030204" pitchFamily="18" charset="0"/>
                  <a:cs typeface="Cambria Math" panose="02040503050406030204" pitchFamily="18" charset="0"/>
                  <a:sym typeface="+mn-ea"/>
                </a:endParaRPr>
              </a:p>
              <a:p>
                <a:pPr indent="0" algn="just" eaLnBrk="1" latinLnBrk="0" hangingPunct="1">
                  <a:lnSpc>
                    <a:spcPct val="130000"/>
                  </a:lnSpc>
                </a:pPr>
                <a:r>
                  <a:rPr kumimoji="1" lang="zh-CN" altLang="en-US" sz="1800" b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递归式为</a:t>
                </a:r>
                <a14:m>
                  <m:oMath xmlns:m="http://schemas.openxmlformats.org/officeDocument/2006/math">
                    <m:r>
                      <a:rPr kumimoji="1" lang="en-US" altLang="zh-CN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𝑇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𝑛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)=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𝑇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kumimoji="1" lang="en-US" altLang="zh-CN" sz="1800" b="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9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𝑛</m:t>
                        </m:r>
                      </m:num>
                      <m:den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10</m:t>
                        </m:r>
                      </m:den>
                    </m:f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)+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𝑇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kumimoji="1" lang="en-US" altLang="zh-CN" sz="1800" b="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𝑛</m:t>
                        </m:r>
                      </m:num>
                      <m:den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10</m:t>
                        </m:r>
                      </m:den>
                    </m:f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)+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𝑂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𝒏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r>
                  <a:rPr kumimoji="1" lang="zh-CN" altLang="en-US" sz="1800" b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；</a:t>
                </a:r>
                <a14:m>
                  <m:oMath xmlns:m="http://schemas.openxmlformats.org/officeDocument/2006/math">
                    <m:r>
                      <a:rPr kumimoji="1" lang="en-US" altLang="zh-CN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𝑇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𝑛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r>
                  <a:rPr kumimoji="1" lang="zh-CN" altLang="en-US" sz="1800" b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的解为</a:t>
                </a:r>
                <a14:m>
                  <m:oMath xmlns:m="http://schemas.openxmlformats.org/officeDocument/2006/math">
                    <m:r>
                      <a:rPr kumimoji="1" lang="en-US" altLang="zh-CN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𝑂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𝑛𝑙𝑔𝑛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endParaRPr kumimoji="1" lang="zh-CN" altLang="en-US" sz="1800" b="0"/>
              </a:p>
              <a:p>
                <a:pPr indent="0" algn="just" eaLnBrk="1" latinLnBrk="0" hangingPunct="1">
                  <a:lnSpc>
                    <a:spcPct val="130000"/>
                  </a:lnSpc>
                </a:pPr>
                <a:r>
                  <a:rPr kumimoji="1" lang="zh-CN" altLang="en-US" sz="1800" b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注：任何一种按照常数比例进行划分，</a:t>
                </a:r>
                <a14:m>
                  <m:oMath xmlns:m="http://schemas.openxmlformats.org/officeDocument/2006/math">
                    <m:r>
                      <a:rPr kumimoji="1" lang="en-US" altLang="zh-CN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𝑇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𝑛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r>
                  <a:rPr kumimoji="1" lang="zh-CN" altLang="en-US" sz="1800" b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的解都为</a:t>
                </a:r>
                <a14:m>
                  <m:oMath xmlns:m="http://schemas.openxmlformats.org/officeDocument/2006/math">
                    <m:r>
                      <a:rPr kumimoji="1" lang="en-US" altLang="zh-CN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𝑂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𝑛𝑙𝑔𝑛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endParaRPr kumimoji="1" lang="zh-CN" altLang="en-US" sz="1800" b="0">
                  <a:latin typeface="Cambria Math" panose="02040503050406030204" pitchFamily="18" charset="0"/>
                  <a:cs typeface="Cambria Math" panose="020405030504060302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05" y="908685"/>
                <a:ext cx="8384540" cy="2042795"/>
              </a:xfrm>
              <a:prstGeom prst="rect">
                <a:avLst/>
              </a:prstGeom>
              <a:blipFill rotWithShape="1">
                <a:blip r:embed="rId1"/>
                <a:stretch>
                  <a:fillRect l="-76" t="-311" r="-76" b="-311"/>
                </a:stretch>
              </a:blipFill>
              <a:ln w="12700">
                <a:solidFill>
                  <a:srgbClr val="3333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856855" y="6513830"/>
            <a:ext cx="944245" cy="257810"/>
          </a:xfrm>
        </p:spPr>
        <p:txBody>
          <a:bodyPr/>
          <a:lstStyle/>
          <a:p>
            <a:pPr algn="ctr"/>
            <a:r>
              <a:rPr lang="zh-CN" altLang="en-US" sz="850" dirty="0"/>
              <a:t>快速排序</a:t>
            </a:r>
            <a:endParaRPr lang="zh-CN" altLang="en-US" sz="85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" y="3027045"/>
            <a:ext cx="5389245" cy="34512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DE54E-2684-421A-B9BF-077DA0A02450}" type="slidenum">
              <a:rPr lang="zh-CN" altLang="en-US"/>
            </a:fld>
            <a:r>
              <a:rPr lang="en-US" altLang="zh-CN" dirty="0"/>
              <a:t> / 37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95605" y="980440"/>
                <a:ext cx="8159115" cy="3688080"/>
              </a:xfrm>
              <a:prstGeom prst="rect">
                <a:avLst/>
              </a:prstGeom>
              <a:noFill/>
              <a:ln w="12700">
                <a:solidFill>
                  <a:srgbClr val="333399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285750" indent="-285750" algn="just" eaLnBrk="1" latinLnBrk="0" hangingPunct="1">
                  <a:lnSpc>
                    <a:spcPct val="130000"/>
                  </a:lnSpc>
                  <a:buFont typeface="Wingdings" panose="05000000000000000000" charset="0"/>
                  <a:buChar char="Ø"/>
                </a:pPr>
                <a:r>
                  <a:rPr kumimoji="1" lang="zh-CN" altLang="en-US" sz="1800" b="0"/>
                  <a:t>平均情况</a:t>
                </a:r>
                <a:endParaRPr kumimoji="1" lang="zh-CN" altLang="en-US" sz="1800" b="0"/>
              </a:p>
              <a:p>
                <a:pPr marL="285750" indent="-285750" algn="just" eaLnBrk="1" latinLnBrk="0" hangingPunct="1">
                  <a:lnSpc>
                    <a:spcPct val="130000"/>
                  </a:lnSpc>
                </a:pPr>
                <a:r>
                  <a:rPr kumimoji="1" lang="zh-CN" altLang="en-US" sz="1800" b="0"/>
                  <a:t>若每次分解时，最好情况和最坏情况交替出现。此时</a:t>
                </a:r>
                <a14:m>
                  <m:oMath xmlns:m="http://schemas.openxmlformats.org/officeDocument/2006/math">
                    <m:r>
                      <a:rPr kumimoji="1" lang="en-US" altLang="zh-CN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𝑇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𝑛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r>
                  <a:rPr kumimoji="1" lang="zh-CN" altLang="en-US" sz="1800" b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的解为</a:t>
                </a:r>
                <a14:m>
                  <m:oMath xmlns:m="http://schemas.openxmlformats.org/officeDocument/2006/math">
                    <m:r>
                      <a:rPr kumimoji="1" lang="en-US" altLang="zh-CN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𝑂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𝑛𝑙𝑔𝑛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endParaRPr kumimoji="1" lang="zh-CN" altLang="en-US" sz="1800" b="0"/>
              </a:p>
              <a:p>
                <a:pPr marL="285750" indent="-285750" algn="just" eaLnBrk="1" latinLnBrk="0" hangingPunct="1">
                  <a:lnSpc>
                    <a:spcPct val="130000"/>
                  </a:lnSpc>
                </a:pPr>
                <a:r>
                  <a:rPr kumimoji="1" lang="zh-CN" altLang="en-US" sz="1800" b="0"/>
                  <a:t>可以将最好情况和最坏情况合并，时间复杂度并没变</a:t>
                </a:r>
                <a:endParaRPr kumimoji="1" lang="zh-CN" altLang="en-US" sz="1800" b="0"/>
              </a:p>
              <a:p>
                <a:pPr marL="285750" indent="-285750" algn="just" eaLnBrk="1" latinLnBrk="0" hangingPunct="1">
                  <a:lnSpc>
                    <a:spcPct val="130000"/>
                  </a:lnSpc>
                </a:pPr>
                <a:endParaRPr kumimoji="1" lang="zh-CN" altLang="en-US" sz="1800" b="0"/>
              </a:p>
              <a:p>
                <a:pPr marL="285750" indent="-285750" algn="just" eaLnBrk="1" latinLnBrk="0" hangingPunct="1">
                  <a:lnSpc>
                    <a:spcPct val="130000"/>
                  </a:lnSpc>
                </a:pPr>
                <a:endParaRPr kumimoji="1" lang="zh-CN" altLang="en-US" sz="1800" b="0"/>
              </a:p>
              <a:p>
                <a:pPr marL="285750" indent="-285750" algn="just" eaLnBrk="1" latinLnBrk="0" hangingPunct="1">
                  <a:lnSpc>
                    <a:spcPct val="130000"/>
                  </a:lnSpc>
                </a:pPr>
                <a:endParaRPr kumimoji="1" lang="zh-CN" altLang="en-US" sz="1800" b="0"/>
              </a:p>
              <a:p>
                <a:pPr marL="285750" indent="-285750" algn="just" eaLnBrk="1" latinLnBrk="0" hangingPunct="1">
                  <a:lnSpc>
                    <a:spcPct val="130000"/>
                  </a:lnSpc>
                </a:pPr>
                <a:endParaRPr kumimoji="1" lang="zh-CN" altLang="en-US" sz="1800" b="0"/>
              </a:p>
              <a:p>
                <a:pPr marL="285750" indent="-285750" algn="just" eaLnBrk="1" latinLnBrk="0" hangingPunct="1">
                  <a:lnSpc>
                    <a:spcPct val="130000"/>
                  </a:lnSpc>
                </a:pPr>
                <a:endParaRPr kumimoji="1" lang="zh-CN" altLang="en-US" sz="1800" b="0"/>
              </a:p>
              <a:p>
                <a:pPr marL="285750" indent="-285750" algn="just" eaLnBrk="1" latinLnBrk="0" hangingPunct="1">
                  <a:lnSpc>
                    <a:spcPct val="130000"/>
                  </a:lnSpc>
                </a:pPr>
                <a:endParaRPr kumimoji="1" lang="zh-CN" altLang="en-US" sz="1800" b="0"/>
              </a:p>
              <a:p>
                <a:pPr marL="285750" indent="-285750" algn="just" eaLnBrk="1" latinLnBrk="0" hangingPunct="1">
                  <a:lnSpc>
                    <a:spcPct val="130000"/>
                  </a:lnSpc>
                </a:pPr>
                <a:endParaRPr kumimoji="1" lang="zh-CN" altLang="en-US" sz="1800" b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05" y="980440"/>
                <a:ext cx="8159115" cy="3688080"/>
              </a:xfrm>
              <a:prstGeom prst="rect">
                <a:avLst/>
              </a:prstGeom>
              <a:blipFill rotWithShape="1">
                <a:blip r:embed="rId1"/>
                <a:stretch>
                  <a:fillRect l="-78" t="-172" r="-78" b="-172"/>
                </a:stretch>
              </a:blipFill>
              <a:ln w="12700">
                <a:solidFill>
                  <a:srgbClr val="3333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62270" cy="563880"/>
          </a:xfrm>
        </p:spPr>
        <p:txBody>
          <a:bodyPr/>
          <a:lstStyle/>
          <a:p>
            <a:r>
              <a:rPr lang="en-US">
                <a:ea typeface="宋体" panose="02010600030101010101" pitchFamily="2" charset="-122"/>
              </a:rPr>
              <a:t>7.2 </a:t>
            </a:r>
            <a:r>
              <a:rPr lang="zh-CN" altLang="en-US">
                <a:ea typeface="宋体" panose="02010600030101010101" pitchFamily="2" charset="-122"/>
              </a:rPr>
              <a:t>快速排序的性能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1" name="图片 10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" y="2204720"/>
            <a:ext cx="3533775" cy="2390775"/>
          </a:xfrm>
          <a:prstGeom prst="rect">
            <a:avLst/>
          </a:prstGeom>
        </p:spPr>
      </p:pic>
      <p:pic>
        <p:nvPicPr>
          <p:cNvPr id="12" name="图片 11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535" y="2201545"/>
            <a:ext cx="3314700" cy="23907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371475" y="4856480"/>
                <a:ext cx="8180070" cy="1370965"/>
              </a:xfrm>
              <a:prstGeom prst="rect">
                <a:avLst/>
              </a:prstGeom>
              <a:noFill/>
              <a:ln w="12700">
                <a:solidFill>
                  <a:srgbClr val="333399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algn="just" eaLnBrk="1" latinLnBrk="0" hangingPunct="1">
                  <a:lnSpc>
                    <a:spcPct val="130000"/>
                  </a:lnSpc>
                </a:pPr>
                <a:r>
                  <a:rPr kumimoji="1" lang="zh-CN" altLang="en-US" sz="1600" b="0"/>
                  <a:t>空间复杂度：最好的情况下，每次划分较为均匀，递归树的深度为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𝑂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𝑙𝑔𝑛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r>
                  <a:rPr kumimoji="1" lang="zh-CN" altLang="en-US" sz="1600" b="0"/>
                  <a:t>，故递归所需要的栈空间为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𝑂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𝑙𝑔𝑛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r>
                  <a:rPr kumimoji="1" lang="zh-CN" altLang="en-US" sz="1600" b="0"/>
                  <a:t>。最坏情况下，递归树的高度为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𝑂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𝑛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r>
                  <a:rPr kumimoji="1" lang="zh-CN" altLang="en-US" sz="1600" b="0"/>
                  <a:t>，所需的栈空间为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𝑂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𝑛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r>
                  <a:rPr kumimoji="1" lang="zh-CN" altLang="en-US" sz="1600" b="0"/>
                  <a:t>。平均情况下，所需栈空间为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𝑂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𝑙𝑔𝑛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endParaRPr kumimoji="1" lang="zh-CN" altLang="en-US" sz="1600" b="0"/>
              </a:p>
              <a:p>
                <a:pPr algn="just" eaLnBrk="1" latinLnBrk="0" hangingPunct="1">
                  <a:lnSpc>
                    <a:spcPct val="130000"/>
                  </a:lnSpc>
                </a:pPr>
                <a:r>
                  <a:rPr kumimoji="1" lang="zh-CN" altLang="en-US" sz="1600" b="0"/>
                  <a:t>时间复杂度： 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𝑂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𝑛𝑙𝑔𝑛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endParaRPr kumimoji="1" lang="zh-CN" altLang="en-US" sz="1600" b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" y="4856480"/>
                <a:ext cx="8180070" cy="1370965"/>
              </a:xfrm>
              <a:prstGeom prst="rect">
                <a:avLst/>
              </a:prstGeom>
              <a:blipFill rotWithShape="1">
                <a:blip r:embed="rId4"/>
                <a:stretch>
                  <a:fillRect l="-78" t="-463" r="-78" b="-463"/>
                </a:stretch>
              </a:blipFill>
              <a:ln w="12700">
                <a:solidFill>
                  <a:srgbClr val="3333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>
          <a:xfrm>
            <a:off x="7856855" y="6513830"/>
            <a:ext cx="944245" cy="257810"/>
          </a:xfrm>
        </p:spPr>
        <p:txBody>
          <a:bodyPr/>
          <a:lstStyle/>
          <a:p>
            <a:pPr algn="ctr"/>
            <a:r>
              <a:rPr lang="zh-CN" altLang="en-US" sz="850" dirty="0"/>
              <a:t>快速排序</a:t>
            </a:r>
            <a:endParaRPr lang="zh-CN" altLang="en-US" sz="850" dirty="0"/>
          </a:p>
        </p:txBody>
      </p:sp>
      <p:pic>
        <p:nvPicPr>
          <p:cNvPr id="107" name="图片 106"/>
          <p:cNvPicPr/>
          <p:nvPr/>
        </p:nvPicPr>
        <p:blipFill>
          <a:blip r:embed="rId5" r:link="rId6"/>
          <a:stretch>
            <a:fillRect/>
          </a:stretch>
        </p:blipFill>
        <p:spPr>
          <a:xfrm>
            <a:off x="715645" y="1368226"/>
            <a:ext cx="7387590" cy="31921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DE54E-2684-421A-B9BF-077DA0A02450}" type="slidenum">
              <a:rPr lang="zh-CN" altLang="en-US"/>
            </a:fld>
            <a:r>
              <a:rPr lang="en-US" altLang="zh-CN" dirty="0"/>
              <a:t> / 37</a:t>
            </a:r>
            <a:endParaRPr lang="en-US" altLang="zh-CN" dirty="0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62270" cy="563880"/>
          </a:xfrm>
        </p:spPr>
        <p:txBody>
          <a:bodyPr/>
          <a:lstStyle/>
          <a:p>
            <a:r>
              <a:rPr lang="en-US">
                <a:ea typeface="宋体" panose="02010600030101010101" pitchFamily="2" charset="-122"/>
              </a:rPr>
              <a:t>7.2 </a:t>
            </a:r>
            <a:r>
              <a:rPr lang="zh-CN" altLang="en-US">
                <a:ea typeface="宋体" panose="02010600030101010101" pitchFamily="2" charset="-122"/>
              </a:rPr>
              <a:t>练习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5130" y="836930"/>
            <a:ext cx="8333740" cy="1753235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algn="just"/>
            <a:r>
              <a:rPr kumimoji="1" lang="zh-CN" altLang="en-US" sz="1800"/>
              <a:t>7.2-4 银行一般会按照交易时间来记录某一账户的交易情况。但是，很多人却喜欢收到的银行对账单是按照支票号码的顺序来排列的。这是因为，人们通常都是按照支票号码的顺序来开出支票的，而商人也通常都是根据支票编号的顺序兑付支票。这一问题是将按交易时间排序的序列转换成按支票号排序的序列，它实质上是一个对几乎有序的输入序列进行排序的问题。请证明：在这个问题上，INSERTION-SORT 的性能往往要优于QUICKSORT？</a:t>
            </a:r>
            <a:endParaRPr kumimoji="1" lang="zh-CN" altLang="en-US" sz="1800"/>
          </a:p>
        </p:txBody>
      </p:sp>
      <p:sp>
        <p:nvSpPr>
          <p:cNvPr id="3" name="文本框 2"/>
          <p:cNvSpPr txBox="1"/>
          <p:nvPr/>
        </p:nvSpPr>
        <p:spPr>
          <a:xfrm>
            <a:off x="5868035" y="2853055"/>
            <a:ext cx="2540000" cy="3415030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algn="just"/>
            <a:r>
              <a:rPr kumimoji="1" lang="zh-CN" altLang="en-US" sz="1800" b="0">
                <a:sym typeface="+mn-ea"/>
              </a:rPr>
              <a:t>INSERTION-SORT(A)</a:t>
            </a:r>
            <a:endParaRPr kumimoji="1" lang="zh-CN" altLang="en-US" sz="1800" b="0"/>
          </a:p>
          <a:p>
            <a:pPr algn="just"/>
            <a:r>
              <a:rPr kumimoji="1" lang="zh-CN" altLang="en-US" sz="1800" b="0">
                <a:sym typeface="+mn-ea"/>
              </a:rPr>
              <a:t>    for j=2 to A.length</a:t>
            </a:r>
            <a:endParaRPr kumimoji="1" lang="zh-CN" altLang="en-US" sz="1800" b="0"/>
          </a:p>
          <a:p>
            <a:pPr algn="just"/>
            <a:r>
              <a:rPr kumimoji="1" lang="zh-CN" altLang="en-US" sz="1800" b="0">
                <a:sym typeface="+mn-ea"/>
              </a:rPr>
              <a:t>        key=A[j]</a:t>
            </a:r>
            <a:endParaRPr kumimoji="1" lang="zh-CN" altLang="en-US" sz="1800" b="0"/>
          </a:p>
          <a:p>
            <a:pPr algn="just"/>
            <a:r>
              <a:rPr kumimoji="1" lang="zh-CN" altLang="en-US" sz="1800" b="0">
                <a:sym typeface="+mn-ea"/>
              </a:rPr>
              <a:t>        //Insert A[j] into the sorted sequence A[1…j-1]</a:t>
            </a:r>
            <a:endParaRPr kumimoji="1" lang="zh-CN" altLang="en-US" sz="1800" b="0"/>
          </a:p>
          <a:p>
            <a:pPr algn="just"/>
            <a:r>
              <a:rPr kumimoji="1" lang="zh-CN" altLang="en-US" sz="1800" b="0">
                <a:sym typeface="+mn-ea"/>
              </a:rPr>
              <a:t>        i=j-1</a:t>
            </a:r>
            <a:endParaRPr kumimoji="1" lang="zh-CN" altLang="en-US" sz="1800" b="0"/>
          </a:p>
          <a:p>
            <a:pPr algn="just"/>
            <a:r>
              <a:rPr kumimoji="1" lang="zh-CN" altLang="en-US" sz="1800" b="0">
                <a:sym typeface="+mn-ea"/>
              </a:rPr>
              <a:t>    while i&gt;0 and A[i]&gt;key</a:t>
            </a:r>
            <a:endParaRPr kumimoji="1" lang="zh-CN" altLang="en-US" sz="1800" b="0"/>
          </a:p>
          <a:p>
            <a:pPr algn="just"/>
            <a:r>
              <a:rPr kumimoji="1" lang="zh-CN" altLang="en-US" sz="1800" b="0">
                <a:sym typeface="+mn-ea"/>
              </a:rPr>
              <a:t>        A[i+1]=A[i]</a:t>
            </a:r>
            <a:endParaRPr kumimoji="1" lang="zh-CN" altLang="en-US" sz="1800" b="0"/>
          </a:p>
          <a:p>
            <a:pPr algn="just"/>
            <a:r>
              <a:rPr kumimoji="1" lang="zh-CN" altLang="en-US" sz="1800" b="0">
                <a:sym typeface="+mn-ea"/>
              </a:rPr>
              <a:t>        i=i-1</a:t>
            </a:r>
            <a:endParaRPr kumimoji="1" lang="zh-CN" altLang="en-US" sz="1800" b="0"/>
          </a:p>
          <a:p>
            <a:pPr algn="just"/>
            <a:r>
              <a:rPr kumimoji="1" lang="zh-CN" altLang="en-US" sz="1800" b="0">
                <a:sym typeface="+mn-ea"/>
              </a:rPr>
              <a:t>    A[i+1]=key</a:t>
            </a:r>
            <a:endParaRPr kumimoji="1" lang="zh-CN" altLang="en-US" sz="1800" b="0"/>
          </a:p>
        </p:txBody>
      </p:sp>
      <p:sp>
        <p:nvSpPr>
          <p:cNvPr id="4" name="文本框 3"/>
          <p:cNvSpPr txBox="1"/>
          <p:nvPr/>
        </p:nvSpPr>
        <p:spPr>
          <a:xfrm>
            <a:off x="405130" y="2853055"/>
            <a:ext cx="3749040" cy="1476375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algn="just"/>
            <a:r>
              <a:rPr kumimoji="1" lang="zh-CN" altLang="en-US" sz="1800" b="0">
                <a:sym typeface="+mn-ea"/>
              </a:rPr>
              <a:t>QUICKSORT(a,p,r)</a:t>
            </a:r>
            <a:endParaRPr kumimoji="1" lang="zh-CN" altLang="en-US" sz="1800" b="0"/>
          </a:p>
          <a:p>
            <a:pPr algn="just"/>
            <a:r>
              <a:rPr kumimoji="1" lang="zh-CN" altLang="en-US" sz="1800" b="0">
                <a:sym typeface="+mn-ea"/>
              </a:rPr>
              <a:t>    if p&lt;r</a:t>
            </a:r>
            <a:endParaRPr kumimoji="1" lang="zh-CN" altLang="en-US" sz="1800" b="0"/>
          </a:p>
          <a:p>
            <a:pPr algn="just"/>
            <a:r>
              <a:rPr kumimoji="1" lang="zh-CN" altLang="en-US" sz="1800" b="0">
                <a:sym typeface="+mn-ea"/>
              </a:rPr>
              <a:t>        q=PARTITION(A,p,r)</a:t>
            </a:r>
            <a:endParaRPr kumimoji="1" lang="zh-CN" altLang="en-US" sz="1800" b="0"/>
          </a:p>
          <a:p>
            <a:pPr algn="just"/>
            <a:r>
              <a:rPr kumimoji="1" lang="zh-CN" altLang="en-US" sz="1800" b="0">
                <a:sym typeface="+mn-ea"/>
              </a:rPr>
              <a:t>        QUICKSORT(A,p,q-1)</a:t>
            </a:r>
            <a:endParaRPr kumimoji="1" lang="zh-CN" altLang="en-US" sz="1800" b="0"/>
          </a:p>
          <a:p>
            <a:pPr algn="just"/>
            <a:r>
              <a:rPr kumimoji="1" lang="zh-CN" altLang="en-US" sz="1800" b="0">
                <a:sym typeface="+mn-ea"/>
              </a:rPr>
              <a:t>        QUICKSORT(A,q+1,r)</a:t>
            </a:r>
            <a:endParaRPr kumimoji="1" lang="zh-CN" altLang="en-US" sz="1800" b="0"/>
          </a:p>
        </p:txBody>
      </p:sp>
      <p:sp>
        <p:nvSpPr>
          <p:cNvPr id="5" name="文本框 4"/>
          <p:cNvSpPr txBox="1"/>
          <p:nvPr/>
        </p:nvSpPr>
        <p:spPr>
          <a:xfrm>
            <a:off x="467360" y="4768850"/>
            <a:ext cx="4994275" cy="922020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kumimoji="1" lang="zh-CN" altLang="en-US" sz="1800" b="0">
                <a:sym typeface="+mn-ea"/>
              </a:rPr>
              <a:t>对于一个几乎有序的数组，插入排序接近它的最好情况，所以INSERTION-SORT时间复杂度为</a:t>
            </a:r>
            <a:r>
              <a:rPr kumimoji="1" lang="en-US" altLang="zh-CN" sz="1800" b="0">
                <a:sym typeface="+mn-ea"/>
              </a:rPr>
              <a:t>O(n)</a:t>
            </a:r>
            <a:r>
              <a:rPr kumimoji="1" lang="zh-CN" altLang="en-US" sz="1800" b="0">
                <a:sym typeface="+mn-ea"/>
              </a:rPr>
              <a:t>，而QUICKSORT时间复杂度为</a:t>
            </a:r>
            <a:r>
              <a:rPr kumimoji="1" lang="en-US" altLang="zh-CN" sz="1800" b="0">
                <a:sym typeface="+mn-ea"/>
              </a:rPr>
              <a:t>O(n</a:t>
            </a:r>
            <a:r>
              <a:rPr kumimoji="1" lang="en-US" altLang="zh-CN" sz="1800" b="0" baseline="30000">
                <a:sym typeface="+mn-ea"/>
              </a:rPr>
              <a:t>2</a:t>
            </a:r>
            <a:r>
              <a:rPr kumimoji="1" lang="en-US" altLang="zh-CN" sz="1800" b="0">
                <a:sym typeface="+mn-ea"/>
              </a:rPr>
              <a:t>)</a:t>
            </a:r>
            <a:endParaRPr kumimoji="1" lang="zh-CN" altLang="en-US" sz="1800" b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>
          <a:xfrm>
            <a:off x="7856855" y="6513830"/>
            <a:ext cx="944245" cy="257810"/>
          </a:xfrm>
        </p:spPr>
        <p:txBody>
          <a:bodyPr/>
          <a:lstStyle/>
          <a:p>
            <a:pPr algn="ctr"/>
            <a:r>
              <a:rPr lang="zh-CN" altLang="en-US" sz="850" dirty="0"/>
              <a:t>快速排序</a:t>
            </a:r>
            <a:endParaRPr lang="zh-CN" altLang="en-US" sz="850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DE54E-2684-421A-B9BF-077DA0A02450}" type="slidenum">
              <a:rPr lang="zh-CN" altLang="en-US"/>
            </a:fld>
            <a:r>
              <a:rPr lang="en-US" altLang="zh-CN" dirty="0"/>
              <a:t> / 37</a:t>
            </a:r>
            <a:endParaRPr lang="en-US" altLang="zh-CN" dirty="0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62270" cy="56388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7.3</a:t>
            </a:r>
            <a:r>
              <a:rPr lang="zh-CN" altLang="en-US">
                <a:ea typeface="宋体" panose="02010600030101010101" pitchFamily="2" charset="-122"/>
              </a:rPr>
              <a:t>快速排序：随机化版本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05" y="890270"/>
            <a:ext cx="7829550" cy="56565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 eaLnBrk="1" latinLnBrk="0" hangingPunct="1">
              <a:lnSpc>
                <a:spcPct val="130000"/>
              </a:lnSpc>
            </a:pPr>
            <a:r>
              <a:rPr kumimoji="1" lang="zh-CN" altLang="en-US" sz="1800"/>
              <a:t>对于快速排序普通版本，每次主元的选取（</a:t>
            </a:r>
            <a:r>
              <a:rPr kumimoji="1" lang="en-US" altLang="zh-CN" sz="1800"/>
              <a:t>x=A[r]</a:t>
            </a:r>
            <a:r>
              <a:rPr kumimoji="1" lang="zh-CN" altLang="en-US" sz="1800"/>
              <a:t>）都是在数组的固定位置。</a:t>
            </a:r>
            <a:endParaRPr kumimoji="1" lang="zh-CN" altLang="en-US" sz="1800"/>
          </a:p>
          <a:p>
            <a:pPr algn="l" eaLnBrk="1" latinLnBrk="0" hangingPunct="1">
              <a:lnSpc>
                <a:spcPct val="130000"/>
              </a:lnSpc>
            </a:pPr>
            <a:r>
              <a:rPr kumimoji="1" lang="zh-CN" altLang="en-US" sz="1800">
                <a:sym typeface="+mn-ea"/>
              </a:rPr>
              <a:t>输入数组为</a:t>
            </a:r>
            <a:r>
              <a:rPr kumimoji="1" lang="en-US" altLang="zh-CN" sz="1800">
                <a:sym typeface="+mn-ea"/>
              </a:rPr>
              <a:t>A=[5,1,9,3,7,4,8,6,2],</a:t>
            </a:r>
            <a:r>
              <a:rPr kumimoji="1" lang="zh-CN" altLang="en-US" sz="1800">
                <a:sym typeface="+mn-ea"/>
              </a:rPr>
              <a:t>则递归树如图</a:t>
            </a:r>
            <a:r>
              <a:rPr kumimoji="1" lang="en-US" altLang="zh-CN" sz="1800">
                <a:sym typeface="+mn-ea"/>
              </a:rPr>
              <a:t>a</a:t>
            </a:r>
            <a:r>
              <a:rPr kumimoji="1" lang="zh-CN" altLang="en-US" sz="1800">
                <a:sym typeface="+mn-ea"/>
              </a:rPr>
              <a:t>所示，每层递归划分都均匀，递归深度为</a:t>
            </a:r>
            <a:r>
              <a:rPr kumimoji="1" lang="en-US" altLang="zh-CN" sz="1800">
                <a:sym typeface="+mn-ea"/>
              </a:rPr>
              <a:t>lgn</a:t>
            </a:r>
            <a:r>
              <a:rPr kumimoji="1" lang="zh-CN" altLang="en-US" sz="1800">
                <a:sym typeface="+mn-ea"/>
              </a:rPr>
              <a:t>，此时算法时间复杂度为</a:t>
            </a:r>
            <a:r>
              <a:rPr kumimoji="1" lang="en-US" altLang="zh-CN" sz="1800">
                <a:sym typeface="+mn-ea"/>
              </a:rPr>
              <a:t>O(nlgn)</a:t>
            </a:r>
            <a:r>
              <a:rPr kumimoji="1" lang="zh-CN" altLang="en-US" sz="1800">
                <a:sym typeface="+mn-ea"/>
              </a:rPr>
              <a:t>。</a:t>
            </a:r>
            <a:endParaRPr kumimoji="1" lang="en-US" altLang="zh-CN" sz="1800">
              <a:sym typeface="+mn-ea"/>
            </a:endParaRPr>
          </a:p>
          <a:p>
            <a:pPr algn="l" eaLnBrk="1" latinLnBrk="0" hangingPunct="1">
              <a:lnSpc>
                <a:spcPct val="130000"/>
              </a:lnSpc>
            </a:pPr>
            <a:r>
              <a:rPr kumimoji="1" lang="zh-CN" altLang="en-US" sz="1800"/>
              <a:t>输入数组为</a:t>
            </a:r>
            <a:r>
              <a:rPr kumimoji="1" lang="en-US" altLang="zh-CN" sz="1800">
                <a:sym typeface="+mn-ea"/>
              </a:rPr>
              <a:t>A=[5,7,8,6,3,2,4,1,9]</a:t>
            </a:r>
            <a:r>
              <a:rPr kumimoji="1" lang="zh-CN" altLang="en-US" sz="1800">
                <a:sym typeface="+mn-ea"/>
              </a:rPr>
              <a:t>，则递归树如图</a:t>
            </a:r>
            <a:r>
              <a:rPr kumimoji="1" lang="en-US" altLang="zh-CN" sz="1800">
                <a:sym typeface="+mn-ea"/>
              </a:rPr>
              <a:t>b</a:t>
            </a:r>
            <a:r>
              <a:rPr kumimoji="1" lang="zh-CN" altLang="en-US" sz="1800">
                <a:sym typeface="+mn-ea"/>
              </a:rPr>
              <a:t>。</a:t>
            </a:r>
            <a:endParaRPr kumimoji="1" lang="zh-CN" altLang="en-US" sz="1800"/>
          </a:p>
          <a:p>
            <a:pPr algn="l" eaLnBrk="1" latinLnBrk="0" hangingPunct="1">
              <a:lnSpc>
                <a:spcPct val="130000"/>
              </a:lnSpc>
            </a:pPr>
            <a:r>
              <a:rPr kumimoji="1" lang="zh-CN" altLang="en-US" sz="1800"/>
              <a:t>极端情况下，若输入数组为</a:t>
            </a:r>
            <a:r>
              <a:rPr kumimoji="1" lang="en-US" altLang="zh-CN" sz="1800"/>
              <a:t>A=[1,2,3,4,5,6,7,8,9],</a:t>
            </a:r>
            <a:r>
              <a:rPr kumimoji="1" lang="zh-CN" altLang="en-US" sz="1800"/>
              <a:t>则根据快速排序算法，如图</a:t>
            </a:r>
            <a:r>
              <a:rPr kumimoji="1" lang="en-US" altLang="zh-CN" sz="1800"/>
              <a:t>c</a:t>
            </a:r>
            <a:r>
              <a:rPr kumimoji="1" lang="zh-CN" altLang="en-US" sz="1800"/>
              <a:t>，递归深度为</a:t>
            </a:r>
            <a:r>
              <a:rPr kumimoji="1" lang="en-US" altLang="zh-CN" sz="1800"/>
              <a:t>n.</a:t>
            </a:r>
            <a:r>
              <a:rPr kumimoji="1" lang="zh-CN" altLang="en-US" sz="1800"/>
              <a:t>此时，比较总次数为</a:t>
            </a:r>
            <a:r>
              <a:rPr kumimoji="1" lang="en-US" altLang="zh-CN" sz="1800"/>
              <a:t>n-1+n-2+...+1=n*(n-1)/2,</a:t>
            </a:r>
            <a:r>
              <a:rPr kumimoji="1" lang="zh-CN" altLang="en-US" sz="1800"/>
              <a:t>则算法复杂度为</a:t>
            </a:r>
            <a:r>
              <a:rPr kumimoji="1" lang="en-US" altLang="zh-CN" sz="1800"/>
              <a:t>O(n^2),</a:t>
            </a:r>
            <a:r>
              <a:rPr kumimoji="1" lang="zh-CN" altLang="en-US" sz="1800"/>
              <a:t>达到最坏情况。</a:t>
            </a:r>
            <a:endParaRPr kumimoji="1" lang="zh-CN" altLang="en-US" sz="1800"/>
          </a:p>
          <a:p>
            <a:pPr algn="l"/>
            <a:endParaRPr kumimoji="1" lang="zh-CN" altLang="en-US" sz="1800">
              <a:sym typeface="+mn-ea"/>
            </a:endParaRPr>
          </a:p>
          <a:p>
            <a:pPr algn="l"/>
            <a:endParaRPr kumimoji="1" lang="zh-CN" altLang="en-US" sz="1800"/>
          </a:p>
          <a:p>
            <a:pPr algn="l"/>
            <a:endParaRPr kumimoji="1" lang="zh-CN" altLang="en-US" sz="1800"/>
          </a:p>
          <a:p>
            <a:pPr algn="l"/>
            <a:endParaRPr kumimoji="1" lang="zh-CN" altLang="en-US" sz="1800"/>
          </a:p>
          <a:p>
            <a:pPr algn="l"/>
            <a:endParaRPr kumimoji="1" lang="zh-CN" altLang="en-US" sz="1800"/>
          </a:p>
          <a:p>
            <a:pPr algn="l"/>
            <a:endParaRPr kumimoji="1" lang="zh-CN" altLang="en-US" sz="1800"/>
          </a:p>
          <a:p>
            <a:pPr algn="l"/>
            <a:endParaRPr kumimoji="1" lang="zh-CN" altLang="en-US" sz="1800"/>
          </a:p>
          <a:p>
            <a:pPr algn="l"/>
            <a:endParaRPr kumimoji="1" lang="zh-CN" altLang="en-US" sz="1800"/>
          </a:p>
          <a:p>
            <a:pPr algn="l"/>
            <a:r>
              <a:rPr kumimoji="1" lang="en-US" altLang="zh-CN" sz="1800"/>
              <a:t>              </a:t>
            </a:r>
            <a:endParaRPr kumimoji="1" lang="en-US" altLang="zh-CN" sz="1800"/>
          </a:p>
          <a:p>
            <a:pPr algn="l"/>
            <a:r>
              <a:rPr kumimoji="1" lang="en-US" altLang="zh-CN" sz="1800"/>
              <a:t>                  </a:t>
            </a:r>
            <a:r>
              <a:rPr kumimoji="1" lang="zh-CN" altLang="en-US" sz="1800"/>
              <a:t>图</a:t>
            </a:r>
            <a:r>
              <a:rPr kumimoji="1" lang="en-US" altLang="zh-CN" sz="1800"/>
              <a:t>a                                      </a:t>
            </a:r>
            <a:r>
              <a:rPr kumimoji="1" lang="zh-CN" altLang="en-US" sz="1800"/>
              <a:t>图</a:t>
            </a:r>
            <a:r>
              <a:rPr kumimoji="1" lang="en-US" altLang="zh-CN" sz="1800"/>
              <a:t>b                                       </a:t>
            </a:r>
            <a:r>
              <a:rPr kumimoji="1" lang="zh-CN" altLang="en-US" sz="1800"/>
              <a:t>图</a:t>
            </a:r>
            <a:r>
              <a:rPr kumimoji="1" lang="en-US" altLang="zh-CN" sz="1800"/>
              <a:t>c</a:t>
            </a:r>
            <a:endParaRPr kumimoji="1" lang="zh-CN" altLang="en-US" sz="1800"/>
          </a:p>
          <a:p>
            <a:pPr algn="l"/>
            <a:endParaRPr kumimoji="1"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10" y="3933190"/>
            <a:ext cx="2631440" cy="1800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010" y="3827145"/>
            <a:ext cx="2360930" cy="1906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370" y="3500755"/>
            <a:ext cx="2082165" cy="2230755"/>
          </a:xfrm>
          <a:prstGeom prst="rect">
            <a:avLst/>
          </a:prstGeom>
        </p:spPr>
      </p:pic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>
          <a:xfrm>
            <a:off x="7856855" y="6513830"/>
            <a:ext cx="944245" cy="257810"/>
          </a:xfrm>
        </p:spPr>
        <p:txBody>
          <a:bodyPr/>
          <a:lstStyle/>
          <a:p>
            <a:pPr algn="ctr"/>
            <a:r>
              <a:rPr lang="zh-CN" altLang="en-US" sz="850" dirty="0"/>
              <a:t>快速排序</a:t>
            </a:r>
            <a:endParaRPr lang="zh-CN" altLang="en-US" sz="85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DE54E-2684-421A-B9BF-077DA0A02450}" type="slidenum">
              <a:rPr lang="zh-CN" altLang="en-US"/>
            </a:fld>
            <a:r>
              <a:rPr lang="en-US" altLang="zh-CN" dirty="0"/>
              <a:t> / 37</a:t>
            </a:r>
            <a:endParaRPr lang="en-US" altLang="zh-CN" dirty="0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62270" cy="56388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实现方法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1190" y="1092835"/>
            <a:ext cx="7829550" cy="535432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/>
              <a:t>我们可以在算法中引入</a:t>
            </a:r>
            <a:r>
              <a:rPr kumimoji="1" lang="zh-CN" altLang="en-US" sz="1800">
                <a:solidFill>
                  <a:srgbClr val="FF0000"/>
                </a:solidFill>
              </a:rPr>
              <a:t>随机性</a:t>
            </a:r>
            <a:r>
              <a:rPr kumimoji="1" lang="zh-CN" altLang="en-US" sz="1800"/>
              <a:t>，使得算法对于所有输入都能获得较好期望。</a:t>
            </a:r>
            <a:endParaRPr kumimoji="1" lang="zh-CN" altLang="en-US" sz="1800"/>
          </a:p>
          <a:p>
            <a:pPr algn="l"/>
            <a:endParaRPr kumimoji="1" lang="zh-CN" altLang="en-US" sz="1800"/>
          </a:p>
          <a:p>
            <a:pPr algn="l"/>
            <a:r>
              <a:rPr kumimoji="1" lang="zh-CN" altLang="en-US" sz="1800"/>
              <a:t>采用随机抽样的方法：从子数组A[p...r]中随机选取一个元素，与A[r]交换，x=A[r]，等价于主元从子数组A的r-p+1个元素中随机选取。</a:t>
            </a:r>
            <a:endParaRPr kumimoji="1" lang="zh-CN" altLang="en-US" sz="1800"/>
          </a:p>
          <a:p>
            <a:pPr algn="l"/>
            <a:endParaRPr kumimoji="1" lang="zh-CN" altLang="en-US" sz="1800"/>
          </a:p>
          <a:p>
            <a:pPr algn="l"/>
            <a:r>
              <a:rPr kumimoji="1" lang="zh-CN" altLang="en-US" sz="1800"/>
              <a:t>在调用</a:t>
            </a:r>
            <a:r>
              <a:rPr kumimoji="1" lang="en-US" altLang="zh-CN" sz="1800"/>
              <a:t>partition</a:t>
            </a:r>
            <a:r>
              <a:rPr kumimoji="1" lang="zh-CN" altLang="en-US" sz="1800"/>
              <a:t>子算法前，随机抽取子数组</a:t>
            </a:r>
            <a:r>
              <a:rPr kumimoji="1" lang="en-US" altLang="zh-CN" sz="1800"/>
              <a:t>A</a:t>
            </a:r>
            <a:r>
              <a:rPr kumimoji="1" lang="zh-CN" altLang="en-US" sz="1800"/>
              <a:t>中的一个元素与</a:t>
            </a:r>
            <a:r>
              <a:rPr kumimoji="1" lang="en-US" altLang="zh-CN" sz="1800"/>
              <a:t>A[r]</a:t>
            </a:r>
            <a:r>
              <a:rPr kumimoji="1" lang="zh-CN" altLang="en-US" sz="1800"/>
              <a:t>交换。</a:t>
            </a:r>
            <a:endParaRPr kumimoji="1" lang="zh-CN" altLang="en-US" sz="1800"/>
          </a:p>
          <a:p>
            <a:pPr marL="457200" lvl="1" indent="0" algn="l">
              <a:buNone/>
            </a:pPr>
            <a:r>
              <a:rPr kumimoji="1" lang="en-US" altLang="zh-CN" sz="1800">
                <a:solidFill>
                  <a:srgbClr val="292929"/>
                </a:solidFill>
              </a:rPr>
              <a:t>i = random(p,r)</a:t>
            </a:r>
            <a:endParaRPr kumimoji="1" lang="en-US" altLang="zh-CN" sz="1800">
              <a:solidFill>
                <a:srgbClr val="292929"/>
              </a:solidFill>
            </a:endParaRPr>
          </a:p>
          <a:p>
            <a:pPr marL="457200" lvl="1" indent="0" algn="l">
              <a:buNone/>
            </a:pPr>
            <a:r>
              <a:rPr kumimoji="1" lang="en-US" altLang="zh-CN" sz="1800">
                <a:solidFill>
                  <a:srgbClr val="292929"/>
                </a:solidFill>
              </a:rPr>
              <a:t>swap(A[i],A[r])</a:t>
            </a:r>
            <a:endParaRPr kumimoji="1" lang="zh-CN" altLang="en-US" sz="1800">
              <a:solidFill>
                <a:srgbClr val="292929"/>
              </a:solidFill>
            </a:endParaRPr>
          </a:p>
          <a:p>
            <a:pPr algn="l"/>
            <a:r>
              <a:rPr kumimoji="1" lang="zh-CN" altLang="en-US" sz="1800"/>
              <a:t>然后调用</a:t>
            </a:r>
            <a:r>
              <a:rPr kumimoji="1" lang="en-US" altLang="zh-CN" sz="1800">
                <a:sym typeface="+mn-ea"/>
              </a:rPr>
              <a:t>partition</a:t>
            </a:r>
            <a:r>
              <a:rPr kumimoji="1" lang="zh-CN" altLang="en-US" sz="1800">
                <a:sym typeface="+mn-ea"/>
              </a:rPr>
              <a:t>子算法</a:t>
            </a:r>
            <a:endParaRPr kumimoji="1" lang="zh-CN" altLang="en-US" sz="1800">
              <a:sym typeface="+mn-ea"/>
            </a:endParaRPr>
          </a:p>
          <a:p>
            <a:pPr algn="l"/>
            <a:r>
              <a:rPr kumimoji="1" lang="zh-CN" altLang="en-US" sz="1800">
                <a:sym typeface="+mn-ea"/>
              </a:rPr>
              <a:t> </a:t>
            </a:r>
            <a:r>
              <a:rPr kumimoji="1" lang="en-US" altLang="zh-CN" sz="1800">
                <a:sym typeface="+mn-ea"/>
              </a:rPr>
              <a:t>      partition(A,p,r)</a:t>
            </a:r>
            <a:endParaRPr kumimoji="1" lang="zh-CN" altLang="en-US" sz="1800"/>
          </a:p>
          <a:p>
            <a:pPr algn="l"/>
            <a:endParaRPr kumimoji="1" lang="zh-CN" altLang="en-US" sz="1800"/>
          </a:p>
          <a:p>
            <a:pPr algn="l"/>
            <a:endParaRPr kumimoji="1" lang="zh-CN" altLang="en-US" sz="1800"/>
          </a:p>
          <a:p>
            <a:pPr algn="l"/>
            <a:endParaRPr kumimoji="1" lang="zh-CN" altLang="en-US" sz="1800"/>
          </a:p>
          <a:p>
            <a:pPr algn="l"/>
            <a:endParaRPr kumimoji="1" lang="zh-CN" altLang="en-US" sz="1800"/>
          </a:p>
          <a:p>
            <a:pPr algn="l"/>
            <a:endParaRPr kumimoji="1" lang="zh-CN" altLang="en-US" sz="1800"/>
          </a:p>
          <a:p>
            <a:pPr algn="l"/>
            <a:endParaRPr kumimoji="1" lang="zh-CN" altLang="en-US" sz="1800"/>
          </a:p>
          <a:p>
            <a:pPr algn="l"/>
            <a:endParaRPr kumimoji="1" lang="zh-CN" altLang="en-US" sz="1800"/>
          </a:p>
          <a:p>
            <a:pPr algn="l"/>
            <a:endParaRPr kumimoji="1" lang="zh-CN" altLang="en-US" sz="1800"/>
          </a:p>
          <a:p>
            <a:pPr algn="l"/>
            <a:endParaRPr kumimoji="1"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4293235"/>
            <a:ext cx="3820160" cy="13220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10" y="4293235"/>
            <a:ext cx="4481830" cy="1422400"/>
          </a:xfrm>
          <a:prstGeom prst="rect">
            <a:avLst/>
          </a:prstGeom>
        </p:spPr>
      </p:pic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>
          <a:xfrm>
            <a:off x="7856855" y="6513830"/>
            <a:ext cx="944245" cy="257810"/>
          </a:xfrm>
        </p:spPr>
        <p:txBody>
          <a:bodyPr/>
          <a:lstStyle/>
          <a:p>
            <a:pPr algn="ctr"/>
            <a:r>
              <a:rPr lang="zh-CN" altLang="en-US" sz="850" dirty="0"/>
              <a:t>快速排序</a:t>
            </a:r>
            <a:endParaRPr lang="zh-CN" altLang="en-US" sz="850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DE54E-2684-421A-B9BF-077DA0A02450}" type="slidenum">
              <a:rPr lang="zh-CN" altLang="en-US"/>
            </a:fld>
            <a:r>
              <a:rPr lang="en-US" altLang="zh-CN" dirty="0"/>
              <a:t> / 37</a:t>
            </a:r>
            <a:endParaRPr lang="en-US" altLang="zh-CN" dirty="0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62270" cy="56388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性能分析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7830" y="930275"/>
            <a:ext cx="8147050" cy="645160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800"/>
              <a:t>当使用</a:t>
            </a:r>
            <a:r>
              <a:rPr kumimoji="1" lang="en-US" altLang="zh-CN" sz="1800"/>
              <a:t>srand()</a:t>
            </a:r>
            <a:r>
              <a:rPr kumimoji="1" lang="zh-CN" altLang="en-US" sz="1800"/>
              <a:t>和</a:t>
            </a:r>
            <a:r>
              <a:rPr kumimoji="1" lang="en-US" altLang="zh-CN" sz="1800"/>
              <a:t>rand()</a:t>
            </a:r>
            <a:r>
              <a:rPr kumimoji="1" lang="zh-CN" altLang="en-US" sz="1800"/>
              <a:t>模拟生成随机数数组，测试了数据量在</a:t>
            </a:r>
            <a:r>
              <a:rPr kumimoji="1" lang="en-US" altLang="zh-CN" sz="1800"/>
              <a:t>1000000</a:t>
            </a:r>
            <a:r>
              <a:rPr kumimoji="1" lang="zh-CN" altLang="en-US" sz="1800"/>
              <a:t>，</a:t>
            </a:r>
            <a:r>
              <a:rPr kumimoji="1" lang="en-US" altLang="zh-CN" sz="1800"/>
              <a:t>2000000</a:t>
            </a:r>
            <a:r>
              <a:rPr kumimoji="1" lang="zh-CN" altLang="en-US" sz="1800"/>
              <a:t>，</a:t>
            </a:r>
            <a:r>
              <a:rPr kumimoji="1" lang="en-US" altLang="zh-CN" sz="1800"/>
              <a:t>3000000</a:t>
            </a:r>
            <a:r>
              <a:rPr kumimoji="1" lang="zh-CN" altLang="en-US" sz="1800"/>
              <a:t>，</a:t>
            </a:r>
            <a:r>
              <a:rPr kumimoji="1" lang="en-US" altLang="zh-CN" sz="1800"/>
              <a:t>4000000</a:t>
            </a:r>
            <a:r>
              <a:rPr kumimoji="1" lang="zh-CN" altLang="en-US" sz="1800"/>
              <a:t>下两种算法的运行时间，单位</a:t>
            </a:r>
            <a:r>
              <a:rPr kumimoji="1" lang="en-US" altLang="zh-CN" sz="1800"/>
              <a:t>ms</a:t>
            </a:r>
            <a:endParaRPr kumimoji="1" lang="zh-CN" altLang="en-US" sz="1800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17830" y="2060575"/>
          <a:ext cx="74320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645"/>
                <a:gridCol w="1350645"/>
                <a:gridCol w="1435735"/>
                <a:gridCol w="1323340"/>
                <a:gridCol w="1463675"/>
              </a:tblGrid>
              <a:tr h="64008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/>
                        <a:t>1000000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/>
                        <a:t>2000000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/>
                        <a:t>3000000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/>
                        <a:t>4000000</a:t>
                      </a:r>
                      <a:endParaRPr lang="en-US" altLang="zh-CN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快速排序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/>
                        <a:t>736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/>
                        <a:t>1967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/>
                        <a:t>3837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/>
                        <a:t>6477</a:t>
                      </a:r>
                      <a:endParaRPr lang="en-US" altLang="zh-CN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随机化快速排序</a:t>
                      </a:r>
                      <a:endParaRPr lang="zh-CN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/>
                        <a:t>916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/>
                        <a:t>2470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/>
                        <a:t>4652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/>
                        <a:t>7495</a:t>
                      </a:r>
                      <a:endParaRPr lang="en-US" altLang="zh-CN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34975" y="4559935"/>
            <a:ext cx="8169275" cy="922020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800"/>
              <a:t>在排序随机数组时，每次划分较为均匀，普通快速排序具有较好的性能；随机化快速排序因为每次递归时随机选择主元，需要生成随机数种子，所以运行时间大于快速排序</a:t>
            </a:r>
            <a:endParaRPr kumimoji="1" lang="zh-CN" altLang="en-US" sz="180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>
          <a:xfrm>
            <a:off x="7856855" y="6513830"/>
            <a:ext cx="944245" cy="257810"/>
          </a:xfrm>
        </p:spPr>
        <p:txBody>
          <a:bodyPr/>
          <a:lstStyle/>
          <a:p>
            <a:pPr algn="ctr"/>
            <a:r>
              <a:rPr lang="zh-CN" altLang="en-US" sz="850" dirty="0"/>
              <a:t>快速排序</a:t>
            </a:r>
            <a:endParaRPr lang="zh-CN" altLang="en-US" sz="850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DE54E-2684-421A-B9BF-077DA0A02450}" type="slidenum">
              <a:rPr lang="zh-CN" altLang="en-US"/>
            </a:fld>
            <a:r>
              <a:rPr lang="en-US" altLang="zh-CN" dirty="0"/>
              <a:t> / 37</a:t>
            </a:r>
            <a:endParaRPr lang="en-US" altLang="zh-CN" dirty="0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62270" cy="56388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性能分析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7830" y="930275"/>
            <a:ext cx="8258810" cy="645160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800"/>
              <a:t>当输入有序数组的情况下，分别测试数据量为</a:t>
            </a:r>
            <a:r>
              <a:rPr kumimoji="1" lang="en-US" altLang="zh-CN" sz="1800"/>
              <a:t>4000</a:t>
            </a:r>
            <a:r>
              <a:rPr kumimoji="1" lang="zh-CN" altLang="en-US" sz="1800"/>
              <a:t>，</a:t>
            </a:r>
            <a:r>
              <a:rPr kumimoji="1" lang="en-US" altLang="zh-CN" sz="1800"/>
              <a:t>100000</a:t>
            </a:r>
            <a:r>
              <a:rPr kumimoji="1" lang="zh-CN" altLang="en-US" sz="1800"/>
              <a:t>，</a:t>
            </a:r>
            <a:r>
              <a:rPr kumimoji="1" lang="en-US" altLang="zh-CN" sz="1800"/>
              <a:t>500000</a:t>
            </a:r>
            <a:r>
              <a:rPr kumimoji="1" lang="zh-CN" altLang="en-US" sz="1800"/>
              <a:t>，</a:t>
            </a:r>
            <a:r>
              <a:rPr kumimoji="1" lang="en-US" altLang="zh-CN" sz="1800"/>
              <a:t>1000000</a:t>
            </a:r>
            <a:r>
              <a:rPr kumimoji="1" lang="zh-CN" altLang="en-US" sz="1800"/>
              <a:t>的情况。</a:t>
            </a:r>
            <a:endParaRPr kumimoji="1" lang="zh-CN" altLang="en-US" sz="1800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17830" y="2060575"/>
          <a:ext cx="676846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220"/>
                <a:gridCol w="983615"/>
                <a:gridCol w="1323340"/>
                <a:gridCol w="1167130"/>
                <a:gridCol w="1407160"/>
              </a:tblGrid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4000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100000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500000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1000000</a:t>
                      </a:r>
                      <a:endParaRPr lang="en-US" altLang="zh-CN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快速排序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190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溢出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溢出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溢出</a:t>
                      </a:r>
                      <a:endParaRPr lang="zh-CN" altLang="en-US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随机化快速排序</a:t>
                      </a:r>
                      <a:endParaRPr lang="zh-CN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54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423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1280</a:t>
                      </a:r>
                      <a:endParaRPr lang="en-US" altLang="zh-CN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34975" y="4559935"/>
            <a:ext cx="8169275" cy="1529715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>
            <a:spAutoFit/>
          </a:bodyPr>
          <a:lstStyle/>
          <a:p>
            <a:pPr algn="just" eaLnBrk="1" latinLnBrk="0" hangingPunct="1">
              <a:lnSpc>
                <a:spcPct val="130000"/>
              </a:lnSpc>
            </a:pPr>
            <a:r>
              <a:rPr kumimoji="1" lang="zh-CN" altLang="en-US" sz="1800"/>
              <a:t>当输入数组为有序数组，随机化快速排序的性能展现出来，由于随机性，它每次递归总能找到较为恰当的主元，从而保持良好的性能；由于普通快速排序每次选择固定位置的数据作为主元，划分不均匀，递归深度急剧增加，所以性能变差甚至栈溢出。</a:t>
            </a:r>
            <a:endParaRPr kumimoji="1" lang="zh-CN" altLang="en-US" sz="180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>
          <a:xfrm>
            <a:off x="7856855" y="6513830"/>
            <a:ext cx="944245" cy="257810"/>
          </a:xfrm>
        </p:spPr>
        <p:txBody>
          <a:bodyPr/>
          <a:lstStyle/>
          <a:p>
            <a:pPr algn="ctr"/>
            <a:r>
              <a:rPr lang="zh-CN" altLang="en-US" sz="850" dirty="0"/>
              <a:t>快速排序</a:t>
            </a:r>
            <a:endParaRPr lang="zh-CN" altLang="en-US" sz="85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7F2689-50F9-4E43-BFE3-3749D12538DD}" type="slidenum">
              <a:rPr lang="zh-CN" altLang="en-US"/>
            </a:fld>
            <a:r>
              <a:rPr lang="en-US" altLang="zh-CN" dirty="0"/>
              <a:t> </a:t>
            </a:r>
            <a:r>
              <a:rPr lang="zh-CN" altLang="cs-CZ" dirty="0"/>
              <a:t>／</a:t>
            </a:r>
            <a:r>
              <a:rPr lang="cs-CZ" altLang="zh-CN" dirty="0"/>
              <a:t>36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619885" y="2637155"/>
            <a:ext cx="6141720" cy="1322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8000"/>
              <a:t>谢</a:t>
            </a:r>
            <a:r>
              <a:rPr kumimoji="1" lang="en-US" altLang="zh-CN" sz="8000"/>
              <a:t> </a:t>
            </a:r>
            <a:r>
              <a:rPr kumimoji="1" lang="zh-CN" altLang="en-US" sz="8000"/>
              <a:t>谢</a:t>
            </a:r>
            <a:r>
              <a:rPr kumimoji="1" lang="en-US" altLang="zh-CN" sz="8000"/>
              <a:t> </a:t>
            </a:r>
            <a:r>
              <a:rPr kumimoji="1" lang="zh-CN" altLang="en-US" sz="8000"/>
              <a:t>！</a:t>
            </a:r>
            <a:endParaRPr kumimoji="1" lang="zh-CN" altLang="en-US"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DE54E-2684-421A-B9BF-077DA0A02450}" type="slidenum">
              <a:rPr lang="zh-CN" altLang="en-US"/>
            </a:fld>
            <a:r>
              <a:rPr lang="en-US" altLang="zh-CN" dirty="0"/>
              <a:t> / 37</a:t>
            </a:r>
            <a:endParaRPr lang="en-US" altLang="zh-CN" dirty="0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62270" cy="563880"/>
          </a:xfrm>
        </p:spPr>
        <p:txBody>
          <a:bodyPr/>
          <a:lstStyle/>
          <a:p>
            <a:r>
              <a:rPr lang="en-US">
                <a:ea typeface="宋体" panose="02010600030101010101" pitchFamily="2" charset="-122"/>
              </a:rPr>
              <a:t>3.1 </a:t>
            </a:r>
            <a:r>
              <a:rPr lang="zh-CN" altLang="en-US">
                <a:ea typeface="宋体" panose="02010600030101010101" pitchFamily="2" charset="-122"/>
              </a:rPr>
              <a:t>渐进符号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" name="日期占位符 3"/>
          <p:cNvSpPr>
            <a:spLocks noGrp="1"/>
          </p:cNvSpPr>
          <p:nvPr>
            <p:ph type="dt" sz="half" idx="10"/>
          </p:nvPr>
        </p:nvSpPr>
        <p:spPr>
          <a:xfrm>
            <a:off x="7856855" y="6513830"/>
            <a:ext cx="944245" cy="257810"/>
          </a:xfrm>
        </p:spPr>
        <p:txBody>
          <a:bodyPr/>
          <a:lstStyle/>
          <a:p>
            <a:pPr algn="ctr"/>
            <a:r>
              <a:rPr lang="zh-CN" altLang="en-US" sz="850" dirty="0"/>
              <a:t>函数的增长</a:t>
            </a:r>
            <a:endParaRPr lang="zh-CN" altLang="en-US" sz="850" dirty="0"/>
          </a:p>
        </p:txBody>
      </p:sp>
      <p:sp>
        <p:nvSpPr>
          <p:cNvPr id="2" name="文本框 1"/>
          <p:cNvSpPr txBox="1"/>
          <p:nvPr/>
        </p:nvSpPr>
        <p:spPr>
          <a:xfrm>
            <a:off x="467995" y="1052830"/>
            <a:ext cx="8072120" cy="2249170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algn="just" eaLnBrk="1" latinLnBrk="0" hangingPunct="1">
              <a:lnSpc>
                <a:spcPct val="130000"/>
              </a:lnSpc>
            </a:pPr>
            <a:r>
              <a:rPr kumimoji="1" lang="zh-CN" altLang="en-US" sz="1800"/>
              <a:t>（1） θ 记号：</a:t>
            </a:r>
            <a:endParaRPr kumimoji="1" lang="zh-CN" altLang="en-US" sz="1800"/>
          </a:p>
          <a:p>
            <a:pPr algn="just" eaLnBrk="1" latinLnBrk="0" hangingPunct="1">
              <a:lnSpc>
                <a:spcPct val="130000"/>
              </a:lnSpc>
            </a:pPr>
            <a:r>
              <a:rPr kumimoji="1" lang="en-US" altLang="zh-CN" sz="1800" b="0"/>
              <a:t>    </a:t>
            </a:r>
            <a:r>
              <a:rPr kumimoji="1" lang="zh-CN" altLang="en-US" sz="1800" b="0"/>
              <a:t>θ(g(n)) = {f(n)：存在正常量c1，c2，n0，使得对所有n ≥ n0，有0 ≤ c1 * g(n) ≤ f(n) ≤ c2 * g(n)}</a:t>
            </a:r>
            <a:endParaRPr kumimoji="1" lang="zh-CN" altLang="en-US" sz="1800" b="0"/>
          </a:p>
          <a:p>
            <a:pPr algn="just" eaLnBrk="1" latinLnBrk="0" hangingPunct="1">
              <a:lnSpc>
                <a:spcPct val="130000"/>
              </a:lnSpc>
            </a:pPr>
            <a:r>
              <a:rPr kumimoji="1" lang="en-US" altLang="zh-CN" sz="1800" b="0"/>
              <a:t>    </a:t>
            </a:r>
            <a:r>
              <a:rPr kumimoji="1" lang="zh-CN" altLang="en-US" sz="1800" b="0"/>
              <a:t>通俗地讲，若存在正常数c1，c2，使得对于足够大的n，函数f(n)能“夹入”c1*g(n)与c2*g(n)之间，则f(n)属于集合θ(g(n))（通常把f(n) ∈ θ(g(n))记为f(n) = θ(g(n))）。我们称g(n)是f(n)的一个渐进紧确界。</a:t>
            </a:r>
            <a:endParaRPr kumimoji="1" lang="zh-CN" altLang="en-US" sz="1800" b="0"/>
          </a:p>
        </p:txBody>
      </p:sp>
      <p:sp>
        <p:nvSpPr>
          <p:cNvPr id="4" name="文本框 3"/>
          <p:cNvSpPr txBox="1"/>
          <p:nvPr/>
        </p:nvSpPr>
        <p:spPr>
          <a:xfrm>
            <a:off x="467995" y="3562350"/>
            <a:ext cx="8072755" cy="1198880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algn="just"/>
            <a:r>
              <a:rPr kumimoji="1" lang="zh-CN" altLang="en-US" sz="1800"/>
              <a:t>(2) Ο记号</a:t>
            </a:r>
            <a:endParaRPr kumimoji="1" lang="zh-CN" altLang="en-US" sz="1800"/>
          </a:p>
          <a:p>
            <a:pPr algn="just"/>
            <a:r>
              <a:rPr kumimoji="1" lang="zh-CN" altLang="en-US" sz="1800" b="0"/>
              <a:t> </a:t>
            </a:r>
            <a:r>
              <a:rPr kumimoji="1" lang="en-US" altLang="zh-CN" sz="1800" b="0"/>
              <a:t>    </a:t>
            </a:r>
            <a:r>
              <a:rPr kumimoji="1" lang="zh-CN" altLang="en-US" sz="1800" b="0"/>
              <a:t>θ记号渐进的给出了一个函数的上界和下界。当只有一个渐进上界时，使用Ο记号。下面给出Ο(g(n))的定义：</a:t>
            </a:r>
            <a:endParaRPr kumimoji="1" lang="zh-CN" altLang="en-US" sz="1800" b="0"/>
          </a:p>
          <a:p>
            <a:pPr algn="just"/>
            <a:r>
              <a:rPr kumimoji="1" lang="zh-CN" altLang="en-US" sz="1800" b="0"/>
              <a:t>Ο(g(n)) = {f(n)：存在正常量c，n0，使得对所有n ≥ n0，有0 ≤ f(n) ≤ c * g(n)}</a:t>
            </a:r>
            <a:endParaRPr kumimoji="1" lang="zh-CN" altLang="en-US" sz="1800" b="0"/>
          </a:p>
        </p:txBody>
      </p:sp>
      <p:sp>
        <p:nvSpPr>
          <p:cNvPr id="5" name="文本框 4"/>
          <p:cNvSpPr txBox="1"/>
          <p:nvPr/>
        </p:nvSpPr>
        <p:spPr>
          <a:xfrm>
            <a:off x="467995" y="4940935"/>
            <a:ext cx="8072120" cy="1529715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algn="just" eaLnBrk="1" latinLnBrk="0" hangingPunct="1">
              <a:lnSpc>
                <a:spcPct val="130000"/>
              </a:lnSpc>
            </a:pPr>
            <a:r>
              <a:rPr kumimoji="1" lang="zh-CN" altLang="en-US" sz="1800"/>
              <a:t>(3) Ω记号</a:t>
            </a:r>
            <a:endParaRPr kumimoji="1" lang="zh-CN" altLang="en-US" sz="1800"/>
          </a:p>
          <a:p>
            <a:pPr algn="just" eaLnBrk="1" latinLnBrk="0" hangingPunct="1">
              <a:lnSpc>
                <a:spcPct val="130000"/>
              </a:lnSpc>
            </a:pPr>
            <a:r>
              <a:rPr kumimoji="1" lang="en-US" altLang="zh-CN" sz="1800" b="0"/>
              <a:t>    </a:t>
            </a:r>
            <a:r>
              <a:rPr kumimoji="1" lang="zh-CN" altLang="en-US" sz="1800" b="0"/>
              <a:t>正如Ο记号提供了一个函数的渐进上界一样，Ω记号提供了一个渐进下界。下面给出Ο(g(n))的定义：</a:t>
            </a:r>
            <a:endParaRPr kumimoji="1" lang="zh-CN" altLang="en-US" sz="1800" b="0"/>
          </a:p>
          <a:p>
            <a:pPr algn="just" eaLnBrk="1" latinLnBrk="0" hangingPunct="1">
              <a:lnSpc>
                <a:spcPct val="130000"/>
              </a:lnSpc>
            </a:pPr>
            <a:r>
              <a:rPr kumimoji="1" lang="zh-CN" altLang="en-US" sz="1800" b="0"/>
              <a:t>Ω(g(n)) = {f(n)：存在正常量c，n0，使得对所有n ≥ n0，有0 ≤ c * g(n) ≤ f(n) }</a:t>
            </a:r>
            <a:endParaRPr kumimoji="1" lang="zh-CN" altLang="en-US" sz="1800" b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3250" y="908685"/>
            <a:ext cx="2857500" cy="2562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35" y="2204720"/>
            <a:ext cx="2752725" cy="2486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035" y="3933190"/>
            <a:ext cx="2733675" cy="25717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DE54E-2684-421A-B9BF-077DA0A02450}" type="slidenum">
              <a:rPr lang="zh-CN" altLang="en-US"/>
            </a:fld>
            <a:r>
              <a:rPr lang="en-US" altLang="zh-CN" dirty="0"/>
              <a:t> / 37</a:t>
            </a:r>
            <a:endParaRPr lang="en-US" altLang="zh-CN" dirty="0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62270" cy="563880"/>
          </a:xfrm>
        </p:spPr>
        <p:txBody>
          <a:bodyPr/>
          <a:lstStyle/>
          <a:p>
            <a:r>
              <a:rPr lang="en-US">
                <a:ea typeface="宋体" panose="02010600030101010101" pitchFamily="2" charset="-122"/>
              </a:rPr>
              <a:t>3.1 </a:t>
            </a:r>
            <a:r>
              <a:rPr lang="zh-CN" altLang="en-US">
                <a:ea typeface="宋体" panose="02010600030101010101" pitchFamily="2" charset="-122"/>
              </a:rPr>
              <a:t>渐进符号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" name="日期占位符 3"/>
          <p:cNvSpPr>
            <a:spLocks noGrp="1"/>
          </p:cNvSpPr>
          <p:nvPr>
            <p:ph type="dt" sz="half" idx="10"/>
          </p:nvPr>
        </p:nvSpPr>
        <p:spPr>
          <a:xfrm>
            <a:off x="7856855" y="6513830"/>
            <a:ext cx="944245" cy="257810"/>
          </a:xfrm>
        </p:spPr>
        <p:txBody>
          <a:bodyPr/>
          <a:lstStyle/>
          <a:p>
            <a:pPr algn="ctr"/>
            <a:r>
              <a:rPr lang="zh-CN" altLang="en-US" sz="850" dirty="0"/>
              <a:t>函数的增长</a:t>
            </a:r>
            <a:endParaRPr lang="zh-CN" altLang="en-US" sz="850" dirty="0"/>
          </a:p>
        </p:txBody>
      </p:sp>
      <p:sp>
        <p:nvSpPr>
          <p:cNvPr id="4" name="文本框 3"/>
          <p:cNvSpPr txBox="1"/>
          <p:nvPr/>
        </p:nvSpPr>
        <p:spPr>
          <a:xfrm>
            <a:off x="467995" y="908685"/>
            <a:ext cx="8072755" cy="1476375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algn="just"/>
            <a:r>
              <a:rPr kumimoji="1" lang="zh-CN" altLang="en-US" sz="1800"/>
              <a:t>(4) ο记号</a:t>
            </a:r>
            <a:endParaRPr kumimoji="1" lang="zh-CN" altLang="en-US" sz="1800"/>
          </a:p>
          <a:p>
            <a:pPr algn="just"/>
            <a:r>
              <a:rPr kumimoji="1" lang="zh-CN" altLang="en-US" sz="1800" b="0"/>
              <a:t>    Ο记号提供的渐进上界可能是也可能不是渐进紧确的。因此我们使用ο记号来表示一个非紧确的渐进上界。定义如下：</a:t>
            </a:r>
            <a:endParaRPr kumimoji="1" lang="zh-CN" altLang="en-US" sz="1800" b="0"/>
          </a:p>
          <a:p>
            <a:pPr algn="just"/>
            <a:r>
              <a:rPr kumimoji="1" lang="zh-CN" altLang="en-US" sz="1800" b="0"/>
              <a:t>ο(g(n)) = {f(n)：对于任意的正常量c，存在常量n0，使得对所有n ≥ n0，有0  ≤ f(n) &lt; c * g(n)}</a:t>
            </a:r>
            <a:endParaRPr kumimoji="1" lang="zh-CN" altLang="en-US" sz="1800" b="0"/>
          </a:p>
        </p:txBody>
      </p:sp>
      <p:sp>
        <p:nvSpPr>
          <p:cNvPr id="3" name="文本框 2"/>
          <p:cNvSpPr txBox="1"/>
          <p:nvPr/>
        </p:nvSpPr>
        <p:spPr>
          <a:xfrm>
            <a:off x="467995" y="2637155"/>
            <a:ext cx="8072120" cy="1198880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algn="just"/>
            <a:r>
              <a:rPr kumimoji="1" lang="zh-CN" altLang="en-US" sz="1800"/>
              <a:t>(5) ω记号</a:t>
            </a:r>
            <a:endParaRPr kumimoji="1" lang="zh-CN" altLang="en-US" sz="1800"/>
          </a:p>
          <a:p>
            <a:pPr algn="just"/>
            <a:r>
              <a:rPr kumimoji="1" lang="zh-CN" altLang="en-US" sz="1800" b="0"/>
              <a:t>    同上，我们用ω记号来表示一个非紧确的渐进下界。形式化的定义是：</a:t>
            </a:r>
            <a:endParaRPr kumimoji="1" lang="zh-CN" altLang="en-US" sz="1800" b="0"/>
          </a:p>
          <a:p>
            <a:pPr algn="just"/>
            <a:r>
              <a:rPr kumimoji="1" lang="zh-CN" altLang="en-US" sz="1800" b="0"/>
              <a:t>ω(g(n)) = {f(n)：对于任意的正常量c，存在常量n0，使得对所有n ≥ n0，有0 ≤ c * g(n) &lt; f(n) }</a:t>
            </a:r>
            <a:endParaRPr kumimoji="1" lang="zh-CN" altLang="en-US" sz="1800" b="0"/>
          </a:p>
        </p:txBody>
      </p:sp>
      <p:sp>
        <p:nvSpPr>
          <p:cNvPr id="5" name="文本框 4"/>
          <p:cNvSpPr txBox="1"/>
          <p:nvPr/>
        </p:nvSpPr>
        <p:spPr>
          <a:xfrm>
            <a:off x="468630" y="4004945"/>
            <a:ext cx="8072120" cy="1476375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algn="just"/>
            <a:r>
              <a:rPr kumimoji="1" lang="zh-CN" altLang="en-US" sz="1800"/>
              <a:t>(6) 等式和不等式中的渐进记号</a:t>
            </a:r>
            <a:endParaRPr kumimoji="1" lang="zh-CN" altLang="en-US" sz="1800"/>
          </a:p>
          <a:p>
            <a:pPr algn="just"/>
            <a:r>
              <a:rPr kumimoji="1" lang="zh-CN" altLang="en-US" sz="1800" b="0"/>
              <a:t>     ① 对于形如2n²+3n+1 = 2n²+θ(n)的等式的解释是：2n²+3n+1 = 2n²+f(n)，f(n) = θ(n)（f(n)  ∈ θ(n)）。</a:t>
            </a:r>
            <a:endParaRPr kumimoji="1" lang="zh-CN" altLang="en-US" sz="1800" b="0"/>
          </a:p>
          <a:p>
            <a:pPr algn="just"/>
            <a:r>
              <a:rPr kumimoji="1" lang="zh-CN" altLang="en-US" sz="1800" b="0"/>
              <a:t>     ② 对于形如 2n² + θ(n) = θ(n²)的等式的解释是：无论怎样选择等号左边的匿名函数，总有办法开选择等号右边的匿名函数来使等式成立。</a:t>
            </a:r>
            <a:endParaRPr kumimoji="1" lang="zh-CN" altLang="en-US" sz="1800" b="0"/>
          </a:p>
        </p:txBody>
      </p:sp>
      <p:sp>
        <p:nvSpPr>
          <p:cNvPr id="6" name="文本框 5"/>
          <p:cNvSpPr txBox="1"/>
          <p:nvPr/>
        </p:nvSpPr>
        <p:spPr>
          <a:xfrm>
            <a:off x="467995" y="5650230"/>
            <a:ext cx="8008620" cy="645160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algn="just"/>
            <a:r>
              <a:rPr kumimoji="1" lang="zh-CN" altLang="en-US" sz="1800">
                <a:sym typeface="+mn-ea"/>
              </a:rPr>
              <a:t>(</a:t>
            </a:r>
            <a:r>
              <a:rPr kumimoji="1" lang="en-US" altLang="zh-CN" sz="1800">
                <a:sym typeface="+mn-ea"/>
              </a:rPr>
              <a:t>7</a:t>
            </a:r>
            <a:r>
              <a:rPr kumimoji="1" lang="zh-CN" altLang="en-US" sz="1800">
                <a:sym typeface="+mn-ea"/>
              </a:rPr>
              <a:t>) 函数间的比较</a:t>
            </a:r>
            <a:endParaRPr kumimoji="1" lang="zh-CN" altLang="en-US" sz="1800">
              <a:sym typeface="+mn-ea"/>
            </a:endParaRPr>
          </a:p>
          <a:p>
            <a:pPr algn="just"/>
            <a:r>
              <a:rPr kumimoji="1" lang="zh-CN" altLang="en-US" sz="1800" b="0"/>
              <a:t>传递性、自反性、对称性、转置对称性、三分性</a:t>
            </a:r>
            <a:endParaRPr kumimoji="1" lang="zh-CN" altLang="en-US" sz="1800" b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DE54E-2684-421A-B9BF-077DA0A02450}" type="slidenum">
              <a:rPr lang="zh-CN" altLang="en-US"/>
            </a:fld>
            <a:r>
              <a:rPr lang="en-US" altLang="zh-CN" dirty="0"/>
              <a:t> / 37</a:t>
            </a:r>
            <a:endParaRPr lang="en-US" altLang="zh-CN" dirty="0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62270" cy="563880"/>
          </a:xfrm>
        </p:spPr>
        <p:txBody>
          <a:bodyPr/>
          <a:lstStyle/>
          <a:p>
            <a:r>
              <a:rPr lang="en-US">
                <a:ea typeface="宋体" panose="02010600030101010101" pitchFamily="2" charset="-122"/>
              </a:rPr>
              <a:t>3.2 </a:t>
            </a:r>
            <a:r>
              <a:rPr lang="zh-CN" altLang="en-US">
                <a:ea typeface="宋体" panose="02010600030101010101" pitchFamily="2" charset="-122"/>
              </a:rPr>
              <a:t>标准记号与常用函数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" name="日期占位符 3"/>
          <p:cNvSpPr>
            <a:spLocks noGrp="1"/>
          </p:cNvSpPr>
          <p:nvPr>
            <p:ph type="dt" sz="half" idx="10"/>
          </p:nvPr>
        </p:nvSpPr>
        <p:spPr>
          <a:xfrm>
            <a:off x="7856855" y="6513830"/>
            <a:ext cx="944245" cy="257810"/>
          </a:xfrm>
        </p:spPr>
        <p:txBody>
          <a:bodyPr/>
          <a:lstStyle/>
          <a:p>
            <a:pPr algn="ctr"/>
            <a:r>
              <a:rPr lang="zh-CN" altLang="en-US" sz="850" dirty="0"/>
              <a:t>函数的增长</a:t>
            </a:r>
            <a:endParaRPr lang="zh-CN" altLang="en-US" sz="8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400685" y="1067435"/>
                <a:ext cx="8275955" cy="2584450"/>
              </a:xfrm>
              <a:prstGeom prst="rect">
                <a:avLst/>
              </a:prstGeom>
              <a:noFill/>
              <a:ln w="12700">
                <a:solidFill>
                  <a:srgbClr val="33339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zh-CN" altLang="en-US" sz="1800"/>
                  <a:t>向上取整、向下取整：⌈⌉ ， ⌊⌋，如：</a:t>
                </a:r>
                <a:r>
                  <a:rPr kumimoji="1" lang="zh-CN" altLang="en-US" sz="1800">
                    <a:sym typeface="+mn-ea"/>
                  </a:rPr>
                  <a:t>⌈</a:t>
                </a:r>
                <a:r>
                  <a:rPr kumimoji="1" lang="en-US" altLang="zh-CN" sz="1800">
                    <a:sym typeface="+mn-ea"/>
                  </a:rPr>
                  <a:t>3.7</a:t>
                </a:r>
                <a:r>
                  <a:rPr kumimoji="1" lang="zh-CN" altLang="en-US" sz="1800">
                    <a:sym typeface="+mn-ea"/>
                  </a:rPr>
                  <a:t>⌉</a:t>
                </a:r>
                <a:r>
                  <a:rPr kumimoji="1" lang="en-US" altLang="zh-CN" sz="1800">
                    <a:sym typeface="+mn-ea"/>
                  </a:rPr>
                  <a:t>= 4</a:t>
                </a:r>
                <a:r>
                  <a:rPr kumimoji="1" lang="zh-CN" altLang="en-US" sz="1800">
                    <a:sym typeface="+mn-ea"/>
                  </a:rPr>
                  <a:t>，⌊</a:t>
                </a:r>
                <a:r>
                  <a:rPr kumimoji="1" lang="en-US" altLang="zh-CN" sz="1800">
                    <a:sym typeface="+mn-ea"/>
                  </a:rPr>
                  <a:t>3.5</a:t>
                </a:r>
                <a:r>
                  <a:rPr kumimoji="1" lang="zh-CN" altLang="en-US" sz="1800">
                    <a:sym typeface="+mn-ea"/>
                  </a:rPr>
                  <a:t>⌋</a:t>
                </a:r>
                <a:r>
                  <a:rPr kumimoji="1" lang="en-US" altLang="zh-CN" sz="1800">
                    <a:sym typeface="+mn-ea"/>
                  </a:rPr>
                  <a:t>=3</a:t>
                </a:r>
                <a:endParaRPr kumimoji="1" lang="en-US" altLang="zh-CN" sz="1800">
                  <a:sym typeface="+mn-ea"/>
                </a:endParaRPr>
              </a:p>
              <a:p>
                <a:pPr algn="l"/>
                <a:endParaRPr kumimoji="1" lang="en-US" altLang="zh-CN" sz="1800">
                  <a:sym typeface="+mn-ea"/>
                </a:endParaRPr>
              </a:p>
              <a:p>
                <a:pPr algn="l"/>
                <a:r>
                  <a:rPr kumimoji="1" lang="zh-CN" altLang="en-US" sz="1800">
                    <a:sym typeface="+mn-ea"/>
                  </a:rPr>
                  <a:t>模运算：</a:t>
                </a:r>
                <a:r>
                  <a:rPr kumimoji="1" lang="en-US" altLang="zh-CN" sz="1800">
                    <a:sym typeface="+mn-ea"/>
                  </a:rPr>
                  <a:t>a mod n = a - n</a:t>
                </a:r>
                <a:r>
                  <a:rPr kumimoji="1" lang="zh-CN" altLang="en-US" sz="1800">
                    <a:sym typeface="+mn-ea"/>
                  </a:rPr>
                  <a:t> ⌊</a:t>
                </a:r>
                <a:r>
                  <a:rPr kumimoji="1" lang="en-US" altLang="zh-CN" sz="1800">
                    <a:sym typeface="+mn-ea"/>
                  </a:rPr>
                  <a:t>a/n</a:t>
                </a:r>
                <a:r>
                  <a:rPr kumimoji="1" lang="zh-CN" altLang="en-US" sz="1800">
                    <a:sym typeface="+mn-ea"/>
                  </a:rPr>
                  <a:t>⌋</a:t>
                </a:r>
                <a:endParaRPr kumimoji="1" lang="zh-CN" altLang="en-US" sz="1800">
                  <a:sym typeface="+mn-ea"/>
                </a:endParaRPr>
              </a:p>
              <a:p>
                <a:pPr algn="l"/>
                <a:endParaRPr kumimoji="1" lang="en-US" altLang="zh-CN" sz="1800">
                  <a:sym typeface="+mn-ea"/>
                </a:endParaRPr>
              </a:p>
              <a:p>
                <a:pPr algn="l"/>
                <a:r>
                  <a:rPr kumimoji="1" lang="zh-CN" altLang="en-US" sz="1800">
                    <a:sym typeface="+mn-ea"/>
                  </a:rPr>
                  <a:t>多项式：</a:t>
                </a:r>
                <a:r>
                  <a:rPr kumimoji="1" lang="en-US" altLang="zh-CN" sz="1800">
                    <a:sym typeface="+mn-ea"/>
                  </a:rPr>
                  <a:t>                                </a:t>
                </a:r>
                <a:r>
                  <a:rPr kumimoji="1" lang="zh-CN" altLang="en-US" sz="1800">
                    <a:sym typeface="+mn-ea"/>
                  </a:rPr>
                  <a:t>，对于</a:t>
                </a:r>
                <a:r>
                  <a:rPr kumimoji="1" lang="en-US" altLang="zh-CN" sz="1800">
                    <a:sym typeface="+mn-ea"/>
                  </a:rPr>
                  <a:t>d</a:t>
                </a:r>
                <a:r>
                  <a:rPr kumimoji="1" lang="zh-CN" altLang="en-US" sz="1800">
                    <a:sym typeface="+mn-ea"/>
                  </a:rPr>
                  <a:t>次渐近正的多项式</a:t>
                </a:r>
                <a:r>
                  <a:rPr kumimoji="1" lang="en-US" altLang="zh-CN" sz="1800">
                    <a:sym typeface="+mn-ea"/>
                  </a:rPr>
                  <a:t>p(n)</a:t>
                </a:r>
                <a:r>
                  <a:rPr kumimoji="1" lang="zh-CN" altLang="en-US" sz="1800">
                    <a:sym typeface="+mn-ea"/>
                  </a:rPr>
                  <a:t>，有</a:t>
                </a:r>
                <a:endParaRPr kumimoji="1" lang="zh-CN" altLang="en-US" sz="1800">
                  <a:sym typeface="+mn-ea"/>
                </a:endParaRPr>
              </a:p>
              <a:p>
                <a:pPr algn="l"/>
                <a:endParaRPr kumimoji="1" lang="zh-CN" altLang="en-US" sz="1800">
                  <a:sym typeface="+mn-ea"/>
                </a:endParaRPr>
              </a:p>
              <a:p>
                <a:pPr algn="l"/>
                <a:r>
                  <a:rPr kumimoji="1" lang="zh-CN" altLang="en-US" sz="1800">
                    <a:sym typeface="+mn-ea"/>
                  </a:rPr>
                  <a:t>多重函数：</a:t>
                </a:r>
                <a:r>
                  <a:rPr kumimoji="1" lang="en-US" altLang="zh-CN" sz="1800">
                    <a:sym typeface="+mn-ea"/>
                  </a:rPr>
                  <a:t>          ,</a:t>
                </a:r>
                <a:r>
                  <a:rPr kumimoji="1" lang="zh-CN" altLang="en-US" sz="1800">
                    <a:sym typeface="+mn-ea"/>
                  </a:rPr>
                  <a:t>表示</a:t>
                </a:r>
                <a:r>
                  <a:rPr kumimoji="1" lang="en-US" altLang="zh-CN" sz="1800">
                    <a:sym typeface="+mn-ea"/>
                  </a:rPr>
                  <a:t>f(n)</a:t>
                </a:r>
                <a:r>
                  <a:rPr kumimoji="1" lang="zh-CN" altLang="en-US" sz="1800">
                    <a:sym typeface="+mn-ea"/>
                  </a:rPr>
                  <a:t>重复</a:t>
                </a:r>
                <a:r>
                  <a:rPr kumimoji="1" lang="en-US" altLang="zh-CN" sz="1800">
                    <a:sym typeface="+mn-ea"/>
                  </a:rPr>
                  <a:t>n</a:t>
                </a:r>
                <a:r>
                  <a:rPr kumimoji="1" lang="zh-CN" altLang="en-US" sz="1800">
                    <a:sym typeface="+mn-ea"/>
                  </a:rPr>
                  <a:t>次作用在一个初值上。</a:t>
                </a:r>
                <a:endParaRPr kumimoji="1" lang="zh-CN" altLang="en-US" sz="1800">
                  <a:sym typeface="+mn-ea"/>
                </a:endParaRPr>
              </a:p>
              <a:p>
                <a:pPr algn="l"/>
                <a:endParaRPr kumimoji="1" lang="zh-CN" altLang="en-US" sz="1800">
                  <a:sym typeface="+mn-ea"/>
                </a:endParaRPr>
              </a:p>
              <a:p>
                <a:pPr algn="l"/>
                <a:r>
                  <a:rPr kumimoji="1" lang="zh-CN" altLang="en-US" sz="1800">
                    <a:sym typeface="+mn-ea"/>
                  </a:rPr>
                  <a:t>斐波那契数：</a:t>
                </a:r>
                <a:r>
                  <a:rPr kumimoji="1" lang="en-US" altLang="zh-CN" sz="1800">
                    <a:sym typeface="+mn-ea"/>
                  </a:rPr>
                  <a:t>F0=0</a:t>
                </a:r>
                <a:r>
                  <a:rPr kumimoji="1" lang="zh-CN" altLang="en-US" sz="1800">
                    <a:sym typeface="+mn-ea"/>
                  </a:rPr>
                  <a:t>，</a:t>
                </a:r>
                <a:r>
                  <a:rPr kumimoji="1" lang="en-US" altLang="zh-CN" sz="1800">
                    <a:sym typeface="+mn-ea"/>
                  </a:rPr>
                  <a:t>F1=1</a:t>
                </a:r>
                <a:r>
                  <a:rPr kumimoji="1" lang="zh-CN" altLang="en-US" sz="1800"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𝑭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𝒊</m:t>
                        </m:r>
                      </m:sub>
                    </m:sSub>
                    <m:r>
                      <a:rPr kumimoji="1" lang="en-US" altLang="zh-CN" sz="180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𝑭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𝒊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−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𝟏</m:t>
                        </m:r>
                      </m:sub>
                    </m:sSub>
                    <m:r>
                      <a:rPr kumimoji="1" lang="en-US" altLang="zh-CN" sz="180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𝑭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𝒊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−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en-US" altLang="zh-CN" sz="1800">
                    <a:sym typeface="+mn-ea"/>
                  </a:rPr>
                  <a:t>(i&gt;=2)</a:t>
                </a:r>
                <a:endParaRPr kumimoji="1" lang="en-US" altLang="zh-CN" sz="1800"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" y="1067435"/>
                <a:ext cx="8275955" cy="2584450"/>
              </a:xfrm>
              <a:prstGeom prst="rect">
                <a:avLst/>
              </a:prstGeom>
              <a:blipFill rotWithShape="1">
                <a:blip r:embed="rId1"/>
                <a:stretch>
                  <a:fillRect l="-77" t="-246" r="-77" b="-246"/>
                </a:stretch>
              </a:blipFill>
              <a:ln w="12700">
                <a:solidFill>
                  <a:srgbClr val="3333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31278" y="1988820"/>
          <a:ext cx="21177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" r:id="rId2" imgW="1371600" imgH="431800" progId="Equation.KSEE3">
                  <p:embed/>
                </p:oleObj>
              </mc:Choice>
              <mc:Fallback>
                <p:oleObj name="" r:id="rId2" imgW="13716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1278" y="1988820"/>
                        <a:ext cx="2117725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164070" y="2143125"/>
          <a:ext cx="140144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" r:id="rId4" imgW="800100" imgH="228600" progId="Equation.KSEE3">
                  <p:embed/>
                </p:oleObj>
              </mc:Choice>
              <mc:Fallback>
                <p:oleObj name="" r:id="rId4" imgW="8001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64070" y="2143125"/>
                        <a:ext cx="140144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47495" y="2679065"/>
          <a:ext cx="720090" cy="41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" r:id="rId6" imgW="393700" imgH="228600" progId="Equation.KSEE3">
                  <p:embed/>
                </p:oleObj>
              </mc:Choice>
              <mc:Fallback>
                <p:oleObj name="" r:id="rId6" imgW="3937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47495" y="2679065"/>
                        <a:ext cx="720090" cy="418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DE54E-2684-421A-B9BF-077DA0A02450}" type="slidenum">
              <a:rPr lang="zh-CN" altLang="en-US"/>
            </a:fld>
            <a:r>
              <a:rPr lang="en-US" altLang="zh-CN" dirty="0"/>
              <a:t> / 37</a:t>
            </a:r>
            <a:endParaRPr lang="en-US" altLang="zh-CN" dirty="0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62270" cy="56388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练习题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" name="日期占位符 3"/>
          <p:cNvSpPr>
            <a:spLocks noGrp="1"/>
          </p:cNvSpPr>
          <p:nvPr>
            <p:ph type="dt" sz="half" idx="10"/>
          </p:nvPr>
        </p:nvSpPr>
        <p:spPr>
          <a:xfrm>
            <a:off x="7856855" y="6513830"/>
            <a:ext cx="944245" cy="257810"/>
          </a:xfrm>
        </p:spPr>
        <p:txBody>
          <a:bodyPr/>
          <a:lstStyle/>
          <a:p>
            <a:pPr algn="ctr"/>
            <a:r>
              <a:rPr lang="en-US" altLang="zh-CN" sz="850" dirty="0"/>
              <a:t>xxxxxx</a:t>
            </a:r>
            <a:endParaRPr lang="en-US" altLang="zh-CN" sz="8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56590" y="1144270"/>
                <a:ext cx="7875905" cy="3683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zh-CN" altLang="en-US" sz="1800"/>
                  <a:t>证明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𝒏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!=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𝒐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kumimoji="1" lang="en-US" altLang="zh-CN" sz="1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180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90" y="1144270"/>
                <a:ext cx="7875905" cy="368300"/>
              </a:xfrm>
              <a:prstGeom prst="rect">
                <a:avLst/>
              </a:prstGeom>
              <a:blipFill rotWithShape="1">
                <a:blip r:embed="rId1"/>
                <a:stretch>
                  <a:fillRect l="-81" t="-1724" r="-81" b="-1724"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65810" y="1557020"/>
          <a:ext cx="5765165" cy="275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2" imgW="3454400" imgH="1651000" progId="Equation.KSEE3">
                  <p:embed/>
                </p:oleObj>
              </mc:Choice>
              <mc:Fallback>
                <p:oleObj name="" r:id="rId2" imgW="3454400" imgH="1651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5810" y="1557020"/>
                        <a:ext cx="5765165" cy="2755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55650" y="4356735"/>
            <a:ext cx="2870200" cy="368300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/>
              <a:t>也可以用极限定义法证明</a:t>
            </a:r>
            <a:endParaRPr kumimoji="1" lang="zh-CN" altLang="en-US" sz="1800"/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35375" y="4148773"/>
          <a:ext cx="5287010" cy="219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" r:id="rId4" imgW="3606165" imgH="1498600" progId="Equation.KSEE3">
                  <p:embed/>
                </p:oleObj>
              </mc:Choice>
              <mc:Fallback>
                <p:oleObj name="" r:id="rId4" imgW="3606165" imgH="149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5375" y="4148773"/>
                        <a:ext cx="5287010" cy="2198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DE54E-2684-421A-B9BF-077DA0A02450}" type="slidenum">
              <a:rPr lang="zh-CN" altLang="en-US"/>
            </a:fld>
            <a:r>
              <a:rPr lang="en-US" altLang="zh-CN" dirty="0"/>
              <a:t> / 37</a:t>
            </a:r>
            <a:endParaRPr lang="en-US" altLang="zh-CN" dirty="0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62270" cy="563880"/>
          </a:xfrm>
        </p:spPr>
        <p:txBody>
          <a:bodyPr/>
          <a:lstStyle/>
          <a:p>
            <a:r>
              <a:rPr lang="en-US">
                <a:ea typeface="宋体" panose="02010600030101010101" pitchFamily="2" charset="-122"/>
              </a:rPr>
              <a:t>7.1 </a:t>
            </a:r>
            <a:r>
              <a:rPr lang="zh-CN" altLang="en-US">
                <a:ea typeface="宋体" panose="02010600030101010101" pitchFamily="2" charset="-122"/>
              </a:rPr>
              <a:t>快速排序的描述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" name="日期占位符 3"/>
          <p:cNvSpPr>
            <a:spLocks noGrp="1"/>
          </p:cNvSpPr>
          <p:nvPr>
            <p:ph type="dt" sz="half" idx="10"/>
          </p:nvPr>
        </p:nvSpPr>
        <p:spPr>
          <a:xfrm>
            <a:off x="7856855" y="6513830"/>
            <a:ext cx="944245" cy="257810"/>
          </a:xfrm>
        </p:spPr>
        <p:txBody>
          <a:bodyPr/>
          <a:lstStyle/>
          <a:p>
            <a:pPr algn="ctr"/>
            <a:r>
              <a:rPr lang="zh-CN" altLang="en-US" sz="850" dirty="0"/>
              <a:t>快速排序</a:t>
            </a:r>
            <a:endParaRPr lang="zh-CN" altLang="en-US" sz="850" dirty="0"/>
          </a:p>
        </p:txBody>
      </p:sp>
      <p:sp>
        <p:nvSpPr>
          <p:cNvPr id="2" name="文本框 1"/>
          <p:cNvSpPr txBox="1"/>
          <p:nvPr/>
        </p:nvSpPr>
        <p:spPr>
          <a:xfrm>
            <a:off x="467995" y="908685"/>
            <a:ext cx="8244205" cy="1889760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algn="just" eaLnBrk="1" latinLnBrk="0" hangingPunct="1">
              <a:lnSpc>
                <a:spcPct val="130000"/>
              </a:lnSpc>
            </a:pPr>
            <a:r>
              <a:rPr kumimoji="1" lang="zh-CN" altLang="en-US" sz="1800">
                <a:latin typeface="Times New Roman" panose="02020603050405020304" charset="0"/>
                <a:cs typeface="Times New Roman" panose="02020603050405020304" charset="0"/>
              </a:rPr>
              <a:t>快速排序用到了分治的思想。</a:t>
            </a:r>
            <a:r>
              <a:rPr kumimoji="1" lang="zh-CN" altLang="en-US" sz="1800">
                <a:sym typeface="+mn-ea"/>
              </a:rPr>
              <a:t>选择</a:t>
            </a:r>
            <a:r>
              <a:rPr kumimoji="1" lang="en-US" altLang="zh-CN" sz="1800">
                <a:sym typeface="+mn-ea"/>
              </a:rPr>
              <a:t>X=A[r]</a:t>
            </a:r>
            <a:r>
              <a:rPr kumimoji="1" lang="zh-CN" altLang="en-US" sz="1800">
                <a:sym typeface="+mn-ea"/>
              </a:rPr>
              <a:t>作为主元</a:t>
            </a:r>
            <a:r>
              <a:rPr kumimoji="1" lang="en-US" altLang="zh-CN" sz="1800">
                <a:sym typeface="+mn-ea"/>
              </a:rPr>
              <a:t>pivot</a:t>
            </a:r>
            <a:r>
              <a:rPr kumimoji="1" lang="zh-CN" altLang="en-US" sz="1800">
                <a:sym typeface="+mn-ea"/>
              </a:rPr>
              <a:t>，对子数组</a:t>
            </a:r>
            <a:r>
              <a:rPr kumimoji="1" lang="zh-CN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A[p…r]：</a:t>
            </a:r>
            <a:endParaRPr kumimoji="1" lang="zh-C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latinLnBrk="0" hangingPunct="1">
              <a:lnSpc>
                <a:spcPct val="130000"/>
              </a:lnSpc>
            </a:pPr>
            <a:r>
              <a:rPr kumimoji="1" lang="zh-CN" altLang="en-US" sz="1800">
                <a:latin typeface="Times New Roman" panose="02020603050405020304" charset="0"/>
                <a:cs typeface="Times New Roman" panose="02020603050405020304" charset="0"/>
              </a:rPr>
              <a:t>分解：</a:t>
            </a:r>
            <a:r>
              <a:rPr kumimoji="1" lang="zh-CN" altLang="en-US" sz="1800" b="0">
                <a:latin typeface="Times New Roman" panose="02020603050405020304" charset="0"/>
                <a:cs typeface="Times New Roman" panose="02020603050405020304" charset="0"/>
              </a:rPr>
              <a:t>将A[p…r]划分为两个数组A[p…q-1]和A[q+1…r]，使得A[p…q-1]的每一个元素小于等于A[q]，而A[q+1…r]的每一个元素大于等于A[q]。</a:t>
            </a:r>
            <a:endParaRPr kumimoji="1" lang="zh-C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latinLnBrk="0" hangingPunct="1">
              <a:lnSpc>
                <a:spcPct val="130000"/>
              </a:lnSpc>
            </a:pPr>
            <a:r>
              <a:rPr kumimoji="1" lang="zh-CN" altLang="en-US" sz="1800">
                <a:latin typeface="Times New Roman" panose="02020603050405020304" charset="0"/>
                <a:cs typeface="Times New Roman" panose="02020603050405020304" charset="0"/>
              </a:rPr>
              <a:t>解决：</a:t>
            </a:r>
            <a:r>
              <a:rPr kumimoji="1" lang="zh-CN" altLang="en-US" sz="1800" b="0">
                <a:latin typeface="Times New Roman" panose="02020603050405020304" charset="0"/>
                <a:cs typeface="Times New Roman" panose="02020603050405020304" charset="0"/>
              </a:rPr>
              <a:t>递归调用快速排序，对子数组A[p…q-1]和A[q+1…r]进行排序。</a:t>
            </a:r>
            <a:endParaRPr kumimoji="1" lang="zh-CN" altLang="en-US" sz="1800" b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latinLnBrk="0" hangingPunct="1">
              <a:lnSpc>
                <a:spcPct val="130000"/>
              </a:lnSpc>
            </a:pPr>
            <a:r>
              <a:rPr kumimoji="1" lang="zh-CN" altLang="en-US" sz="1800">
                <a:latin typeface="Times New Roman" panose="02020603050405020304" charset="0"/>
                <a:cs typeface="Times New Roman" panose="02020603050405020304" charset="0"/>
              </a:rPr>
              <a:t>合并：</a:t>
            </a:r>
            <a:r>
              <a:rPr kumimoji="1" lang="zh-CN" altLang="en-US" sz="1800" b="0">
                <a:latin typeface="Times New Roman" panose="02020603050405020304" charset="0"/>
                <a:cs typeface="Times New Roman" panose="02020603050405020304" charset="0"/>
              </a:rPr>
              <a:t>因为子数组是原址操作，所以无需合并，这时A[p…r]已经有序。</a:t>
            </a:r>
            <a:endParaRPr kumimoji="1" lang="zh-CN" altLang="en-US" sz="18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5004435" y="3068638"/>
            <a:ext cx="3810000" cy="164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4833620" y="5013325"/>
            <a:ext cx="3878580" cy="1050925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algn="l" eaLnBrk="1" latinLnBrk="0" hangingPunct="1">
              <a:lnSpc>
                <a:spcPct val="130000"/>
              </a:lnSpc>
            </a:pPr>
            <a:r>
              <a:rPr kumimoji="1" lang="zh-CN" altLang="en-US" sz="1600" b="0">
                <a:sym typeface="+mn-ea"/>
              </a:rPr>
              <a:t>为了排序好数组</a:t>
            </a:r>
            <a:r>
              <a:rPr kumimoji="1" lang="en-US" altLang="zh-CN" sz="1600" b="0">
                <a:sym typeface="+mn-ea"/>
              </a:rPr>
              <a:t>A</a:t>
            </a:r>
            <a:r>
              <a:rPr kumimoji="1" lang="zh-CN" altLang="en-US" sz="1600" b="0">
                <a:sym typeface="+mn-ea"/>
              </a:rPr>
              <a:t>的全部元素，初始调用</a:t>
            </a:r>
            <a:r>
              <a:rPr kumimoji="1" lang="en-US" altLang="zh-CN" sz="1600" b="0">
                <a:sym typeface="+mn-ea"/>
              </a:rPr>
              <a:t>QUICKSORT(A,1,A.length)</a:t>
            </a:r>
            <a:endParaRPr kumimoji="1" lang="en-US" altLang="zh-CN" sz="1600" b="0">
              <a:sym typeface="+mn-ea"/>
            </a:endParaRPr>
          </a:p>
          <a:p>
            <a:pPr algn="l" eaLnBrk="1" latinLnBrk="0" hangingPunct="1">
              <a:lnSpc>
                <a:spcPct val="130000"/>
              </a:lnSpc>
            </a:pPr>
            <a:r>
              <a:rPr kumimoji="1" lang="zh-CN" altLang="en-US" sz="1600" b="0">
                <a:sym typeface="+mn-ea"/>
              </a:rPr>
              <a:t>注意：</a:t>
            </a:r>
            <a:r>
              <a:rPr kumimoji="1" lang="en-US" altLang="zh-CN" sz="1600" b="0">
                <a:sym typeface="+mn-ea"/>
              </a:rPr>
              <a:t>p</a:t>
            </a:r>
            <a:r>
              <a:rPr kumimoji="1" lang="zh-CN" altLang="en-US" sz="1600" b="0">
                <a:sym typeface="+mn-ea"/>
              </a:rPr>
              <a:t>已经是最终排序位置，无需递归</a:t>
            </a:r>
            <a:endParaRPr kumimoji="1" lang="zh-CN" altLang="en-US" sz="1600" b="0">
              <a:sym typeface="+mn-ea"/>
            </a:endParaRPr>
          </a:p>
        </p:txBody>
      </p:sp>
      <p:pic>
        <p:nvPicPr>
          <p:cNvPr id="5" name="图片 4"/>
          <p:cNvPicPr/>
          <p:nvPr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467360" y="2897188"/>
            <a:ext cx="4248150" cy="2771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467360" y="5775960"/>
            <a:ext cx="4211320" cy="730885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algn="l" eaLnBrk="1" latinLnBrk="0" hangingPunct="1">
              <a:lnSpc>
                <a:spcPct val="130000"/>
              </a:lnSpc>
            </a:pPr>
            <a:r>
              <a:rPr kumimoji="1" lang="zh-CN" altLang="en-US" sz="1600" b="0"/>
              <a:t>算法的关键部分，实现了对子数组</a:t>
            </a:r>
            <a:r>
              <a:rPr kumimoji="1" lang="zh-CN" altLang="en-US" sz="1600" b="0">
                <a:sym typeface="+mn-ea"/>
              </a:rPr>
              <a:t>A[p…r]的原址重排</a:t>
            </a:r>
            <a:endParaRPr kumimoji="1" lang="en-US" altLang="zh-CN" sz="1600" b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DE54E-2684-421A-B9BF-077DA0A02450}" type="slidenum">
              <a:rPr lang="zh-CN" altLang="en-US"/>
            </a:fld>
            <a:r>
              <a:rPr lang="en-US" altLang="zh-CN" dirty="0"/>
              <a:t> / 37</a:t>
            </a:r>
            <a:endParaRPr lang="en-US" altLang="zh-C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62270" cy="563880"/>
          </a:xfrm>
        </p:spPr>
        <p:txBody>
          <a:bodyPr/>
          <a:lstStyle/>
          <a:p>
            <a:r>
              <a:rPr lang="en-US">
                <a:ea typeface="宋体" panose="02010600030101010101" pitchFamily="2" charset="-122"/>
              </a:rPr>
              <a:t>7.1 </a:t>
            </a:r>
            <a:r>
              <a:rPr lang="zh-CN" altLang="en-US">
                <a:ea typeface="宋体" panose="02010600030101010101" pitchFamily="2" charset="-122"/>
              </a:rPr>
              <a:t>快速排序的描述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393190"/>
            <a:ext cx="7994650" cy="4070350"/>
          </a:xfrm>
          <a:prstGeom prst="rect">
            <a:avLst/>
          </a:prstGeom>
        </p:spPr>
      </p:pic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856855" y="6513830"/>
            <a:ext cx="944245" cy="257810"/>
          </a:xfrm>
        </p:spPr>
        <p:txBody>
          <a:bodyPr/>
          <a:lstStyle/>
          <a:p>
            <a:pPr algn="ctr"/>
            <a:r>
              <a:rPr lang="zh-CN" altLang="en-US" sz="850" dirty="0"/>
              <a:t>快速排序</a:t>
            </a:r>
            <a:endParaRPr lang="zh-CN" altLang="en-US" sz="850" dirty="0"/>
          </a:p>
        </p:txBody>
      </p:sp>
      <p:sp>
        <p:nvSpPr>
          <p:cNvPr id="9" name="文本框 8"/>
          <p:cNvSpPr txBox="1"/>
          <p:nvPr/>
        </p:nvSpPr>
        <p:spPr>
          <a:xfrm>
            <a:off x="574675" y="908685"/>
            <a:ext cx="4862195" cy="368300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algn="just"/>
            <a:r>
              <a:rPr kumimoji="1" lang="zh-CN" altLang="en-US" sz="1800"/>
              <a:t>程序最后返回主元的新小标，过程如下：</a:t>
            </a:r>
            <a:endParaRPr kumimoji="1" lang="zh-CN" alt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574675" y="5733415"/>
                <a:ext cx="7785735" cy="368300"/>
              </a:xfrm>
              <a:prstGeom prst="rect">
                <a:avLst/>
              </a:prstGeom>
              <a:noFill/>
              <a:ln w="12700">
                <a:solidFill>
                  <a:srgbClr val="333399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kumimoji="1" lang="zh-CN" altLang="en-US" sz="1800" b="0"/>
                  <a:t>PARTITION在子数组</a:t>
                </a:r>
                <a:r>
                  <a:rPr kumimoji="1" lang="zh-CN" altLang="en-US" sz="1800" b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A[p…r]上的复杂度为</a:t>
                </a:r>
                <a14:m>
                  <m:oMath xmlns:m="http://schemas.openxmlformats.org/officeDocument/2006/math">
                    <m:r>
                      <a:rPr kumimoji="1" lang="en-US" altLang="zh-CN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𝑂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𝑛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r>
                  <a:rPr kumimoji="1" lang="zh-CN" altLang="en-US" sz="1800" b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，其中</a:t>
                </a:r>
                <a:r>
                  <a:rPr kumimoji="1" lang="en-US" altLang="zh-CN" sz="1800" b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n=r-p-1</a:t>
                </a:r>
                <a:endParaRPr kumimoji="1" lang="en-US" altLang="zh-CN" sz="1800" b="0">
                  <a:latin typeface="Cambria Math" panose="02040503050406030204" pitchFamily="18" charset="0"/>
                  <a:cs typeface="Cambria Math" panose="020405030504060302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75" y="5733415"/>
                <a:ext cx="7785735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82" t="-1724" r="-82" b="-1724"/>
                </a:stretch>
              </a:blipFill>
              <a:ln w="12700">
                <a:solidFill>
                  <a:srgbClr val="3333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DE54E-2684-421A-B9BF-077DA0A02450}" type="slidenum">
              <a:rPr lang="zh-CN" altLang="en-US"/>
            </a:fld>
            <a:r>
              <a:rPr lang="en-US" altLang="zh-CN" dirty="0"/>
              <a:t> / 37</a:t>
            </a:r>
            <a:endParaRPr lang="en-US" altLang="zh-C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62270" cy="563880"/>
          </a:xfrm>
        </p:spPr>
        <p:txBody>
          <a:bodyPr/>
          <a:lstStyle/>
          <a:p>
            <a:r>
              <a:rPr lang="en-US">
                <a:ea typeface="宋体" panose="02010600030101010101" pitchFamily="2" charset="-122"/>
              </a:rPr>
              <a:t>7.2 </a:t>
            </a:r>
            <a:r>
              <a:rPr lang="zh-CN" altLang="en-US">
                <a:ea typeface="宋体" panose="02010600030101010101" pitchFamily="2" charset="-122"/>
              </a:rPr>
              <a:t>快速排序的性能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836930"/>
            <a:ext cx="8322310" cy="810260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algn="just" eaLnBrk="1" latinLnBrk="0" hangingPunct="1">
              <a:lnSpc>
                <a:spcPct val="130000"/>
              </a:lnSpc>
            </a:pPr>
            <a:r>
              <a:rPr kumimoji="1" lang="zh-CN" altLang="en-US" sz="1800">
                <a:sym typeface="+mn-ea"/>
              </a:rPr>
              <a:t>快速排序的运行时间依赖于划分是否平衡，而平衡与否依赖于划分的元素。本节给出划分为平衡或不平衡时</a:t>
            </a:r>
            <a:r>
              <a:rPr kumimoji="1" lang="en-US" altLang="zh-CN" sz="1800">
                <a:sym typeface="+mn-ea"/>
              </a:rPr>
              <a:t>QuickSort</a:t>
            </a:r>
            <a:r>
              <a:rPr kumimoji="1" lang="zh-CN" altLang="en-US" sz="1800">
                <a:sym typeface="+mn-ea"/>
              </a:rPr>
              <a:t>性能的非形式化分析：</a:t>
            </a:r>
            <a:endParaRPr kumimoji="1" lang="zh-CN" altLang="en-US" sz="18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5765" y="1917065"/>
            <a:ext cx="8301355" cy="4048125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marL="0" indent="0" algn="just" eaLnBrk="1" latinLnBrk="0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kumimoji="1" lang="zh-CN" altLang="en-US" sz="1800">
                <a:sym typeface="+mn-ea"/>
              </a:rPr>
              <a:t>最坏情况</a:t>
            </a:r>
            <a:endParaRPr kumimoji="1" lang="zh-CN" altLang="en-US" sz="1800">
              <a:sym typeface="+mn-ea"/>
            </a:endParaRPr>
          </a:p>
          <a:p>
            <a:pPr indent="0" algn="just" eaLnBrk="1" latinLnBrk="0" hangingPunct="1">
              <a:lnSpc>
                <a:spcPct val="130000"/>
              </a:lnSpc>
            </a:pPr>
            <a:r>
              <a:rPr kumimoji="1" lang="zh-CN" altLang="en-US" sz="1800" b="0">
                <a:sym typeface="+mn-ea"/>
              </a:rPr>
              <a:t>输入的数组已经完全排好序，则每次划分的左、右两个区域分别为</a:t>
            </a:r>
            <a:r>
              <a:rPr kumimoji="1" lang="en-US" altLang="zh-CN" sz="1800" b="0">
                <a:sym typeface="+mn-ea"/>
              </a:rPr>
              <a:t>n-1</a:t>
            </a:r>
            <a:r>
              <a:rPr kumimoji="1" lang="zh-CN" altLang="en-US" sz="1800" b="0">
                <a:sym typeface="+mn-ea"/>
              </a:rPr>
              <a:t>和</a:t>
            </a:r>
            <a:r>
              <a:rPr kumimoji="1" lang="en-US" altLang="zh-CN" sz="1800" b="0">
                <a:sym typeface="+mn-ea"/>
              </a:rPr>
              <a:t>0</a:t>
            </a:r>
            <a:r>
              <a:rPr kumimoji="1" lang="zh-CN" altLang="en-US" sz="1800" b="0">
                <a:sym typeface="+mn-ea"/>
              </a:rPr>
              <a:t>：</a:t>
            </a:r>
            <a:endParaRPr kumimoji="1" lang="en-US" altLang="zh-CN" sz="1800" b="0">
              <a:sym typeface="+mn-ea"/>
            </a:endParaRPr>
          </a:p>
          <a:p>
            <a:pPr indent="0" algn="just" eaLnBrk="1" latinLnBrk="0" hangingPunct="1">
              <a:lnSpc>
                <a:spcPct val="130000"/>
              </a:lnSpc>
            </a:pPr>
            <a:r>
              <a:rPr kumimoji="1" lang="zh-CN" altLang="en-US" sz="1800" b="0">
                <a:sym typeface="+mn-ea"/>
              </a:rPr>
              <a:t>递归式为</a:t>
            </a:r>
            <a:endParaRPr kumimoji="1" lang="zh-CN" altLang="en-US" sz="1800" b="0">
              <a:sym typeface="+mn-ea"/>
            </a:endParaRPr>
          </a:p>
          <a:p>
            <a:pPr indent="0" algn="just" eaLnBrk="1" latinLnBrk="0" hangingPunct="1">
              <a:lnSpc>
                <a:spcPct val="130000"/>
              </a:lnSpc>
            </a:pPr>
            <a:r>
              <a:rPr kumimoji="1" lang="en-US" altLang="zh-CN" sz="1800" b="0">
                <a:sym typeface="+mn-ea"/>
              </a:rPr>
              <a:t>T(n)=T(n-1)+T(0)+O(n)</a:t>
            </a:r>
            <a:endParaRPr kumimoji="1" lang="en-US" altLang="zh-CN" sz="1800" b="0">
              <a:sym typeface="+mn-ea"/>
            </a:endParaRPr>
          </a:p>
          <a:p>
            <a:pPr indent="0" algn="just" eaLnBrk="1" latinLnBrk="0" hangingPunct="1">
              <a:lnSpc>
                <a:spcPct val="130000"/>
              </a:lnSpc>
            </a:pPr>
            <a:r>
              <a:rPr kumimoji="1" lang="en-US" altLang="zh-CN" sz="1800" b="0">
                <a:sym typeface="+mn-ea"/>
              </a:rPr>
              <a:t>=T(n-1)+O(n)</a:t>
            </a:r>
            <a:endParaRPr kumimoji="1" lang="en-US" altLang="zh-CN" sz="1800" b="0">
              <a:sym typeface="+mn-ea"/>
            </a:endParaRPr>
          </a:p>
          <a:p>
            <a:pPr indent="0" algn="just" eaLnBrk="1" latinLnBrk="0" hangingPunct="1">
              <a:lnSpc>
                <a:spcPct val="130000"/>
              </a:lnSpc>
            </a:pPr>
            <a:r>
              <a:rPr kumimoji="1" lang="en-US" altLang="zh-CN" sz="1800" b="0">
                <a:sym typeface="+mn-ea"/>
              </a:rPr>
              <a:t>=T(n-2)+O(n)+O(n)</a:t>
            </a:r>
            <a:endParaRPr kumimoji="1" lang="en-US" altLang="zh-CN" sz="1800" b="0">
              <a:sym typeface="+mn-ea"/>
            </a:endParaRPr>
          </a:p>
          <a:p>
            <a:pPr indent="0" algn="just" eaLnBrk="1" latinLnBrk="0" hangingPunct="1">
              <a:lnSpc>
                <a:spcPct val="130000"/>
              </a:lnSpc>
            </a:pPr>
            <a:r>
              <a:rPr kumimoji="1" lang="en-US" altLang="zh-CN" sz="1800" b="0">
                <a:sym typeface="+mn-ea"/>
              </a:rPr>
              <a:t>=T(n-3)+O(n)+O(n)+O(n)</a:t>
            </a:r>
            <a:endParaRPr kumimoji="1" lang="en-US" altLang="zh-CN" sz="1800" b="0">
              <a:sym typeface="+mn-ea"/>
            </a:endParaRPr>
          </a:p>
          <a:p>
            <a:pPr indent="0" algn="just" eaLnBrk="1" latinLnBrk="0" hangingPunct="1">
              <a:lnSpc>
                <a:spcPct val="130000"/>
              </a:lnSpc>
            </a:pPr>
            <a:r>
              <a:rPr kumimoji="1" lang="en-US" altLang="zh-CN" sz="1800" b="0">
                <a:sym typeface="+mn-ea"/>
              </a:rPr>
              <a:t>=......</a:t>
            </a:r>
            <a:endParaRPr kumimoji="1" lang="en-US" altLang="zh-CN" sz="1800" b="0">
              <a:sym typeface="+mn-ea"/>
            </a:endParaRPr>
          </a:p>
          <a:p>
            <a:pPr indent="0" algn="just" eaLnBrk="1" latinLnBrk="0" hangingPunct="1">
              <a:lnSpc>
                <a:spcPct val="130000"/>
              </a:lnSpc>
            </a:pPr>
            <a:r>
              <a:rPr kumimoji="1" lang="en-US" altLang="zh-CN" sz="1800" b="0">
                <a:sym typeface="+mn-ea"/>
              </a:rPr>
              <a:t>=T(0)+nO(n)=nO(n)=O(n</a:t>
            </a:r>
            <a:r>
              <a:rPr kumimoji="1" lang="en-US" altLang="zh-CN" sz="1800" b="0" baseline="30000">
                <a:sym typeface="+mn-ea"/>
              </a:rPr>
              <a:t>2</a:t>
            </a:r>
            <a:r>
              <a:rPr kumimoji="1" lang="en-US" altLang="zh-CN" sz="1800" b="0">
                <a:sym typeface="+mn-ea"/>
              </a:rPr>
              <a:t>)</a:t>
            </a:r>
            <a:endParaRPr kumimoji="1" lang="en-US" altLang="zh-CN" sz="1800" b="0">
              <a:sym typeface="+mn-ea"/>
            </a:endParaRPr>
          </a:p>
          <a:p>
            <a:pPr indent="0" algn="just" eaLnBrk="1" latinLnBrk="0" hangingPunct="1">
              <a:lnSpc>
                <a:spcPct val="130000"/>
              </a:lnSpc>
            </a:pPr>
            <a:endParaRPr kumimoji="1" lang="zh-CN" altLang="en-US" sz="1800" b="0" i="1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pPr indent="0" algn="just" eaLnBrk="1" latinLnBrk="0" hangingPunct="1">
              <a:lnSpc>
                <a:spcPct val="130000"/>
              </a:lnSpc>
            </a:pPr>
            <a:r>
              <a:rPr kumimoji="1" lang="en-US" altLang="zh-CN" sz="1800" b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T(n)</a:t>
            </a:r>
            <a:r>
              <a:rPr kumimoji="1" lang="zh-CN" altLang="en-US" sz="1800" b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的解为</a:t>
            </a:r>
            <a:r>
              <a:rPr kumimoji="1" lang="en-US" altLang="zh-CN" sz="1800" b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O(n</a:t>
            </a:r>
            <a:r>
              <a:rPr kumimoji="1" lang="en-US" altLang="zh-CN" sz="1800" b="0" baseline="3000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2</a:t>
            </a:r>
            <a:r>
              <a:rPr kumimoji="1" lang="en-US" altLang="zh-CN" sz="1800" b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)</a:t>
            </a:r>
            <a:endParaRPr kumimoji="1" lang="en-US" altLang="zh-CN" sz="1800" b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856855" y="6513830"/>
            <a:ext cx="944245" cy="257810"/>
          </a:xfrm>
        </p:spPr>
        <p:txBody>
          <a:bodyPr/>
          <a:lstStyle/>
          <a:p>
            <a:pPr algn="ctr"/>
            <a:r>
              <a:rPr lang="zh-CN" altLang="en-US" sz="850" dirty="0"/>
              <a:t>快速排序</a:t>
            </a:r>
            <a:endParaRPr lang="zh-CN" altLang="en-US" sz="85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DE54E-2684-421A-B9BF-077DA0A02450}" type="slidenum">
              <a:rPr lang="zh-CN" altLang="en-US"/>
            </a:fld>
            <a:r>
              <a:rPr lang="en-US" altLang="zh-CN" dirty="0"/>
              <a:t> / 37</a:t>
            </a:r>
            <a:endParaRPr lang="en-US" altLang="zh-C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62270" cy="563880"/>
          </a:xfrm>
        </p:spPr>
        <p:txBody>
          <a:bodyPr/>
          <a:lstStyle/>
          <a:p>
            <a:r>
              <a:rPr lang="en-US">
                <a:ea typeface="宋体" panose="02010600030101010101" pitchFamily="2" charset="-122"/>
              </a:rPr>
              <a:t>7.2 </a:t>
            </a:r>
            <a:r>
              <a:rPr lang="zh-CN" altLang="en-US">
                <a:ea typeface="宋体" panose="02010600030101010101" pitchFamily="2" charset="-122"/>
              </a:rPr>
              <a:t>快速排序的性能</a:t>
            </a:r>
            <a:endParaRPr lang="zh-CN" altLang="en-US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95605" y="1052830"/>
                <a:ext cx="8384540" cy="1170305"/>
              </a:xfrm>
              <a:prstGeom prst="rect">
                <a:avLst/>
              </a:prstGeom>
              <a:noFill/>
              <a:ln w="12700">
                <a:solidFill>
                  <a:srgbClr val="333399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285750" indent="-285750" algn="just" eaLnBrk="1" latinLnBrk="0" hangingPunct="1">
                  <a:lnSpc>
                    <a:spcPct val="130000"/>
                  </a:lnSpc>
                  <a:buFont typeface="Wingdings" panose="05000000000000000000" charset="0"/>
                  <a:buChar char="Ø"/>
                </a:pPr>
                <a:r>
                  <a:rPr kumimoji="1" lang="zh-CN" altLang="en-US" sz="1800">
                    <a:sym typeface="+mn-ea"/>
                  </a:rPr>
                  <a:t>最好情况</a:t>
                </a:r>
                <a:endParaRPr kumimoji="1" lang="zh-CN" altLang="en-US" sz="1800"/>
              </a:p>
              <a:p>
                <a:pPr marL="285750" indent="-285750" algn="just" eaLnBrk="1" latinLnBrk="0" hangingPunct="1">
                  <a:lnSpc>
                    <a:spcPct val="130000"/>
                  </a:lnSpc>
                </a:pPr>
                <a:r>
                  <a:rPr kumimoji="1" lang="en-US" altLang="zh-CN" sz="1800" b="0">
                    <a:sym typeface="+mn-ea"/>
                  </a:rPr>
                  <a:t>Partition</a:t>
                </a:r>
                <a:r>
                  <a:rPr kumimoji="1" lang="zh-CN" altLang="en-US" sz="1800" b="0">
                    <a:sym typeface="+mn-ea"/>
                  </a:rPr>
                  <a:t>得到的两个子问题规模都不大于</a:t>
                </a:r>
                <a:r>
                  <a:rPr kumimoji="1" lang="en-US" altLang="zh-CN" sz="1800" b="0">
                    <a:sym typeface="+mn-ea"/>
                  </a:rPr>
                  <a:t>n/2</a:t>
                </a:r>
                <a:r>
                  <a:rPr kumimoji="1" lang="zh-CN" altLang="en-US" sz="1800" b="0">
                    <a:sym typeface="+mn-ea"/>
                  </a:rPr>
                  <a:t>，一个为</a:t>
                </a:r>
                <a:r>
                  <a:rPr kumimoji="1" lang="zh-CN" altLang="en-US" sz="1800" b="0">
                    <a:cs typeface="Arial" panose="020B0604020202020204" pitchFamily="34" charset="0"/>
                    <a:sym typeface="+mn-ea"/>
                  </a:rPr>
                  <a:t>└</a:t>
                </a:r>
                <a:r>
                  <a:rPr kumimoji="1" lang="en-US" altLang="zh-CN" sz="1800" b="0">
                    <a:cs typeface="Arial" panose="020B0604020202020204" pitchFamily="34" charset="0"/>
                    <a:sym typeface="+mn-ea"/>
                  </a:rPr>
                  <a:t>  n/2</a:t>
                </a:r>
                <a:r>
                  <a:rPr kumimoji="1" lang="zh-CN" altLang="en-US" sz="1800" b="0">
                    <a:cs typeface="Arial" panose="020B0604020202020204" pitchFamily="34" charset="0"/>
                    <a:sym typeface="+mn-ea"/>
                  </a:rPr>
                  <a:t>┘，另一个为┌</a:t>
                </a:r>
                <a:r>
                  <a:rPr kumimoji="1" lang="en-US" altLang="zh-CN" sz="1800" b="0">
                    <a:cs typeface="Arial" panose="020B0604020202020204" pitchFamily="34" charset="0"/>
                    <a:sym typeface="+mn-ea"/>
                  </a:rPr>
                  <a:t>n/2</a:t>
                </a:r>
                <a:r>
                  <a:rPr kumimoji="1" lang="zh-CN" altLang="en-US" sz="1800" b="0">
                    <a:cs typeface="Arial" panose="020B0604020202020204" pitchFamily="34" charset="0"/>
                    <a:sym typeface="+mn-ea"/>
                  </a:rPr>
                  <a:t>┐</a:t>
                </a:r>
                <a:r>
                  <a:rPr kumimoji="1" lang="en-US" altLang="zh-CN" sz="1800" b="0">
                    <a:cs typeface="Arial" panose="020B0604020202020204" pitchFamily="34" charset="0"/>
                    <a:sym typeface="+mn-ea"/>
                  </a:rPr>
                  <a:t>-1</a:t>
                </a:r>
                <a:endParaRPr kumimoji="1" lang="en-US" altLang="zh-CN" sz="1800" b="0">
                  <a:sym typeface="+mn-ea"/>
                </a:endParaRPr>
              </a:p>
              <a:p>
                <a:pPr indent="0" algn="just" eaLnBrk="1" latinLnBrk="0" hangingPunct="1">
                  <a:lnSpc>
                    <a:spcPct val="130000"/>
                  </a:lnSpc>
                </a:pPr>
                <a:r>
                  <a:rPr kumimoji="1" lang="zh-CN" altLang="en-US" sz="1800" b="0">
                    <a:sym typeface="+mn-ea"/>
                  </a:rPr>
                  <a:t>递归式为，</a:t>
                </a:r>
                <a14:m>
                  <m:oMath xmlns:m="http://schemas.openxmlformats.org/officeDocument/2006/math">
                    <m:r>
                      <a:rPr kumimoji="1" lang="en-US" altLang="zh-CN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𝑇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𝑛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r>
                  <a:rPr kumimoji="1" lang="zh-CN" altLang="en-US" sz="1800" b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的解为</a:t>
                </a:r>
                <a14:m>
                  <m:oMath xmlns:m="http://schemas.openxmlformats.org/officeDocument/2006/math">
                    <m:r>
                      <a:rPr kumimoji="1" lang="en-US" altLang="zh-CN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𝑂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𝑛𝑙𝑔𝑛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endParaRPr kumimoji="1" lang="zh-CN" altLang="en-US" sz="1800" b="0">
                  <a:latin typeface="Cambria Math" panose="02040503050406030204" pitchFamily="18" charset="0"/>
                  <a:cs typeface="Cambria Math" panose="020405030504060302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05" y="1052830"/>
                <a:ext cx="8384540" cy="1170305"/>
              </a:xfrm>
              <a:prstGeom prst="rect">
                <a:avLst/>
              </a:prstGeom>
              <a:blipFill rotWithShape="1">
                <a:blip r:embed="rId1"/>
                <a:stretch>
                  <a:fillRect l="-76" t="-543" r="-76" b="-543"/>
                </a:stretch>
              </a:blipFill>
              <a:ln w="12700">
                <a:solidFill>
                  <a:srgbClr val="3333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856855" y="6513830"/>
            <a:ext cx="944245" cy="257810"/>
          </a:xfrm>
        </p:spPr>
        <p:txBody>
          <a:bodyPr/>
          <a:lstStyle/>
          <a:p>
            <a:pPr algn="ctr"/>
            <a:r>
              <a:rPr lang="zh-CN" altLang="en-US" sz="850" dirty="0"/>
              <a:t>快速排序</a:t>
            </a:r>
            <a:endParaRPr lang="zh-CN" altLang="en-US" sz="850" dirty="0"/>
          </a:p>
        </p:txBody>
      </p:sp>
      <p:sp>
        <p:nvSpPr>
          <p:cNvPr id="6" name="文本框 5"/>
          <p:cNvSpPr txBox="1"/>
          <p:nvPr/>
        </p:nvSpPr>
        <p:spPr>
          <a:xfrm>
            <a:off x="467995" y="2421255"/>
            <a:ext cx="4490085" cy="3328670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indent="0" algn="just" eaLnBrk="1" latinLnBrk="0" hangingPunct="1">
              <a:lnSpc>
                <a:spcPct val="130000"/>
              </a:lnSpc>
            </a:pPr>
            <a:r>
              <a:rPr kumimoji="1" sz="1800" b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T(n) = 2T(n/2)+O(n)</a:t>
            </a:r>
            <a:endParaRPr kumimoji="1" sz="1800" b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pPr indent="0" algn="just" eaLnBrk="1" latinLnBrk="0" hangingPunct="1">
              <a:lnSpc>
                <a:spcPct val="130000"/>
              </a:lnSpc>
            </a:pPr>
            <a:r>
              <a:rPr kumimoji="1" sz="1800" b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= 2(2T(n/4)+O(n/2))+O(n)</a:t>
            </a:r>
            <a:endParaRPr kumimoji="1" sz="1800" b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pPr indent="0" algn="just" eaLnBrk="1" latinLnBrk="0" hangingPunct="1">
              <a:lnSpc>
                <a:spcPct val="130000"/>
              </a:lnSpc>
            </a:pPr>
            <a:r>
              <a:rPr kumimoji="1" sz="1800" b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= 2(2(2T(n/8)+O(n/4))+O(n/2))+O(n) </a:t>
            </a:r>
            <a:endParaRPr kumimoji="1" sz="1800" b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pPr indent="0" algn="just" eaLnBrk="1" latinLnBrk="0" hangingPunct="1">
              <a:lnSpc>
                <a:spcPct val="130000"/>
              </a:lnSpc>
            </a:pPr>
            <a:r>
              <a:rPr kumimoji="1" sz="1800" b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= 8T(n/8)+[4O(n/4)+2O(n/2)+O(n)] </a:t>
            </a:r>
            <a:r>
              <a:rPr kumimoji="1" lang="zh-CN" altLang="en-US" sz="1800" b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   =...</a:t>
            </a:r>
            <a:endParaRPr kumimoji="1" lang="zh-CN" altLang="en-US" sz="1800" b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pPr indent="0" algn="just" eaLnBrk="1" latinLnBrk="0" hangingPunct="1">
              <a:lnSpc>
                <a:spcPct val="130000"/>
              </a:lnSpc>
            </a:pPr>
            <a:r>
              <a:rPr kumimoji="1" lang="zh-CN" altLang="en-US" sz="1800" b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=2</a:t>
            </a:r>
            <a:r>
              <a:rPr kumimoji="1" lang="zh-CN" altLang="en-US" sz="1800" b="0" baseline="3000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k</a:t>
            </a:r>
            <a:r>
              <a:rPr kumimoji="1" lang="zh-CN" altLang="en-US" sz="1800" b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T(n/2</a:t>
            </a:r>
            <a:r>
              <a:rPr kumimoji="1" lang="zh-CN" altLang="en-US" sz="1800" b="0" baseline="3000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k</a:t>
            </a:r>
            <a:r>
              <a:rPr kumimoji="1" lang="zh-CN" altLang="en-US" sz="1800" b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)+ </a:t>
            </a:r>
            <a:r>
              <a:rPr kumimoji="1" lang="en-US" altLang="zh-CN" sz="1800" b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[</a:t>
            </a:r>
            <a:r>
              <a:rPr kumimoji="1" lang="zh-CN" altLang="en-US" sz="1800" b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2</a:t>
            </a:r>
            <a:r>
              <a:rPr kumimoji="1" lang="zh-CN" altLang="en-US" sz="1800" b="0" baseline="3000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k</a:t>
            </a:r>
            <a:r>
              <a:rPr kumimoji="1" lang="en-US" altLang="zh-CN" sz="1800" b="0" baseline="3000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-1</a:t>
            </a:r>
            <a:r>
              <a:rPr kumimoji="1" lang="en-US" altLang="zh-CN" sz="1800" b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O(n/</a:t>
            </a:r>
            <a:r>
              <a:rPr kumimoji="1" lang="zh-CN" altLang="en-US" sz="1800" b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2</a:t>
            </a:r>
            <a:r>
              <a:rPr kumimoji="1" lang="zh-CN" altLang="en-US" sz="1800" b="0" baseline="3000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k</a:t>
            </a:r>
            <a:r>
              <a:rPr kumimoji="1" lang="en-US" altLang="zh-CN" sz="1800" b="0" baseline="3000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-1</a:t>
            </a:r>
            <a:r>
              <a:rPr kumimoji="1" lang="en-US" altLang="zh-CN" sz="1800" b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)+</a:t>
            </a:r>
            <a:r>
              <a:rPr kumimoji="1" lang="zh-CN" altLang="en-US" sz="1800" b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2</a:t>
            </a:r>
            <a:r>
              <a:rPr kumimoji="1" lang="zh-CN" altLang="en-US" sz="1800" b="0" baseline="3000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k</a:t>
            </a:r>
            <a:r>
              <a:rPr kumimoji="1" lang="en-US" altLang="zh-CN" sz="1800" b="0" baseline="3000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-2</a:t>
            </a:r>
            <a:r>
              <a:rPr kumimoji="1" lang="en-US" altLang="zh-CN" sz="1800" b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O(</a:t>
            </a:r>
            <a:r>
              <a:rPr kumimoji="1" lang="zh-CN" altLang="en-US" sz="1800" b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2</a:t>
            </a:r>
            <a:r>
              <a:rPr kumimoji="1" lang="zh-CN" altLang="en-US" sz="1800" b="0" baseline="3000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k</a:t>
            </a:r>
            <a:r>
              <a:rPr kumimoji="1" lang="en-US" altLang="zh-CN" sz="1800" b="0" baseline="3000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-2</a:t>
            </a:r>
            <a:r>
              <a:rPr kumimoji="1" lang="en-US" altLang="zh-CN" sz="1800" b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)+.....]</a:t>
            </a:r>
            <a:endParaRPr kumimoji="1" lang="zh-CN" altLang="en-US" sz="1800" b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pPr indent="0" algn="just" eaLnBrk="1" latinLnBrk="0" hangingPunct="1">
              <a:lnSpc>
                <a:spcPct val="130000"/>
              </a:lnSpc>
            </a:pPr>
            <a:r>
              <a:rPr kumimoji="1" lang="zh-CN" altLang="en-US" sz="1800" b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设 n=2^k</a:t>
            </a:r>
            <a:endParaRPr kumimoji="1" lang="zh-CN" altLang="en-US" sz="1800" b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pPr indent="0" algn="just" eaLnBrk="1" latinLnBrk="0" hangingPunct="1">
              <a:lnSpc>
                <a:spcPct val="130000"/>
              </a:lnSpc>
            </a:pPr>
            <a:r>
              <a:rPr kumimoji="1" lang="zh-CN" altLang="en-US" sz="1800" b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=</a:t>
            </a:r>
            <a:r>
              <a:rPr kumimoji="1" lang="en-US" altLang="zh-CN" sz="1800" b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cn+n*lgn</a:t>
            </a:r>
            <a:endParaRPr kumimoji="1" lang="en-US" altLang="zh-CN" sz="1800" b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pPr indent="0" algn="just" eaLnBrk="1" latinLnBrk="0" hangingPunct="1">
              <a:lnSpc>
                <a:spcPct val="130000"/>
              </a:lnSpc>
            </a:pPr>
            <a:r>
              <a:rPr kumimoji="1" lang="zh-CN" altLang="en-US" sz="1800" b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=n*lgn</a:t>
            </a:r>
            <a:endParaRPr kumimoji="1" lang="zh-CN" altLang="en-US" sz="1800" b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</p:txBody>
      </p:sp>
      <p:pic>
        <p:nvPicPr>
          <p:cNvPr id="9" name="图片 8"/>
          <p:cNvPicPr/>
          <p:nvPr/>
        </p:nvPicPr>
        <p:blipFill>
          <a:blip r:embed="rId2" r:link="rId3"/>
          <a:stretch>
            <a:fillRect/>
          </a:stretch>
        </p:blipFill>
        <p:spPr>
          <a:xfrm>
            <a:off x="459918" y="2403658"/>
            <a:ext cx="8312785" cy="38950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4365,&quot;width&quot;:6690}"/>
</p:tagLst>
</file>

<file path=ppt/tags/tag2.xml><?xml version="1.0" encoding="utf-8"?>
<p:tagLst xmlns:p="http://schemas.openxmlformats.org/presentationml/2006/main">
  <p:tag name="KSO_WM_UNIT_TABLE_BEAUTIFY" val="smartTable{30eaa6de-184a-40d6-873b-c02a0fb652cd}"/>
  <p:tag name="TABLE_ENDDRAG_ORIGIN_RECT" val="498*143"/>
  <p:tag name="TABLE_ENDDRAG_RECT" val="82*162*498*143"/>
</p:tagLst>
</file>

<file path=ppt/tags/tag3.xml><?xml version="1.0" encoding="utf-8"?>
<p:tagLst xmlns:p="http://schemas.openxmlformats.org/presentationml/2006/main">
  <p:tag name="KSO_WM_UNIT_TABLE_BEAUTIFY" val="smartTable{30eaa6de-184a-40d6-873b-c02a0fb652cd}"/>
  <p:tag name="TABLE_ENDDRAG_ORIGIN_RECT" val="498*143"/>
  <p:tag name="TABLE_ENDDRAG_RECT" val="82*162*498*143"/>
</p:tagLst>
</file>

<file path=ppt/theme/theme1.xml><?xml version="1.0" encoding="utf-8"?>
<a:theme xmlns:a="http://schemas.openxmlformats.org/drawingml/2006/main" name="232TGp_report_light_v2">
  <a:themeElements>
    <a:clrScheme name="232TGp_report_light_v2 1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516DBD"/>
      </a:accent1>
      <a:accent2>
        <a:srgbClr val="77AE26"/>
      </a:accent2>
      <a:accent3>
        <a:srgbClr val="FFFFFF"/>
      </a:accent3>
      <a:accent4>
        <a:srgbClr val="002A56"/>
      </a:accent4>
      <a:accent5>
        <a:srgbClr val="B3BADB"/>
      </a:accent5>
      <a:accent6>
        <a:srgbClr val="6B9D21"/>
      </a:accent6>
      <a:hlink>
        <a:srgbClr val="4D798F"/>
      </a:hlink>
      <a:folHlink>
        <a:srgbClr val="6A93BC"/>
      </a:folHlink>
    </a:clrScheme>
    <a:fontScheme name="232TGp_report_light_v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400" b="1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gradFill rotWithShape="1">
          <a:gsLst>
            <a:gs pos="0">
              <a:schemeClr val="hlink"/>
            </a:gs>
            <a:gs pos="100000">
              <a:schemeClr val="hlink">
                <a:gamma/>
                <a:tint val="31765"/>
                <a:invGamma/>
              </a:schemeClr>
            </a:gs>
          </a:gsLst>
          <a:lin ang="0" scaled="1"/>
        </a:gradFill>
        <a:ln w="31750" cap="flat" cmpd="sng" algn="ctr">
          <a:solidFill>
            <a:srgbClr val="333399"/>
          </a:solidFill>
          <a:prstDash val="solid"/>
          <a:round/>
          <a:headEnd type="none" w="med" len="med"/>
          <a:tailEnd type="stealth"/>
        </a:ln>
      </a:spPr>
      <a:bodyPr/>
      <a:lstStyle/>
    </a:lnDef>
    <a:txDef>
      <a:spPr>
        <a:noFill/>
        <a:ln w="12700">
          <a:solidFill>
            <a:srgbClr val="333399"/>
          </a:solidFill>
        </a:ln>
      </a:spPr>
      <a:bodyPr wrap="square" rtlCol="0">
        <a:spAutoFit/>
      </a:bodyPr>
      <a:lstStyle>
        <a:defPPr>
          <a:defRPr kumimoji="1" sz="1800"/>
        </a:defPPr>
      </a:lstStyle>
    </a:txDef>
  </a:objectDefaults>
  <a:extraClrSchemeLst>
    <a:extraClrScheme>
      <a:clrScheme name="232TGp_report_light_v2 1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516DBD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3BADB"/>
        </a:accent5>
        <a:accent6>
          <a:srgbClr val="6B9D21"/>
        </a:accent6>
        <a:hlink>
          <a:srgbClr val="4D798F"/>
        </a:hlink>
        <a:folHlink>
          <a:srgbClr val="6A93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2TGp_report_light_v2 2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B5A0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2TGp_report_light_v2 3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99A75F"/>
        </a:hlink>
        <a:folHlink>
          <a:srgbClr val="A1B2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232TGp_report_light_v2</Template>
  <TotalTime>0</TotalTime>
  <Words>4288</Words>
  <Application>WPS 演示</Application>
  <PresentationFormat>全屏显示(4:3)</PresentationFormat>
  <Paragraphs>330</Paragraphs>
  <Slides>18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18</vt:i4>
      </vt:variant>
    </vt:vector>
  </HeadingPairs>
  <TitlesOfParts>
    <vt:vector size="35" baseType="lpstr">
      <vt:lpstr>Arial</vt:lpstr>
      <vt:lpstr>宋体</vt:lpstr>
      <vt:lpstr>Wingdings</vt:lpstr>
      <vt:lpstr>Verdana</vt:lpstr>
      <vt:lpstr>Cambria Math</vt:lpstr>
      <vt:lpstr>Times New Roman</vt:lpstr>
      <vt:lpstr>Wingdings</vt:lpstr>
      <vt:lpstr>MS Mincho</vt:lpstr>
      <vt:lpstr>Segoe Print</vt:lpstr>
      <vt:lpstr>微软雅黑</vt:lpstr>
      <vt:lpstr>Arial Unicode MS</vt:lpstr>
      <vt:lpstr>232TGp_report_light_v2</vt:lpstr>
      <vt:lpstr>Equation.KSEE3</vt:lpstr>
      <vt:lpstr>Equation.KSEE3</vt:lpstr>
      <vt:lpstr>Equation.KSEE3</vt:lpstr>
      <vt:lpstr>Equation.KSEE3</vt:lpstr>
      <vt:lpstr>Equation.KSEE3</vt:lpstr>
      <vt:lpstr>算法导论</vt:lpstr>
      <vt:lpstr>3.1 渐进符号</vt:lpstr>
      <vt:lpstr>3.1 渐进符号</vt:lpstr>
      <vt:lpstr>3.2 标准记号与常用函数</vt:lpstr>
      <vt:lpstr>练习题</vt:lpstr>
      <vt:lpstr>7.1 快速排序的描述</vt:lpstr>
      <vt:lpstr>7.1 快速排序的描述</vt:lpstr>
      <vt:lpstr>7.2 快速排序的性能</vt:lpstr>
      <vt:lpstr>7.2 快速排序的性能</vt:lpstr>
      <vt:lpstr>主方法求解递归式</vt:lpstr>
      <vt:lpstr>7.2 快速排序的性能</vt:lpstr>
      <vt:lpstr>7.2 快速排序的性能</vt:lpstr>
      <vt:lpstr>7.2 练习</vt:lpstr>
      <vt:lpstr>7.3快速排序：随机化版本</vt:lpstr>
      <vt:lpstr>实现方法</vt:lpstr>
      <vt:lpstr>性能分析</vt:lpstr>
      <vt:lpstr>性能分析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wsh-x301</dc:creator>
  <cp:lastModifiedBy>阿随啊啊啊</cp:lastModifiedBy>
  <cp:revision>348</cp:revision>
  <dcterms:created xsi:type="dcterms:W3CDTF">2009-02-06T06:31:00Z</dcterms:created>
  <dcterms:modified xsi:type="dcterms:W3CDTF">2021-07-09T16:23:48Z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741ECE9ED21C45F488FD1693E6BBF118</vt:lpwstr>
  </property>
  <property fmtid="{D5CDD505-2E9C-101B-9397-08002B2CF9AE}" pid="3" name="KSOProductBuildVer">
    <vt:lpwstr>2052-11.1.0.10578</vt:lpwstr>
  </property>
</Properties>
</file>