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57" r:id="rId3"/>
    <p:sldId id="258" r:id="rId4"/>
    <p:sldId id="259" r:id="rId5"/>
    <p:sldId id="260" r:id="rId6"/>
    <p:sldId id="263" r:id="rId7"/>
    <p:sldId id="261" r:id="rId8"/>
    <p:sldId id="262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1651" autoAdjust="0"/>
    <p:restoredTop sz="94660"/>
  </p:normalViewPr>
  <p:slideViewPr>
    <p:cSldViewPr snapToGrid="0">
      <p:cViewPr varScale="1">
        <p:scale>
          <a:sx n="78" d="100"/>
          <a:sy n="78" d="100"/>
        </p:scale>
        <p:origin x="1032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2099733"/>
            <a:ext cx="8825658" cy="2677648"/>
          </a:xfrm>
        </p:spPr>
        <p:txBody>
          <a:bodyPr anchor="b"/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gray"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10158984" y="1792224"/>
            <a:ext cx="990599" cy="30479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F9E1D010-BC98-4588-A0DA-947C268917AF}" type="datetimeFigureOut">
              <a:rPr lang="en-IN" smtClean="0"/>
              <a:t>10-08-2025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8951976" y="3227832"/>
            <a:ext cx="3859795" cy="304801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11" name="Rectangle 1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52540" y="295729"/>
            <a:ext cx="838199" cy="767687"/>
          </a:xfrm>
        </p:spPr>
        <p:txBody>
          <a:bodyPr/>
          <a:lstStyle/>
          <a:p>
            <a:fld id="{D2442BB6-E822-45C1-B927-604DCAF129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23514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5"/>
            <p:cNvSpPr/>
            <p:nvPr/>
          </p:nvSpPr>
          <p:spPr bwMode="gray">
            <a:xfrm rot="10371525">
              <a:off x="263767" y="443825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5"/>
            <p:cNvSpPr/>
            <p:nvPr/>
          </p:nvSpPr>
          <p:spPr bwMode="gray">
            <a:xfrm rot="10800000">
              <a:off x="459506" y="321130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4969927"/>
            <a:ext cx="8825659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4" y="685800"/>
            <a:ext cx="8825659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536665"/>
            <a:ext cx="8825658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1D010-BC98-4588-A0DA-947C268917AF}" type="datetimeFigureOut">
              <a:rPr lang="en-IN" smtClean="0"/>
              <a:t>10-08-2025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42BB6-E822-45C1-B927-604DCAF129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339349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Freeform 5"/>
            <p:cNvSpPr/>
            <p:nvPr/>
          </p:nvSpPr>
          <p:spPr bwMode="gray">
            <a:xfrm rot="21010068">
              <a:off x="8490951" y="2714874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7" name="Freeform 5"/>
            <p:cNvSpPr/>
            <p:nvPr/>
          </p:nvSpPr>
          <p:spPr bwMode="gray">
            <a:xfrm>
              <a:off x="455612" y="2801319"/>
              <a:ext cx="11277600" cy="3602637"/>
            </a:xfrm>
            <a:custGeom>
              <a:avLst/>
              <a:gdLst/>
              <a:ahLst/>
              <a:cxnLst/>
              <a:rect l="l" t="t" r="r" b="b"/>
              <a:pathLst>
                <a:path w="10000" h="7946">
                  <a:moveTo>
                    <a:pt x="0" y="0"/>
                  </a:moveTo>
                  <a:lnTo>
                    <a:pt x="0" y="7945"/>
                  </a:lnTo>
                  <a:lnTo>
                    <a:pt x="10000" y="7946"/>
                  </a:lnTo>
                  <a:lnTo>
                    <a:pt x="10000" y="4"/>
                  </a:lnTo>
                  <a:lnTo>
                    <a:pt x="10000" y="4"/>
                  </a:lnTo>
                  <a:lnTo>
                    <a:pt x="9773" y="91"/>
                  </a:lnTo>
                  <a:lnTo>
                    <a:pt x="9547" y="175"/>
                  </a:lnTo>
                  <a:lnTo>
                    <a:pt x="9320" y="256"/>
                  </a:lnTo>
                  <a:lnTo>
                    <a:pt x="9092" y="326"/>
                  </a:lnTo>
                  <a:lnTo>
                    <a:pt x="8865" y="396"/>
                  </a:lnTo>
                  <a:lnTo>
                    <a:pt x="8637" y="462"/>
                  </a:lnTo>
                  <a:lnTo>
                    <a:pt x="8412" y="518"/>
                  </a:lnTo>
                  <a:lnTo>
                    <a:pt x="8184" y="571"/>
                  </a:lnTo>
                  <a:lnTo>
                    <a:pt x="7957" y="620"/>
                  </a:lnTo>
                  <a:lnTo>
                    <a:pt x="7734" y="662"/>
                  </a:lnTo>
                  <a:lnTo>
                    <a:pt x="7508" y="704"/>
                  </a:lnTo>
                  <a:lnTo>
                    <a:pt x="7285" y="739"/>
                  </a:lnTo>
                  <a:lnTo>
                    <a:pt x="7062" y="767"/>
                  </a:lnTo>
                  <a:lnTo>
                    <a:pt x="6840" y="795"/>
                  </a:lnTo>
                  <a:lnTo>
                    <a:pt x="6620" y="819"/>
                  </a:lnTo>
                  <a:lnTo>
                    <a:pt x="6402" y="837"/>
                  </a:lnTo>
                  <a:lnTo>
                    <a:pt x="6184" y="851"/>
                  </a:lnTo>
                  <a:lnTo>
                    <a:pt x="5968" y="865"/>
                  </a:lnTo>
                  <a:lnTo>
                    <a:pt x="5755" y="872"/>
                  </a:lnTo>
                  <a:lnTo>
                    <a:pt x="5542" y="879"/>
                  </a:lnTo>
                  <a:lnTo>
                    <a:pt x="5332" y="882"/>
                  </a:lnTo>
                  <a:lnTo>
                    <a:pt x="5124" y="879"/>
                  </a:lnTo>
                  <a:lnTo>
                    <a:pt x="4918" y="879"/>
                  </a:lnTo>
                  <a:lnTo>
                    <a:pt x="4714" y="872"/>
                  </a:lnTo>
                  <a:lnTo>
                    <a:pt x="4514" y="861"/>
                  </a:lnTo>
                  <a:lnTo>
                    <a:pt x="4316" y="851"/>
                  </a:lnTo>
                  <a:lnTo>
                    <a:pt x="4122" y="840"/>
                  </a:lnTo>
                  <a:lnTo>
                    <a:pt x="3929" y="823"/>
                  </a:lnTo>
                  <a:lnTo>
                    <a:pt x="3739" y="805"/>
                  </a:lnTo>
                  <a:lnTo>
                    <a:pt x="3553" y="788"/>
                  </a:lnTo>
                  <a:lnTo>
                    <a:pt x="3190" y="742"/>
                  </a:lnTo>
                  <a:lnTo>
                    <a:pt x="2842" y="693"/>
                  </a:lnTo>
                  <a:lnTo>
                    <a:pt x="2508" y="641"/>
                  </a:lnTo>
                  <a:lnTo>
                    <a:pt x="2192" y="585"/>
                  </a:lnTo>
                  <a:lnTo>
                    <a:pt x="1890" y="525"/>
                  </a:lnTo>
                  <a:lnTo>
                    <a:pt x="1610" y="462"/>
                  </a:lnTo>
                  <a:lnTo>
                    <a:pt x="1347" y="399"/>
                  </a:lnTo>
                  <a:lnTo>
                    <a:pt x="1105" y="336"/>
                  </a:lnTo>
                  <a:lnTo>
                    <a:pt x="883" y="277"/>
                  </a:lnTo>
                  <a:lnTo>
                    <a:pt x="686" y="221"/>
                  </a:lnTo>
                  <a:lnTo>
                    <a:pt x="508" y="168"/>
                  </a:lnTo>
                  <a:lnTo>
                    <a:pt x="358" y="123"/>
                  </a:lnTo>
                  <a:lnTo>
                    <a:pt x="232" y="81"/>
                  </a:lnTo>
                  <a:lnTo>
                    <a:pt x="59" y="21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8798" y="1063417"/>
            <a:ext cx="8831816" cy="1372986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543300"/>
            <a:ext cx="8825659" cy="24765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1D010-BC98-4588-A0DA-947C268917AF}" type="datetimeFigureOut">
              <a:rPr lang="en-IN" smtClean="0"/>
              <a:t>10-08-2025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3" name="Rectangle 12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42BB6-E822-45C1-B927-604DCAF129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485916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7" name="Rectangle 1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Oval 24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Freeform 5"/>
            <p:cNvSpPr/>
            <p:nvPr/>
          </p:nvSpPr>
          <p:spPr bwMode="gray">
            <a:xfrm rot="21010068">
              <a:off x="8490951" y="41851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16" name="TextBox 15"/>
          <p:cNvSpPr txBox="1"/>
          <p:nvPr/>
        </p:nvSpPr>
        <p:spPr bwMode="gray">
          <a:xfrm>
            <a:off x="881566" y="607336"/>
            <a:ext cx="80191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 bwMode="gray">
          <a:xfrm>
            <a:off x="9884458" y="2613787"/>
            <a:ext cx="652763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96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81878" y="982134"/>
            <a:ext cx="8453906" cy="2696632"/>
          </a:xfrm>
        </p:spPr>
        <p:txBody>
          <a:bodyPr/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945945" y="3678766"/>
            <a:ext cx="7731219" cy="342174"/>
          </a:xfrm>
        </p:spPr>
        <p:txBody>
          <a:bodyPr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5029199"/>
            <a:ext cx="9244897" cy="997857"/>
          </a:xfrm>
        </p:spPr>
        <p:txBody>
          <a:bodyPr anchor="ctr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1D010-BC98-4588-A0DA-947C268917AF}" type="datetimeFigureOut">
              <a:rPr lang="en-IN" smtClean="0"/>
              <a:t>10-08-2025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9" name="Rectangle 18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42BB6-E822-45C1-B927-604DCAF129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922858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5"/>
            <p:cNvSpPr/>
            <p:nvPr/>
          </p:nvSpPr>
          <p:spPr bwMode="gray">
            <a:xfrm rot="21010068">
              <a:off x="8490951" y="4193583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5"/>
            <p:cNvSpPr/>
            <p:nvPr/>
          </p:nvSpPr>
          <p:spPr bwMode="gray">
            <a:xfrm>
              <a:off x="455612" y="4241801"/>
              <a:ext cx="11277600" cy="2337161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370667"/>
            <a:ext cx="8825660" cy="1822514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5024967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1D010-BC98-4588-A0DA-947C268917AF}" type="datetimeFigureOut">
              <a:rPr lang="en-IN" smtClean="0"/>
              <a:t>10-08-2025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42BB6-E822-45C1-B927-604DCAF129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4567348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2"/>
            <a:ext cx="314187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54953" y="3179764"/>
            <a:ext cx="314187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2721" y="2603500"/>
            <a:ext cx="314700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12721" y="3179763"/>
            <a:ext cx="3147009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88135" y="2603501"/>
            <a:ext cx="314573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88329" y="3179762"/>
            <a:ext cx="3145536" cy="284729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440397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777240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1D010-BC98-4588-A0DA-947C268917AF}" type="datetimeFigureOut">
              <a:rPr lang="en-IN" smtClean="0"/>
              <a:t>10-08-2025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42BB6-E822-45C1-B927-604DCAF129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4250457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532844"/>
            <a:ext cx="30504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334553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54954" y="5109106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68865" y="4532844"/>
            <a:ext cx="3050438" cy="576263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748462" y="2603500"/>
            <a:ext cx="2691243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4570172" y="5109105"/>
            <a:ext cx="3050438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82775" y="4532845"/>
            <a:ext cx="305109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163031" y="2603500"/>
            <a:ext cx="2691242" cy="159151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82775" y="5109104"/>
            <a:ext cx="3051096" cy="91795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3" name="Straight Connector 42"/>
          <p:cNvCxnSpPr/>
          <p:nvPr/>
        </p:nvCxnSpPr>
        <p:spPr>
          <a:xfrm>
            <a:off x="4405831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/>
          <p:cNvCxnSpPr/>
          <p:nvPr/>
        </p:nvCxnSpPr>
        <p:spPr>
          <a:xfrm>
            <a:off x="7797802" y="2569633"/>
            <a:ext cx="0" cy="3492499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1D010-BC98-4588-A0DA-947C268917AF}" type="datetimeFigureOut">
              <a:rPr lang="en-IN" smtClean="0"/>
              <a:t>10-08-2025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561111" y="6391838"/>
            <a:ext cx="3644282" cy="304801"/>
          </a:xfr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42BB6-E822-45C1-B927-604DCAF129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572033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825659" cy="70696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2603500"/>
            <a:ext cx="8825659" cy="3416300"/>
          </a:xfrm>
        </p:spPr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95439" y="6391838"/>
            <a:ext cx="990599" cy="304799"/>
          </a:xfrm>
        </p:spPr>
        <p:txBody>
          <a:bodyPr/>
          <a:lstStyle/>
          <a:p>
            <a:fld id="{F9E1D010-BC98-4588-A0DA-947C268917AF}" type="datetimeFigureOut">
              <a:rPr lang="en-IN" smtClean="0"/>
              <a:t>10-08-2025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42BB6-E822-45C1-B927-604DCAF129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4501059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7" name="Rectangle 6"/>
            <p:cNvSpPr/>
            <p:nvPr/>
          </p:nvSpPr>
          <p:spPr bwMode="gray">
            <a:xfrm>
              <a:off x="414867" y="402165"/>
              <a:ext cx="6510866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5101749">
              <a:off x="6294738" y="457773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0" name="Freeform 5"/>
            <p:cNvSpPr/>
            <p:nvPr/>
          </p:nvSpPr>
          <p:spPr bwMode="gray">
            <a:xfrm rot="5400000">
              <a:off x="44492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3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585235" y="1278467"/>
            <a:ext cx="1409965" cy="4748590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54954" y="1278467"/>
            <a:ext cx="6256025" cy="474859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10653104" y="6391838"/>
            <a:ext cx="992135" cy="304799"/>
          </a:xfrm>
        </p:spPr>
        <p:txBody>
          <a:bodyPr/>
          <a:lstStyle/>
          <a:p>
            <a:fld id="{F9E1D010-BC98-4588-A0DA-947C268917AF}" type="datetimeFigureOut">
              <a:rPr lang="en-IN" smtClean="0"/>
              <a:t>10-08-2025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42BB6-E822-45C1-B927-604DCAF129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3266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54954" y="2603500"/>
            <a:ext cx="8825659" cy="34163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1D010-BC98-4588-A0DA-947C268917AF}" type="datetimeFigureOut">
              <a:rPr lang="en-IN" smtClean="0"/>
              <a:t>10-08-2025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42BB6-E822-45C1-B927-604DCAF129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826653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 bwMode="gray">
            <a:xfrm>
              <a:off x="7289800" y="402165"/>
              <a:ext cx="44788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5"/>
            <p:cNvSpPr/>
            <p:nvPr/>
          </p:nvSpPr>
          <p:spPr bwMode="gray">
            <a:xfrm rot="16200000">
              <a:off x="3787244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5922489">
              <a:off x="4698352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2677645"/>
            <a:ext cx="4351025" cy="2283824"/>
          </a:xfrm>
        </p:spPr>
        <p:txBody>
          <a:bodyPr anchor="ctr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95559" y="2677644"/>
            <a:ext cx="3757545" cy="228382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1D010-BC98-4588-A0DA-947C268917AF}" type="datetimeFigureOut">
              <a:rPr lang="en-IN" smtClean="0"/>
              <a:t>10-08-2025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42BB6-E822-45C1-B927-604DCAF129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9241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54954" y="2603500"/>
            <a:ext cx="4825158" cy="341630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8712" y="2603500"/>
            <a:ext cx="4825159" cy="34163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1D010-BC98-4588-A0DA-947C268917AF}" type="datetimeFigureOut">
              <a:rPr lang="en-IN" smtClean="0"/>
              <a:t>10-08-2025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42BB6-E822-45C1-B927-604DCAF129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88542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4825157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54954" y="3179762"/>
            <a:ext cx="4825158" cy="2840039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08712" y="2603500"/>
            <a:ext cx="482515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08712" y="3179762"/>
            <a:ext cx="4825159" cy="2840039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1D010-BC98-4588-A0DA-947C268917AF}" type="datetimeFigureOut">
              <a:rPr lang="en-IN" smtClean="0"/>
              <a:t>10-08-2025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42BB6-E822-45C1-B927-604DCAF129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64008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1154954" y="973668"/>
            <a:ext cx="8761413" cy="706964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1D010-BC98-4588-A0DA-947C268917AF}" type="datetimeFigureOut">
              <a:rPr lang="en-IN" smtClean="0"/>
              <a:t>10-08-2025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42BB6-E822-45C1-B927-604DCAF129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9507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1D010-BC98-4588-A0DA-947C268917AF}" type="datetimeFigureOut">
              <a:rPr lang="en-IN" smtClean="0"/>
              <a:t>10-08-2025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Rectangle 6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42BB6-E822-45C1-B927-604DCAF129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737690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5713412" y="402165"/>
              <a:ext cx="6055253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5"/>
            <p:cNvSpPr/>
            <p:nvPr/>
          </p:nvSpPr>
          <p:spPr bwMode="gray">
            <a:xfrm rot="15922489">
              <a:off x="3140485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2229377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295400"/>
            <a:ext cx="2793158" cy="16002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81146" y="1447800"/>
            <a:ext cx="5190066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129280"/>
            <a:ext cx="2793158" cy="2895599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1D010-BC98-4588-A0DA-947C268917AF}" type="datetimeFigureOut">
              <a:rPr lang="en-IN" smtClean="0"/>
              <a:t>10-08-2025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42BB6-E822-45C1-B927-604DCAF129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06674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 bwMode="gray">
            <a:xfrm>
              <a:off x="6172200" y="402165"/>
              <a:ext cx="5596465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15922489">
              <a:off x="4203594" y="1826078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2" name="Freeform 5"/>
            <p:cNvSpPr/>
            <p:nvPr/>
          </p:nvSpPr>
          <p:spPr bwMode="gray">
            <a:xfrm rot="16200000">
              <a:off x="3295432" y="2801721"/>
              <a:ext cx="6053670" cy="1254558"/>
            </a:xfrm>
            <a:custGeom>
              <a:avLst/>
              <a:gdLst/>
              <a:ahLst/>
              <a:cxnLst/>
              <a:rect l="l" t="t" r="r" b="b"/>
              <a:pathLst>
                <a:path w="10000" h="8000">
                  <a:moveTo>
                    <a:pt x="0" y="0"/>
                  </a:moveTo>
                  <a:lnTo>
                    <a:pt x="0" y="7970"/>
                  </a:lnTo>
                  <a:lnTo>
                    <a:pt x="10000" y="8000"/>
                  </a:lnTo>
                  <a:lnTo>
                    <a:pt x="10000" y="7"/>
                  </a:lnTo>
                  <a:lnTo>
                    <a:pt x="10000" y="7"/>
                  </a:lnTo>
                  <a:lnTo>
                    <a:pt x="9773" y="156"/>
                  </a:lnTo>
                  <a:lnTo>
                    <a:pt x="9547" y="298"/>
                  </a:lnTo>
                  <a:lnTo>
                    <a:pt x="9320" y="437"/>
                  </a:lnTo>
                  <a:lnTo>
                    <a:pt x="9092" y="556"/>
                  </a:lnTo>
                  <a:lnTo>
                    <a:pt x="8865" y="676"/>
                  </a:lnTo>
                  <a:lnTo>
                    <a:pt x="8637" y="788"/>
                  </a:lnTo>
                  <a:lnTo>
                    <a:pt x="8412" y="884"/>
                  </a:lnTo>
                  <a:lnTo>
                    <a:pt x="8184" y="975"/>
                  </a:lnTo>
                  <a:lnTo>
                    <a:pt x="7957" y="1058"/>
                  </a:lnTo>
                  <a:lnTo>
                    <a:pt x="7734" y="1130"/>
                  </a:lnTo>
                  <a:lnTo>
                    <a:pt x="7508" y="1202"/>
                  </a:lnTo>
                  <a:lnTo>
                    <a:pt x="7285" y="1262"/>
                  </a:lnTo>
                  <a:lnTo>
                    <a:pt x="7062" y="1309"/>
                  </a:lnTo>
                  <a:lnTo>
                    <a:pt x="6840" y="1358"/>
                  </a:lnTo>
                  <a:lnTo>
                    <a:pt x="6620" y="1399"/>
                  </a:lnTo>
                  <a:lnTo>
                    <a:pt x="6402" y="1428"/>
                  </a:lnTo>
                  <a:lnTo>
                    <a:pt x="6184" y="1453"/>
                  </a:lnTo>
                  <a:lnTo>
                    <a:pt x="5968" y="1477"/>
                  </a:lnTo>
                  <a:lnTo>
                    <a:pt x="5755" y="1488"/>
                  </a:lnTo>
                  <a:lnTo>
                    <a:pt x="5542" y="1500"/>
                  </a:lnTo>
                  <a:lnTo>
                    <a:pt x="5332" y="1506"/>
                  </a:lnTo>
                  <a:lnTo>
                    <a:pt x="5124" y="1500"/>
                  </a:lnTo>
                  <a:lnTo>
                    <a:pt x="4918" y="1500"/>
                  </a:lnTo>
                  <a:lnTo>
                    <a:pt x="4714" y="1488"/>
                  </a:lnTo>
                  <a:lnTo>
                    <a:pt x="4514" y="1470"/>
                  </a:lnTo>
                  <a:lnTo>
                    <a:pt x="4316" y="1453"/>
                  </a:lnTo>
                  <a:lnTo>
                    <a:pt x="4122" y="1434"/>
                  </a:lnTo>
                  <a:lnTo>
                    <a:pt x="3929" y="1405"/>
                  </a:lnTo>
                  <a:lnTo>
                    <a:pt x="3739" y="1374"/>
                  </a:lnTo>
                  <a:lnTo>
                    <a:pt x="3553" y="1346"/>
                  </a:lnTo>
                  <a:lnTo>
                    <a:pt x="3190" y="1267"/>
                  </a:lnTo>
                  <a:lnTo>
                    <a:pt x="2842" y="1183"/>
                  </a:lnTo>
                  <a:lnTo>
                    <a:pt x="2508" y="1095"/>
                  </a:lnTo>
                  <a:lnTo>
                    <a:pt x="2192" y="998"/>
                  </a:lnTo>
                  <a:lnTo>
                    <a:pt x="1890" y="897"/>
                  </a:lnTo>
                  <a:lnTo>
                    <a:pt x="1610" y="788"/>
                  </a:lnTo>
                  <a:lnTo>
                    <a:pt x="1347" y="681"/>
                  </a:lnTo>
                  <a:lnTo>
                    <a:pt x="1105" y="574"/>
                  </a:lnTo>
                  <a:lnTo>
                    <a:pt x="883" y="473"/>
                  </a:lnTo>
                  <a:lnTo>
                    <a:pt x="686" y="377"/>
                  </a:lnTo>
                  <a:lnTo>
                    <a:pt x="508" y="286"/>
                  </a:lnTo>
                  <a:lnTo>
                    <a:pt x="358" y="210"/>
                  </a:lnTo>
                  <a:lnTo>
                    <a:pt x="232" y="138"/>
                  </a:lnTo>
                  <a:lnTo>
                    <a:pt x="59" y="35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5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5" y="1693333"/>
            <a:ext cx="3865134" cy="1735667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547870" y="1143000"/>
            <a:ext cx="3227193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marL="0" lvl="0" indent="0" algn="ctr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1154954" y="3657600"/>
            <a:ext cx="3859212" cy="13716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E1D010-BC98-4588-A0DA-947C268917AF}" type="datetimeFigureOut">
              <a:rPr lang="en-IN" smtClean="0"/>
              <a:t>10-08-2025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16" name="Rectangle 15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442BB6-E822-45C1-B927-604DCAF129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864204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sp>
          <p:nvSpPr>
            <p:cNvPr id="7" name="Rectangle 6"/>
            <p:cNvSpPr/>
            <p:nvPr/>
          </p:nvSpPr>
          <p:spPr>
            <a:xfrm>
              <a:off x="0" y="0"/>
              <a:ext cx="12192000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8609012" y="5867400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860901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7999412" y="8464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Freeform 5"/>
            <p:cNvSpPr/>
            <p:nvPr/>
          </p:nvSpPr>
          <p:spPr bwMode="gray">
            <a:xfrm rot="21010068">
              <a:off x="8490951" y="1797517"/>
              <a:ext cx="3299407" cy="440924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/>
            <p:nvPr/>
          </p:nvSpPr>
          <p:spPr bwMode="gray">
            <a:xfrm>
              <a:off x="459506" y="1866405"/>
              <a:ext cx="11277600" cy="4533900"/>
            </a:xfrm>
            <a:custGeom>
              <a:avLst/>
              <a:gdLst/>
              <a:ahLst/>
              <a:cxnLst/>
              <a:rect l="0" t="0" r="r" b="b"/>
              <a:pathLst>
                <a:path w="7104" h="2856">
                  <a:moveTo>
                    <a:pt x="0" y="0"/>
                  </a:moveTo>
                  <a:lnTo>
                    <a:pt x="0" y="2856"/>
                  </a:lnTo>
                  <a:lnTo>
                    <a:pt x="7104" y="2856"/>
                  </a:lnTo>
                  <a:lnTo>
                    <a:pt x="7104" y="1"/>
                  </a:lnTo>
                  <a:lnTo>
                    <a:pt x="7104" y="1"/>
                  </a:lnTo>
                  <a:lnTo>
                    <a:pt x="6943" y="26"/>
                  </a:lnTo>
                  <a:lnTo>
                    <a:pt x="6782" y="50"/>
                  </a:lnTo>
                  <a:lnTo>
                    <a:pt x="6621" y="73"/>
                  </a:lnTo>
                  <a:lnTo>
                    <a:pt x="6459" y="93"/>
                  </a:lnTo>
                  <a:lnTo>
                    <a:pt x="6298" y="113"/>
                  </a:lnTo>
                  <a:lnTo>
                    <a:pt x="6136" y="132"/>
                  </a:lnTo>
                  <a:lnTo>
                    <a:pt x="5976" y="148"/>
                  </a:lnTo>
                  <a:lnTo>
                    <a:pt x="5814" y="163"/>
                  </a:lnTo>
                  <a:lnTo>
                    <a:pt x="5653" y="177"/>
                  </a:lnTo>
                  <a:lnTo>
                    <a:pt x="5494" y="189"/>
                  </a:lnTo>
                  <a:lnTo>
                    <a:pt x="5334" y="201"/>
                  </a:lnTo>
                  <a:lnTo>
                    <a:pt x="5175" y="211"/>
                  </a:lnTo>
                  <a:lnTo>
                    <a:pt x="5017" y="219"/>
                  </a:lnTo>
                  <a:lnTo>
                    <a:pt x="4859" y="227"/>
                  </a:lnTo>
                  <a:lnTo>
                    <a:pt x="4703" y="234"/>
                  </a:lnTo>
                  <a:lnTo>
                    <a:pt x="4548" y="239"/>
                  </a:lnTo>
                  <a:lnTo>
                    <a:pt x="4393" y="243"/>
                  </a:lnTo>
                  <a:lnTo>
                    <a:pt x="4240" y="247"/>
                  </a:lnTo>
                  <a:lnTo>
                    <a:pt x="4088" y="249"/>
                  </a:lnTo>
                  <a:lnTo>
                    <a:pt x="3937" y="251"/>
                  </a:lnTo>
                  <a:lnTo>
                    <a:pt x="3788" y="252"/>
                  </a:lnTo>
                  <a:lnTo>
                    <a:pt x="3640" y="251"/>
                  </a:lnTo>
                  <a:lnTo>
                    <a:pt x="3494" y="251"/>
                  </a:lnTo>
                  <a:lnTo>
                    <a:pt x="3349" y="249"/>
                  </a:lnTo>
                  <a:lnTo>
                    <a:pt x="3207" y="246"/>
                  </a:lnTo>
                  <a:lnTo>
                    <a:pt x="3066" y="243"/>
                  </a:lnTo>
                  <a:lnTo>
                    <a:pt x="2928" y="240"/>
                  </a:lnTo>
                  <a:lnTo>
                    <a:pt x="2791" y="235"/>
                  </a:lnTo>
                  <a:lnTo>
                    <a:pt x="2656" y="230"/>
                  </a:lnTo>
                  <a:lnTo>
                    <a:pt x="2524" y="225"/>
                  </a:lnTo>
                  <a:lnTo>
                    <a:pt x="2266" y="212"/>
                  </a:lnTo>
                  <a:lnTo>
                    <a:pt x="2019" y="198"/>
                  </a:lnTo>
                  <a:lnTo>
                    <a:pt x="1782" y="183"/>
                  </a:lnTo>
                  <a:lnTo>
                    <a:pt x="1557" y="167"/>
                  </a:lnTo>
                  <a:lnTo>
                    <a:pt x="1343" y="150"/>
                  </a:lnTo>
                  <a:lnTo>
                    <a:pt x="1144" y="132"/>
                  </a:lnTo>
                  <a:lnTo>
                    <a:pt x="957" y="114"/>
                  </a:lnTo>
                  <a:lnTo>
                    <a:pt x="785" y="96"/>
                  </a:lnTo>
                  <a:lnTo>
                    <a:pt x="627" y="79"/>
                  </a:lnTo>
                  <a:lnTo>
                    <a:pt x="487" y="63"/>
                  </a:lnTo>
                  <a:lnTo>
                    <a:pt x="361" y="48"/>
                  </a:lnTo>
                  <a:lnTo>
                    <a:pt x="254" y="35"/>
                  </a:lnTo>
                  <a:lnTo>
                    <a:pt x="165" y="23"/>
                  </a:lnTo>
                  <a:lnTo>
                    <a:pt x="42" y="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4" name="Freeform 5"/>
            <p:cNvSpPr>
              <a:spLocks noEditPoints="1"/>
            </p:cNvSpPr>
            <p:nvPr/>
          </p:nvSpPr>
          <p:spPr bwMode="gray">
            <a:xfrm>
              <a:off x="0" y="1587"/>
              <a:ext cx="12192000" cy="6856413"/>
            </a:xfrm>
            <a:custGeom>
              <a:avLst/>
              <a:gdLst/>
              <a:ahLst/>
              <a:cxnLst/>
              <a:rect l="0" t="0" r="r" b="b"/>
              <a:pathLst>
                <a:path w="15356" h="8638">
                  <a:moveTo>
                    <a:pt x="0" y="0"/>
                  </a:moveTo>
                  <a:lnTo>
                    <a:pt x="0" y="8638"/>
                  </a:lnTo>
                  <a:lnTo>
                    <a:pt x="15356" y="8638"/>
                  </a:lnTo>
                  <a:lnTo>
                    <a:pt x="15356" y="0"/>
                  </a:lnTo>
                  <a:lnTo>
                    <a:pt x="0" y="0"/>
                  </a:lnTo>
                  <a:close/>
                  <a:moveTo>
                    <a:pt x="14748" y="8038"/>
                  </a:moveTo>
                  <a:lnTo>
                    <a:pt x="600" y="8038"/>
                  </a:lnTo>
                  <a:lnTo>
                    <a:pt x="600" y="592"/>
                  </a:lnTo>
                  <a:lnTo>
                    <a:pt x="14748" y="592"/>
                  </a:lnTo>
                  <a:lnTo>
                    <a:pt x="14748" y="8038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1154954" y="973668"/>
            <a:ext cx="8761413" cy="706964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2603500"/>
            <a:ext cx="8761413" cy="3416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653104" y="6391838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1" i="0">
                <a:solidFill>
                  <a:schemeClr val="accent1"/>
                </a:solidFill>
              </a:defRPr>
            </a:lvl1pPr>
          </a:lstStyle>
          <a:p>
            <a:fld id="{F9E1D010-BC98-4588-A0DA-947C268917AF}" type="datetimeFigureOut">
              <a:rPr lang="en-IN" smtClean="0"/>
              <a:t>10-08-2025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61110" y="6391838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1" i="0">
                <a:solidFill>
                  <a:schemeClr val="accent1"/>
                </a:solidFill>
              </a:defRPr>
            </a:lvl1pPr>
          </a:lstStyle>
          <a:p>
            <a:endParaRPr lang="en-IN"/>
          </a:p>
        </p:txBody>
      </p:sp>
      <p:sp>
        <p:nvSpPr>
          <p:cNvPr id="21" name="Rectangle 20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bg1"/>
                </a:solidFill>
              </a:defRPr>
            </a:lvl1pPr>
          </a:lstStyle>
          <a:p>
            <a:fld id="{D2442BB6-E822-45C1-B927-604DCAF1290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327335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b="0" i="0" kern="1200">
          <a:solidFill>
            <a:schemeClr val="bg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mailto:gopie852@gmail.com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5A26B4-6C5A-B26B-034D-36898CE8B0C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410594" y="1558959"/>
            <a:ext cx="9867006" cy="2677648"/>
          </a:xfrm>
        </p:spPr>
        <p:txBody>
          <a:bodyPr>
            <a:normAutofit fontScale="90000"/>
          </a:bodyPr>
          <a:lstStyle/>
          <a:p>
            <a:r>
              <a:rPr lang="en-US" dirty="0"/>
              <a:t>           Project Title: </a:t>
            </a:r>
            <a:br>
              <a:rPr lang="en-US" dirty="0"/>
            </a:br>
            <a:r>
              <a:rPr lang="en-US" dirty="0" err="1"/>
              <a:t>SmartWaste</a:t>
            </a:r>
            <a:r>
              <a:rPr lang="en-US" dirty="0"/>
              <a:t>: AI-Powered Food Waste Reduction System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5E8F03C-8289-8F59-63B7-B70FE3ECAF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36542" y="5126037"/>
            <a:ext cx="4198374" cy="802814"/>
          </a:xfrm>
        </p:spPr>
        <p:txBody>
          <a:bodyPr/>
          <a:lstStyle/>
          <a:p>
            <a:r>
              <a:rPr lang="en-US" b="1" dirty="0">
                <a:solidFill>
                  <a:schemeClr val="bg1"/>
                </a:solidFill>
              </a:rPr>
              <a:t>Team Member 1 :  Gopi E</a:t>
            </a:r>
          </a:p>
          <a:p>
            <a:r>
              <a:rPr lang="en-US" b="1" dirty="0">
                <a:solidFill>
                  <a:schemeClr val="bg1"/>
                </a:solidFill>
              </a:rPr>
              <a:t>Team Member 2 : Hari Prasad S</a:t>
            </a:r>
          </a:p>
        </p:txBody>
      </p:sp>
    </p:spTree>
    <p:extLst>
      <p:ext uri="{BB962C8B-B14F-4D97-AF65-F5344CB8AC3E}">
        <p14:creationId xmlns:p14="http://schemas.microsoft.com/office/powerpoint/2010/main" val="232075263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B37F4B-0BA5-1B13-5802-FC93C53283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Impact &amp; Future Vision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1C3E3BA1-822B-9E1A-CF6F-94B058CE206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75852" y="2369114"/>
            <a:ext cx="9908458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Environmental Impact: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Reduce food waste by up to 30% among users, significantly lowering methane emissions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Economic Impact: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Save users hundreds of dollars annually on groceries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Social Impact: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Promote sustainable habits and responsible consumption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Community Building: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User challenges and rewards for waste reduction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Long-Term Vision: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Integration with IoT smart kitchen devices and grocery stores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Collaboration with local governments for community waste programs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Expansion into other perishable goods (medicines, cosmetics)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 AI for personalized nutrition and health recommendations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86602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6052B7-400F-432D-6089-7D62A1538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Call to Action / Ask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5CD998-41A2-C87D-7CC0-563B0A0405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Contact Us: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Team Leader: Gopi E</a:t>
            </a:r>
          </a:p>
          <a:p>
            <a:r>
              <a:rPr lang="en-US" dirty="0"/>
              <a:t>Email: </a:t>
            </a:r>
            <a:r>
              <a:rPr lang="en-US" dirty="0">
                <a:hlinkClick r:id="rId2"/>
              </a:rPr>
              <a:t>gopie852@gmail.com</a:t>
            </a:r>
            <a:endParaRPr lang="en-US" dirty="0"/>
          </a:p>
          <a:p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0829426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A81B54-142B-13C1-39C7-2A999C1C9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FDA438-4813-159A-52A5-F7A87FCEE5E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683746"/>
            <a:ext cx="10515600" cy="4351338"/>
          </a:xfrm>
        </p:spPr>
        <p:txBody>
          <a:bodyPr/>
          <a:lstStyle/>
          <a:p>
            <a:r>
              <a:rPr lang="en-US" dirty="0"/>
              <a:t>Global food waste statistics (e.g., 1/3 of food produced is wasted)</a:t>
            </a:r>
          </a:p>
          <a:p>
            <a:r>
              <a:rPr lang="en-US" dirty="0"/>
              <a:t>Economic losses due to wasted food globally and locally</a:t>
            </a:r>
          </a:p>
          <a:p>
            <a:r>
              <a:rPr lang="en-US" dirty="0"/>
              <a:t>Environmental impact: methane emissions, resource wastage</a:t>
            </a:r>
          </a:p>
          <a:p>
            <a:r>
              <a:rPr lang="en-US" dirty="0"/>
              <a:t>Lack of user-friendly tools for tracking food expiry at home/businesses</a:t>
            </a:r>
          </a:p>
          <a:p>
            <a:r>
              <a:rPr lang="en-US" dirty="0"/>
              <a:t>Difficulty in managing diverse food inventories effectively</a:t>
            </a:r>
          </a:p>
        </p:txBody>
      </p:sp>
    </p:spTree>
    <p:extLst>
      <p:ext uri="{BB962C8B-B14F-4D97-AF65-F5344CB8AC3E}">
        <p14:creationId xmlns:p14="http://schemas.microsoft.com/office/powerpoint/2010/main" val="41752909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93662F-13B0-2DDE-1D4B-9502A2890F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Solution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6BE32D-3666-1A09-1EA9-493CD4705F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AI-powered food item recognition via smartphone camera</a:t>
            </a:r>
          </a:p>
          <a:p>
            <a:r>
              <a:rPr lang="en-US" dirty="0"/>
              <a:t>Automatic expiry date prediction using historical and real-time data</a:t>
            </a:r>
          </a:p>
          <a:p>
            <a:r>
              <a:rPr lang="en-US" dirty="0"/>
              <a:t>Personalized notifications and reminders to use food before expiry</a:t>
            </a:r>
          </a:p>
          <a:p>
            <a:r>
              <a:rPr lang="en-US" dirty="0"/>
              <a:t>Intelligent recipe suggestions to help utilize soon-to-expire ingredients</a:t>
            </a:r>
          </a:p>
          <a:p>
            <a:r>
              <a:rPr lang="en-US" dirty="0"/>
              <a:t>User-friendly dashboard with waste analytics and insights</a:t>
            </a:r>
          </a:p>
          <a:p>
            <a:r>
              <a:rPr lang="en-US" dirty="0"/>
              <a:t>Multi-platform support: mobile app + web dashboard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571766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AFA6A7-F392-E31A-9709-5120AE19CA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Market Opportunity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1E1F8AA5-BC05-1B84-BA86-5E0231BC16DE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467263"/>
            <a:ext cx="10170790" cy="4832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Target segments: households, restaurants, grocery stores, cafes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Market size and growth rate for food waste management tech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Increasing consumer awareness and demand for sustainability solutions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Government regulations promoting waste reduction in food industries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Potential partnerships with food retailers and delivery platforms</a:t>
            </a:r>
          </a:p>
        </p:txBody>
      </p:sp>
    </p:spTree>
    <p:extLst>
      <p:ext uri="{BB962C8B-B14F-4D97-AF65-F5344CB8AC3E}">
        <p14:creationId xmlns:p14="http://schemas.microsoft.com/office/powerpoint/2010/main" val="16763085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8AA647-BCD0-89ED-676E-61D3B3364A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Technology Stack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AECD868D-A9C0-D137-6045-437018DA707B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46355" y="1899883"/>
            <a:ext cx="10974671" cy="48320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Frontend: React.js for dynamic and responsive UI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Backend: Python Flask for scalable API services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Database: PostgreSQL for structured, reliable data storage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AI/ML: TensorFlow for image recognition, Scikit-learn for expiry prediction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Cloud: Google Cloud Platform for hosting, storage, and scalability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Integration with notification services (e.g., Firebase Cloud Messaging)</a:t>
            </a:r>
          </a:p>
        </p:txBody>
      </p:sp>
    </p:spTree>
    <p:extLst>
      <p:ext uri="{BB962C8B-B14F-4D97-AF65-F5344CB8AC3E}">
        <p14:creationId xmlns:p14="http://schemas.microsoft.com/office/powerpoint/2010/main" val="1408654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EB9B5-BACA-61C3-D504-766485A5EA6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Team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3363F-4DFA-0682-A9C8-FB618965C3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506662"/>
            <a:ext cx="10515600" cy="4351338"/>
          </a:xfrm>
        </p:spPr>
        <p:txBody>
          <a:bodyPr/>
          <a:lstStyle/>
          <a:p>
            <a:r>
              <a:rPr lang="en-US" dirty="0"/>
              <a:t>Leader Name : Gopi E </a:t>
            </a:r>
          </a:p>
          <a:p>
            <a:r>
              <a:rPr lang="en-US" dirty="0"/>
              <a:t>College Name: SIMATS Engineering</a:t>
            </a:r>
          </a:p>
          <a:p>
            <a:r>
              <a:rPr lang="en-US" dirty="0" err="1"/>
              <a:t>B.Tech</a:t>
            </a:r>
            <a:r>
              <a:rPr lang="en-US" dirty="0"/>
              <a:t> Information Technology</a:t>
            </a:r>
          </a:p>
          <a:p>
            <a:endParaRPr lang="en-US" dirty="0"/>
          </a:p>
          <a:p>
            <a:r>
              <a:rPr lang="en-US" dirty="0"/>
              <a:t>Member 1 : Hari Prasad S</a:t>
            </a:r>
          </a:p>
          <a:p>
            <a:r>
              <a:rPr lang="en-US" dirty="0"/>
              <a:t>College Name: SIMATS Engineering</a:t>
            </a:r>
          </a:p>
          <a:p>
            <a:r>
              <a:rPr lang="en-US" dirty="0" err="1"/>
              <a:t>B.Tech</a:t>
            </a:r>
            <a:r>
              <a:rPr lang="en-US" dirty="0"/>
              <a:t> Information Technology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591679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5A8A5-E5B7-387F-D8D6-E38A7427A9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Business Model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E71ED6D-7247-5B05-E6FD-A6E4F6E09114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95517" y="2467436"/>
            <a:ext cx="9662652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Freemium model: basic features free, premium features paid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Subscription plans tailored for small businesses and restaurants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Revenue streams: ads, affiliate marketing with grocery stores, data analytics services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+mj-lt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rPr>
              <a:t>Plans for scaling and monetizing through partnerships and APIs</a:t>
            </a:r>
          </a:p>
        </p:txBody>
      </p:sp>
    </p:spTree>
    <p:extLst>
      <p:ext uri="{BB962C8B-B14F-4D97-AF65-F5344CB8AC3E}">
        <p14:creationId xmlns:p14="http://schemas.microsoft.com/office/powerpoint/2010/main" val="253355392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3DABCA-7173-AA66-AFBB-3BA310614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Roadmap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36F40363-D2F1-7307-5294-D70BC63B911A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907026" y="2388778"/>
            <a:ext cx="9731476" cy="397031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MVP Development &amp; Internal Testing: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Completed by </a:t>
            </a:r>
            <a:r>
              <a:rPr lang="en-US" altLang="en-US" sz="1800" dirty="0">
                <a:latin typeface="Arial" panose="020B0604020202020204" pitchFamily="34" charset="0"/>
              </a:rPr>
              <a:t>August 10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, 2025</a:t>
            </a:r>
            <a:endParaRPr lang="en-US" altLang="en-US" sz="1800" dirty="0"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Beta Release &amp; User Testing: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August 15 – September 15, 2025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Gather User Feedback &amp; Implement Enhancements: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September 20 – October 15, 2025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Marketing Campaign &amp; Partnership Outreach: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October 20 – November 30, 2025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Official Product Launch: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December 15, 2025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Post-Launch Support &amp; Scaling: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January 2026 onwards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Future Updates: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AI-driven shopping list optimization, smart kitchen device integration, multi-language support</a:t>
            </a:r>
          </a:p>
        </p:txBody>
      </p:sp>
    </p:spTree>
    <p:extLst>
      <p:ext uri="{BB962C8B-B14F-4D97-AF65-F5344CB8AC3E}">
        <p14:creationId xmlns:p14="http://schemas.microsoft.com/office/powerpoint/2010/main" val="35853712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A87940-F15B-D3A1-D670-7B823AEBC0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Competitive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8B121A-DF51-D2ED-0480-A64F646140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415560"/>
            <a:ext cx="10515600" cy="4351338"/>
          </a:xfrm>
        </p:spPr>
        <p:txBody>
          <a:bodyPr>
            <a:normAutofit lnSpcReduction="10000"/>
          </a:bodyPr>
          <a:lstStyle/>
          <a:p>
            <a:r>
              <a:rPr lang="en-IN" b="1" dirty="0"/>
              <a:t>Current Solutions:</a:t>
            </a:r>
            <a:r>
              <a:rPr lang="en-IN" dirty="0"/>
              <a:t> Apps like ‘</a:t>
            </a:r>
            <a:r>
              <a:rPr lang="en-IN" dirty="0" err="1"/>
              <a:t>FoodKeeper</a:t>
            </a:r>
            <a:r>
              <a:rPr lang="en-IN" dirty="0"/>
              <a:t>,’ ‘Too Good To Go,’ and smart fridge systems</a:t>
            </a:r>
          </a:p>
          <a:p>
            <a:r>
              <a:rPr lang="en-IN" b="1" dirty="0"/>
              <a:t>Limitations of Competitors:</a:t>
            </a:r>
            <a:r>
              <a:rPr lang="en-IN" dirty="0"/>
              <a:t> Limited AI capabilities, poor integration, lack of personalized notifications</a:t>
            </a:r>
          </a:p>
          <a:p>
            <a:r>
              <a:rPr lang="en-IN" b="1" dirty="0" err="1"/>
              <a:t>SmartWaste</a:t>
            </a:r>
            <a:r>
              <a:rPr lang="en-IN" b="1" dirty="0"/>
              <a:t> Advantages:</a:t>
            </a:r>
            <a:endParaRPr lang="en-IN" dirty="0"/>
          </a:p>
          <a:p>
            <a:pPr lvl="1"/>
            <a:r>
              <a:rPr lang="en-IN" dirty="0"/>
              <a:t>Advanced AI image recognition for automatic food identification</a:t>
            </a:r>
          </a:p>
          <a:p>
            <a:pPr lvl="1"/>
            <a:r>
              <a:rPr lang="en-IN" dirty="0"/>
              <a:t>Predictive expiry alerts using machine learning</a:t>
            </a:r>
          </a:p>
          <a:p>
            <a:pPr lvl="1"/>
            <a:r>
              <a:rPr lang="en-IN" dirty="0"/>
              <a:t>Recipe suggestions tailored to user inventory</a:t>
            </a:r>
          </a:p>
          <a:p>
            <a:pPr lvl="1"/>
            <a:r>
              <a:rPr lang="en-IN" dirty="0"/>
              <a:t>Comprehensive analytics dashboard for waste tracking</a:t>
            </a:r>
          </a:p>
          <a:p>
            <a:pPr lvl="1"/>
            <a:r>
              <a:rPr lang="en-IN" dirty="0"/>
              <a:t>Cross-platform accessibility (mobile + web)</a:t>
            </a:r>
          </a:p>
          <a:p>
            <a:r>
              <a:rPr lang="en-IN" b="1" dirty="0"/>
              <a:t>Potential Challenges:</a:t>
            </a:r>
            <a:r>
              <a:rPr lang="en-IN" dirty="0"/>
              <a:t> User adoption, data privacy concerns, scaling AI accuracy</a:t>
            </a:r>
          </a:p>
          <a:p>
            <a:r>
              <a:rPr lang="en-IN" b="1" dirty="0"/>
              <a:t>Mitigation Strategies:</a:t>
            </a:r>
            <a:r>
              <a:rPr lang="en-IN" dirty="0"/>
              <a:t> User education, transparent data policies, continuous AI model training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8487829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7</TotalTime>
  <Words>611</Words>
  <Application>Microsoft Office PowerPoint</Application>
  <PresentationFormat>Widescreen</PresentationFormat>
  <Paragraphs>98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5" baseType="lpstr">
      <vt:lpstr>Arial</vt:lpstr>
      <vt:lpstr>Century Gothic</vt:lpstr>
      <vt:lpstr>Wingdings 3</vt:lpstr>
      <vt:lpstr>Ion Boardroom</vt:lpstr>
      <vt:lpstr>           Project Title:  SmartWaste: AI-Powered Food Waste Reduction System</vt:lpstr>
      <vt:lpstr>Problem Statement</vt:lpstr>
      <vt:lpstr>Solution Overview</vt:lpstr>
      <vt:lpstr>Market Opportunity</vt:lpstr>
      <vt:lpstr>Technology Stack</vt:lpstr>
      <vt:lpstr>Team Introduction</vt:lpstr>
      <vt:lpstr>Business Model</vt:lpstr>
      <vt:lpstr>Roadmap</vt:lpstr>
      <vt:lpstr>Competitive Analysis</vt:lpstr>
      <vt:lpstr>Impact &amp; Future Vision</vt:lpstr>
      <vt:lpstr>Call to Action / Ask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GOPI E</dc:creator>
  <cp:lastModifiedBy>GOPI E</cp:lastModifiedBy>
  <cp:revision>4</cp:revision>
  <dcterms:created xsi:type="dcterms:W3CDTF">2025-08-10T12:12:17Z</dcterms:created>
  <dcterms:modified xsi:type="dcterms:W3CDTF">2025-08-10T12:20:45Z</dcterms:modified>
</cp:coreProperties>
</file>