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459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E7"/>
    <a:srgbClr val="FCDCBF"/>
    <a:srgbClr val="BFE7FF"/>
    <a:srgbClr val="FBDCBF"/>
    <a:srgbClr val="FED67F"/>
    <a:srgbClr val="D6F5CC"/>
    <a:srgbClr val="D7F5CD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>
        <p:scale>
          <a:sx n="75" d="100"/>
          <a:sy n="75" d="100"/>
        </p:scale>
        <p:origin x="-43" y="-4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1" y="5387365"/>
            <a:ext cx="13990320" cy="11460480"/>
          </a:xfrm>
        </p:spPr>
        <p:txBody>
          <a:bodyPr anchor="b"/>
          <a:lstStyle>
            <a:lvl1pPr algn="ctr">
              <a:defRPr sz="10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289780"/>
            <a:ext cx="12344400" cy="7947659"/>
          </a:xfrm>
        </p:spPr>
        <p:txBody>
          <a:bodyPr/>
          <a:lstStyle>
            <a:lvl1pPr marL="0" indent="0" algn="ctr">
              <a:buNone/>
              <a:defRPr sz="4323"/>
            </a:lvl1pPr>
            <a:lvl2pPr marL="823285" indent="0" algn="ctr">
              <a:buNone/>
              <a:defRPr sz="3602"/>
            </a:lvl2pPr>
            <a:lvl3pPr marL="1646571" indent="0" algn="ctr">
              <a:buNone/>
              <a:defRPr sz="3241"/>
            </a:lvl3pPr>
            <a:lvl4pPr marL="2469856" indent="0" algn="ctr">
              <a:buNone/>
              <a:defRPr sz="2880"/>
            </a:lvl4pPr>
            <a:lvl5pPr marL="3293142" indent="0" algn="ctr">
              <a:buNone/>
              <a:defRPr sz="2880"/>
            </a:lvl5pPr>
            <a:lvl6pPr marL="4116427" indent="0" algn="ctr">
              <a:buNone/>
              <a:defRPr sz="2880"/>
            </a:lvl6pPr>
            <a:lvl7pPr marL="4939713" indent="0" algn="ctr">
              <a:buNone/>
              <a:defRPr sz="2880"/>
            </a:lvl7pPr>
            <a:lvl8pPr marL="5762993" indent="0" algn="ctr">
              <a:buNone/>
              <a:defRPr sz="2880"/>
            </a:lvl8pPr>
            <a:lvl9pPr marL="6586284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7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752621"/>
            <a:ext cx="3549015" cy="278968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6" y="1752621"/>
            <a:ext cx="10441305" cy="278968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8206752"/>
            <a:ext cx="14196060" cy="13693136"/>
          </a:xfrm>
        </p:spPr>
        <p:txBody>
          <a:bodyPr anchor="b"/>
          <a:lstStyle>
            <a:lvl1pPr>
              <a:defRPr sz="10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22029429"/>
            <a:ext cx="14196060" cy="7200899"/>
          </a:xfrm>
        </p:spPr>
        <p:txBody>
          <a:bodyPr/>
          <a:lstStyle>
            <a:lvl1pPr marL="0" indent="0">
              <a:buNone/>
              <a:defRPr sz="4323">
                <a:solidFill>
                  <a:schemeClr val="tx1"/>
                </a:solidFill>
              </a:defRPr>
            </a:lvl1pPr>
            <a:lvl2pPr marL="823285" indent="0">
              <a:buNone/>
              <a:defRPr sz="3602">
                <a:solidFill>
                  <a:schemeClr val="tx1">
                    <a:tint val="75000"/>
                  </a:schemeClr>
                </a:solidFill>
              </a:defRPr>
            </a:lvl2pPr>
            <a:lvl3pPr marL="1646571" indent="0">
              <a:buNone/>
              <a:defRPr sz="3241">
                <a:solidFill>
                  <a:schemeClr val="tx1">
                    <a:tint val="75000"/>
                  </a:schemeClr>
                </a:solidFill>
              </a:defRPr>
            </a:lvl3pPr>
            <a:lvl4pPr marL="2469856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314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642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971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299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6284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99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752608"/>
            <a:ext cx="14196060" cy="63627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8069588"/>
            <a:ext cx="6963012" cy="3954780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285" indent="0">
              <a:buNone/>
              <a:defRPr sz="3602" b="1"/>
            </a:lvl2pPr>
            <a:lvl3pPr marL="1646571" indent="0">
              <a:buNone/>
              <a:defRPr sz="3241" b="1"/>
            </a:lvl3pPr>
            <a:lvl4pPr marL="2469856" indent="0">
              <a:buNone/>
              <a:defRPr sz="2880" b="1"/>
            </a:lvl4pPr>
            <a:lvl5pPr marL="3293142" indent="0">
              <a:buNone/>
              <a:defRPr sz="2880" b="1"/>
            </a:lvl5pPr>
            <a:lvl6pPr marL="4116427" indent="0">
              <a:buNone/>
              <a:defRPr sz="2880" b="1"/>
            </a:lvl6pPr>
            <a:lvl7pPr marL="4939713" indent="0">
              <a:buNone/>
              <a:defRPr sz="2880" b="1"/>
            </a:lvl7pPr>
            <a:lvl8pPr marL="5762993" indent="0">
              <a:buNone/>
              <a:defRPr sz="2880" b="1"/>
            </a:lvl8pPr>
            <a:lvl9pPr marL="6586284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12024360"/>
            <a:ext cx="6963012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8069588"/>
            <a:ext cx="6997304" cy="3954780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285" indent="0">
              <a:buNone/>
              <a:defRPr sz="3602" b="1"/>
            </a:lvl2pPr>
            <a:lvl3pPr marL="1646571" indent="0">
              <a:buNone/>
              <a:defRPr sz="3241" b="1"/>
            </a:lvl3pPr>
            <a:lvl4pPr marL="2469856" indent="0">
              <a:buNone/>
              <a:defRPr sz="2880" b="1"/>
            </a:lvl4pPr>
            <a:lvl5pPr marL="3293142" indent="0">
              <a:buNone/>
              <a:defRPr sz="2880" b="1"/>
            </a:lvl5pPr>
            <a:lvl6pPr marL="4116427" indent="0">
              <a:buNone/>
              <a:defRPr sz="2880" b="1"/>
            </a:lvl6pPr>
            <a:lvl7pPr marL="4939713" indent="0">
              <a:buNone/>
              <a:defRPr sz="2880" b="1"/>
            </a:lvl7pPr>
            <a:lvl8pPr marL="5762993" indent="0">
              <a:buNone/>
              <a:defRPr sz="2880" b="1"/>
            </a:lvl8pPr>
            <a:lvl9pPr marL="6586284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12024360"/>
            <a:ext cx="6997304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7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4739649"/>
            <a:ext cx="8332470" cy="23393398"/>
          </a:xfrm>
        </p:spPr>
        <p:txBody>
          <a:bodyPr/>
          <a:lstStyle>
            <a:lvl1pPr>
              <a:defRPr sz="5761"/>
            </a:lvl1pPr>
            <a:lvl2pPr>
              <a:defRPr sz="5039"/>
            </a:lvl2pPr>
            <a:lvl3pPr>
              <a:defRPr sz="4323"/>
            </a:lvl3pPr>
            <a:lvl4pPr>
              <a:defRPr sz="3602"/>
            </a:lvl4pPr>
            <a:lvl5pPr>
              <a:defRPr sz="3602"/>
            </a:lvl5pPr>
            <a:lvl6pPr>
              <a:defRPr sz="3602"/>
            </a:lvl6pPr>
            <a:lvl7pPr>
              <a:defRPr sz="3602"/>
            </a:lvl7pPr>
            <a:lvl8pPr>
              <a:defRPr sz="3602"/>
            </a:lvl8pPr>
            <a:lvl9pPr>
              <a:defRPr sz="3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285" indent="0">
              <a:buNone/>
              <a:defRPr sz="2520"/>
            </a:lvl2pPr>
            <a:lvl3pPr marL="1646571" indent="0">
              <a:buNone/>
              <a:defRPr sz="2159"/>
            </a:lvl3pPr>
            <a:lvl4pPr marL="2469856" indent="0">
              <a:buNone/>
              <a:defRPr sz="1798"/>
            </a:lvl4pPr>
            <a:lvl5pPr marL="3293142" indent="0">
              <a:buNone/>
              <a:defRPr sz="1798"/>
            </a:lvl5pPr>
            <a:lvl6pPr marL="4116427" indent="0">
              <a:buNone/>
              <a:defRPr sz="1798"/>
            </a:lvl6pPr>
            <a:lvl7pPr marL="4939713" indent="0">
              <a:buNone/>
              <a:defRPr sz="1798"/>
            </a:lvl7pPr>
            <a:lvl8pPr marL="5762993" indent="0">
              <a:buNone/>
              <a:defRPr sz="1798"/>
            </a:lvl8pPr>
            <a:lvl9pPr marL="6586284" indent="0">
              <a:buNone/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4739649"/>
            <a:ext cx="8332470" cy="23393398"/>
          </a:xfrm>
        </p:spPr>
        <p:txBody>
          <a:bodyPr anchor="t"/>
          <a:lstStyle>
            <a:lvl1pPr marL="0" indent="0">
              <a:buNone/>
              <a:defRPr sz="5761"/>
            </a:lvl1pPr>
            <a:lvl2pPr marL="823285" indent="0">
              <a:buNone/>
              <a:defRPr sz="5039"/>
            </a:lvl2pPr>
            <a:lvl3pPr marL="1646571" indent="0">
              <a:buNone/>
              <a:defRPr sz="4323"/>
            </a:lvl3pPr>
            <a:lvl4pPr marL="2469856" indent="0">
              <a:buNone/>
              <a:defRPr sz="3602"/>
            </a:lvl4pPr>
            <a:lvl5pPr marL="3293142" indent="0">
              <a:buNone/>
              <a:defRPr sz="3602"/>
            </a:lvl5pPr>
            <a:lvl6pPr marL="4116427" indent="0">
              <a:buNone/>
              <a:defRPr sz="3602"/>
            </a:lvl6pPr>
            <a:lvl7pPr marL="4939713" indent="0">
              <a:buNone/>
              <a:defRPr sz="3602"/>
            </a:lvl7pPr>
            <a:lvl8pPr marL="5762993" indent="0">
              <a:buNone/>
              <a:defRPr sz="3602"/>
            </a:lvl8pPr>
            <a:lvl9pPr marL="6586284" indent="0">
              <a:buNone/>
              <a:defRPr sz="36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285" indent="0">
              <a:buNone/>
              <a:defRPr sz="2520"/>
            </a:lvl2pPr>
            <a:lvl3pPr marL="1646571" indent="0">
              <a:buNone/>
              <a:defRPr sz="2159"/>
            </a:lvl3pPr>
            <a:lvl4pPr marL="2469856" indent="0">
              <a:buNone/>
              <a:defRPr sz="1798"/>
            </a:lvl4pPr>
            <a:lvl5pPr marL="3293142" indent="0">
              <a:buNone/>
              <a:defRPr sz="1798"/>
            </a:lvl5pPr>
            <a:lvl6pPr marL="4116427" indent="0">
              <a:buNone/>
              <a:defRPr sz="1798"/>
            </a:lvl6pPr>
            <a:lvl7pPr marL="4939713" indent="0">
              <a:buNone/>
              <a:defRPr sz="1798"/>
            </a:lvl7pPr>
            <a:lvl8pPr marL="5762993" indent="0">
              <a:buNone/>
              <a:defRPr sz="1798"/>
            </a:lvl8pPr>
            <a:lvl9pPr marL="6586284" indent="0">
              <a:buNone/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752608"/>
            <a:ext cx="14196060" cy="6362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8763025"/>
            <a:ext cx="14196060" cy="2088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30510502"/>
            <a:ext cx="555498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6571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645" indent="-411645" algn="l" defTabSz="1646571" rtl="0" eaLnBrk="1" latinLnBrk="0" hangingPunct="1">
        <a:lnSpc>
          <a:spcPct val="90000"/>
        </a:lnSpc>
        <a:spcBef>
          <a:spcPts val="1798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1pPr>
      <a:lvl2pPr marL="1234930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2pPr>
      <a:lvl3pPr marL="2058212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602" kern="1200">
          <a:solidFill>
            <a:schemeClr val="tx1"/>
          </a:solidFill>
          <a:latin typeface="+mn-lt"/>
          <a:ea typeface="+mn-ea"/>
          <a:cs typeface="+mn-cs"/>
        </a:defRPr>
      </a:lvl3pPr>
      <a:lvl4pPr marL="2881502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4pPr>
      <a:lvl5pPr marL="3704783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5pPr>
      <a:lvl6pPr marL="4528073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6pPr>
      <a:lvl7pPr marL="5351359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7pPr>
      <a:lvl8pPr marL="6174639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8pPr>
      <a:lvl9pPr marL="6997930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823285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2pPr>
      <a:lvl3pPr marL="1646571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3pPr>
      <a:lvl4pPr marL="2469856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4pPr>
      <a:lvl5pPr marL="3293142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5pPr>
      <a:lvl6pPr marL="4116427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6pPr>
      <a:lvl7pPr marL="4939713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7pPr>
      <a:lvl8pPr marL="5762993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8pPr>
      <a:lvl9pPr marL="6586284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F757CC-C832-3EB9-8642-C2DADE82A7D6}"/>
              </a:ext>
            </a:extLst>
          </p:cNvPr>
          <p:cNvSpPr/>
          <p:nvPr/>
        </p:nvSpPr>
        <p:spPr>
          <a:xfrm>
            <a:off x="-1" y="1"/>
            <a:ext cx="16459202" cy="269206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3" y="213958"/>
            <a:ext cx="15952717" cy="229053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16177" y="12229525"/>
            <a:ext cx="8257345" cy="2919040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rate of the Support Vector Machine (SVM) algorithm is 84.35%, while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achieves an accuracy of 95.72%.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Analysis: The results show a significant difference in accuracy between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SVM algorithms for detecting Evil Twin Attacks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T-test statistical analysis SPSS, a significance value of p = 0.001 (independent sample T-test, p &lt; 0.05) was obtained, indicating a statistically significant difference between the two groups.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demonstrate that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SVM, achieving higher accuracy in the real-time detection of Evil Twin Attacks.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3" y="3495088"/>
            <a:ext cx="8257345" cy="291904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networks are highly vulnerable to various cyberattacks due to their open and shared nature, making security a major concern.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Evil Twin Attacks mimic legitimate Wi-Fi access points to trick users into connecting, allowing attackers to intercept sensitive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machine learning models like Support Vector Machine (SVM) often face limitations in accuracy and speed for real-time detection.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(Light Gradient Boosting Machine) is a powerful ensemble model known for high speed and efficiency in classification tasks.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proposes a hybrid approach using LightGBM over SVM to enhance real-time detection of Evil Twin Attacks with improved accuracy and lower latency.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4660" y="3611364"/>
            <a:ext cx="3261014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-1" y="2719578"/>
            <a:ext cx="8253178" cy="80262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23" name="Rectangle 22"/>
          <p:cNvSpPr/>
          <p:nvPr/>
        </p:nvSpPr>
        <p:spPr>
          <a:xfrm>
            <a:off x="208208" y="12470910"/>
            <a:ext cx="59089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14205" y="2693072"/>
            <a:ext cx="828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Robust Wireless Network Security: Detecting Evil Twin Attacks in Real Time Using LightGBM Over Support Vector Machine (SVM) with Improved Accuracy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70C69D-E356-94D3-988E-D3E99B4033C3}"/>
              </a:ext>
            </a:extLst>
          </p:cNvPr>
          <p:cNvSpPr txBox="1"/>
          <p:nvPr/>
        </p:nvSpPr>
        <p:spPr>
          <a:xfrm>
            <a:off x="9643463" y="1470940"/>
            <a:ext cx="6420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No: </a:t>
            </a:r>
            <a:r>
              <a:rPr lang="en-US" sz="25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192221074</a:t>
            </a:r>
            <a:endParaRPr 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Name: </a:t>
            </a:r>
            <a:r>
              <a:rPr lang="en-IN" sz="25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E.Gopi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 </a:t>
            </a:r>
            <a:r>
              <a:rPr lang="en-IN" sz="25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C.Anitha</a:t>
            </a:r>
            <a:endParaRPr lang="en-IN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4169" y="6406855"/>
            <a:ext cx="8257345" cy="291904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14204" y="14778836"/>
            <a:ext cx="8257345" cy="2919040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b="1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b="1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Banakh</a:t>
            </a:r>
            <a:r>
              <a:rPr lang="en-IN" sz="14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IN" sz="14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Piskozub</a:t>
            </a:r>
            <a:r>
              <a:rPr lang="en-IN" sz="14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&amp; </a:t>
            </a:r>
            <a:r>
              <a:rPr lang="en-IN" sz="14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Opirskyy</a:t>
            </a:r>
            <a:r>
              <a:rPr lang="en-IN" sz="14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 (2023). DEVISING A METHOD FOR DETECTING “EVIL TWIN” ATTACKS ON IEEE 802.11 NETWORKS (WI-FI) WITH KNN CLASSIFICATION MODEL. Eastern-European Journal of Enterprise Technologies, 123(9).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Seo, J., Cho, C., &amp; Won, Y. (2020). Enhancing the reliability of Wi-Fi network using evil twin AP detection method based on machine learning. Journal of Information Processing Systems, 541-56.</a:t>
            </a:r>
            <a:endParaRPr lang="en-IN" sz="14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Asaduzzaman</a:t>
            </a:r>
            <a:r>
              <a:rPr lang="en-IN" sz="14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IN" sz="14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Majib</a:t>
            </a:r>
            <a:r>
              <a:rPr lang="en-IN" sz="14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S., &amp; Rahman, M. M. (2020, June). Wi-fi frame classification and feature selection analysis in detecting evil twin attack. In 2020 IEEE TENSYMP) (pp. 1704-1707). IEEE.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Shrivastava, P., Jamal, M. S., &amp; Kataoka, K. (2020). </a:t>
            </a:r>
            <a:r>
              <a:rPr lang="en-IN" sz="14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EvilScout</a:t>
            </a:r>
            <a:r>
              <a:rPr lang="en-IN" sz="14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Detection and mitigation of evil twin attack in SDN enabled </a:t>
            </a:r>
            <a:r>
              <a:rPr lang="en-IN" sz="14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IN" sz="14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IEEE Transactions on Network and Service Management, 17(1), 89-102.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20212" y="18711686"/>
            <a:ext cx="8257345" cy="291904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growth of public Wi-Fi and IoT devices has increased the surface area for wireless network vulnerabilities, especially Evil Twin Attacks.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Evil Twin Attacks are deceptive by nature, making them difficult to detect using static or rule-based security mechanisms.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 mimic the human brain to recognize complex patterns but often require large datasets and long training times.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 models can overfit on smaller datasets, reducing their effectiveness in real-time detection scenarios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aims to evaluate whether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offer a more efficient and scalable solution than ANN in detecting Evil Twin Attacks in real time.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14207" y="17936177"/>
            <a:ext cx="8238970" cy="77551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26071" y="17986113"/>
            <a:ext cx="828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Wireless Network Security: Detecting Evil Twin Attacks in Real Time Using LightGBM Over Artificial Neural Networks (ANN) with Improved Accuracy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20212" y="21614589"/>
            <a:ext cx="8257345" cy="291904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20212" y="24557902"/>
            <a:ext cx="8257345" cy="291904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/>
              <a:t> </a:t>
            </a:r>
            <a:endParaRPr lang="en-IN" sz="1798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20212" y="27446123"/>
            <a:ext cx="8257345" cy="2919040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experimental comparison revealed that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achieved a higher accuracy of 95.72%, while Artificial Neural Networks (ANN) reached 89.17% in detecting Evil Twin Attacks.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ANN is effective for complex pattern recognition, it requires more training time, is prone to overfitting on smaller datasets, and lacks the speed needed for real-time detection.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LightGBM’s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leaf-wise boosting approach contributes to its superior performance by handling large feature spaces efficiently and minimizing training time.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above results shows that when the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rather than other Artificial Neural Networks (ANN) algorithms, the accuracy received is more detecting Evil Twin Attacks.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20212" y="29995434"/>
            <a:ext cx="8257345" cy="2919040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Rofoo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F. F. H., </a:t>
            </a: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Galety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G., Arulkumar, N., &amp; </a:t>
            </a: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Maaroof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(2022). DPETAs: Detection and Prevention of Evil Twin Attacks on Wi-Fi Networks 2021 (pp. 559-568) Singapore: Springer Singapore.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Visoottiviseth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V., </a:t>
            </a: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Sakarin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Thongwilai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Choobanjong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 (2020, November). Signature-based and </a:t>
            </a: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attack detection with machine learning for home IoT devices. In 2020 IEEE REGION 10 CONFERENCE (TENCON) (pp. 829-834). IEEE.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Ahadi, S. A. A., Baray, E., Rakesh, N., &amp; Varshney, S. (2022, March). Public Wi-Fi security threat evil twin attack detection based on signal variant and hop count. In AIP Conference Proceedings (Vol. 2424, No. 1). AIP Publishing.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Li, T., Hong, Z., &amp; Yu, L. (2020, October). Machine learning-based intrusion detection for </a:t>
            </a: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 smart home. In 2020 IEEE 16th international conference control &amp; automation (ICCA) (pp. 277-82).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8209" y="6670019"/>
            <a:ext cx="51850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4731" y="14905377"/>
            <a:ext cx="3022889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8208" y="18850519"/>
            <a:ext cx="3261014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8208" y="24654199"/>
            <a:ext cx="1879890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8208" y="27643527"/>
            <a:ext cx="59089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8209" y="21808586"/>
            <a:ext cx="51850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4730" y="30057344"/>
            <a:ext cx="3022889" cy="4744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65554" y="12240655"/>
            <a:ext cx="8038263" cy="2919040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comparative study between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demonstrates that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delivers superior accuracy (95.72%) compared to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XGBoost’s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(92.11%) in detecting Evil Twin Attacks.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IBM SPSS, an independent sample T-test was conducted to compare the mean accuracy scores of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can explore integrating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edge computing devices or combining it with other anomaly detection techniques for more comprehensive wireless security.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demonstrate that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achieving higher accuracy in the real-time detection of Evil Twin Attacks.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45208" y="9352434"/>
            <a:ext cx="8038263" cy="291904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8" dirty="0"/>
              <a:t>ccc</a:t>
            </a:r>
          </a:p>
          <a:p>
            <a:pPr algn="ctr"/>
            <a:endParaRPr lang="en-IN" sz="1798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49374" y="3506218"/>
            <a:ext cx="8038263" cy="291904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49373" y="6409121"/>
            <a:ext cx="8038263" cy="291904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63581" y="14789966"/>
            <a:ext cx="8038263" cy="2919040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Kamble, A., &amp; Kshirsagar, D. (2023, September). Feature Selection in Wireless Intrusion Detection System for Evil Twin Attack Detection. In 2023 3rd International Conference on Innovative Sustainable Computational Technologies (CISCT) (pp. 1-5). IEEE.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Ahadi, S. A. A. (2020, December). Overview on public wi-fi security threat evil twin attack detection. In 2020 IEEE International Conference on Advent Trends in Multidisciplinary Research and Innovation (ICATMRI) (pp. 1-6). IEEE.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Yang, C., Song, Y., &amp; Gu, G. (2012). Active user-side evil twin access point detection using statistical techniques. IEEE Transactions on Information Forensics and Security, 7(5), 1638-1651.</a:t>
            </a:r>
            <a:endParaRPr lang="en-I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Hsu, F. H., Wu, M. H., Hwang, Y. L., Lee, C. H., Wang, C. S., &amp; Chang, T. C. (2022). WPFD: Active user-side detection of evil twins. Applied Sciences, 12(16), 8088.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69589" y="18722816"/>
            <a:ext cx="8038263" cy="291904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Evil Twin Attacks are stealthy threats in wireless networks that trick users into connecting to fake access points.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known for robustness but becomes slower and less efficient as data complexity increases.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a leaf-wise growth strategy, enabling faster decision-making compared to depth-wise tree growth in Random Forest.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real-time environments, model speed and memory usage are critical —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requires less memory and training time.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evaluates the efficiency of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Random Forest to identify the most effective defense against Evil Twin Attacks.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63581" y="21607409"/>
            <a:ext cx="8038263" cy="291904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69589" y="24569032"/>
            <a:ext cx="8038263" cy="291904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69589" y="27457253"/>
            <a:ext cx="8038263" cy="2919040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between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(95.72%) and Random Forest (86.22%) in detecting Evil Twin Attacks showed a significant performance gap, with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achieving higher accuracy.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 though robust, becomes slower as the number of trees increases and may struggle with larger datasets or real-time detection requirements.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T-test statistical analysis, a significance value of p = 0.001 (independent sample T-test, p &lt; 0.05) was obtained, indicating a statistically significant difference between the two groups.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above results shows that when the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rather than other Random Forest algorithms, the accuracy received is more detecting Evil Twin Attacks.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8469589" y="30006564"/>
            <a:ext cx="8038263" cy="2919040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Harsha, S., Nazim, K. S., Balaji, S., &amp; Rao, V. V. (2019). Improving Wi-Fi Security against Evil Twin attack using light weight machine learning application. </a:t>
            </a: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Compusoft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8(3), 3075-3078.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Jain, V., Laxmi, V., Gaur, M. S., &amp; Mosbah, M. (2019). </a:t>
            </a: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ETGuard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detecting D2D attacks using wireless evil twins. Computers &amp; Security, 83, 389-405.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Nanayakkara, J. D. A. S. K., Bandara, M. M. P. R. M., </a:t>
            </a: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Mawjood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S., Perera, R. A. P. M., Yapa, K., &amp; Siriwardana, D. (2024, December). Enhanced Detection of Evil Twin Attacks in Public Wi-Fi Networks Using Machine Learning Algorithms. In 2024 9th International Conference on Information Technology Research (ICITR) (pp. 1-6). IEEE.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Banakh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Nyemkova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E., Justice, C., </a:t>
            </a:r>
            <a:r>
              <a:rPr lang="en-I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Piskozub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&amp; Lakh, Y. (2024). Data Mining Approach for Evil Twin Attack Identification in Wi-Fi Networks. Data, 9(10), 119.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8445208" y="2691614"/>
            <a:ext cx="8048211" cy="80262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8395644" y="2700549"/>
            <a:ext cx="8049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Wireless Network Security: Detecting Evil Twin Attacks in Real Time Using LightGBM Over XGBoost with Improved Accuracy</a:t>
            </a:r>
          </a:p>
          <a:p>
            <a:pPr algn="ctr"/>
            <a:endParaRPr lang="en-US" sz="2000" b="1" dirty="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8445207" y="17936177"/>
            <a:ext cx="8038263" cy="77551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8538755" y="17995643"/>
            <a:ext cx="7761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Wireless Network Security: Detecting Evil Twin Attacks in Real Time Using LightGBM Over Random Forest with Improved Accuracy</a:t>
            </a:r>
          </a:p>
          <a:p>
            <a:pPr algn="ctr"/>
            <a:endParaRPr lang="en-US" sz="2000" b="1" dirty="0"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570761" y="18851656"/>
            <a:ext cx="3261014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568485" y="24654199"/>
            <a:ext cx="1879890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568485" y="27643527"/>
            <a:ext cx="59089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568485" y="21808586"/>
            <a:ext cx="51850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70590" y="30063316"/>
            <a:ext cx="3022889" cy="4744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616431" y="3605700"/>
            <a:ext cx="3261014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616431" y="9599504"/>
            <a:ext cx="1879890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635842" y="12470910"/>
            <a:ext cx="59089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11939444" y="6787573"/>
            <a:ext cx="5373967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3043" indent="-343043">
              <a:buFont typeface="Wingdings" panose="05000000000000000000" pitchFamily="2" charset="2"/>
              <a:buChar char="Ø"/>
            </a:pPr>
            <a:r>
              <a:rPr lang="en-US" sz="20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here</a:t>
            </a:r>
            <a:endParaRPr lang="en-IN" sz="20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635842" y="6698103"/>
            <a:ext cx="51850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635842" y="14905684"/>
            <a:ext cx="3022889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48A2B2F8-3ADB-EAEF-B1C5-A29F8118F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5CD2FA34-A5B9-DB6E-BC31-3624DA3BA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F276320D-A0A6-796A-0530-3611587E9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66676541-9A29-C10A-BFD1-32AA30489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6FB2A44D-8BC1-3699-1692-6ABF11579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17">
            <a:extLst>
              <a:ext uri="{FF2B5EF4-FFF2-40B4-BE49-F238E27FC236}">
                <a16:creationId xmlns:a16="http://schemas.microsoft.com/office/drawing/2014/main" id="{889E609C-EFC2-F5A5-817A-E0468DE7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39C046D7-C05F-1CE6-6608-10629210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88C58EF7-B32C-C3EB-8326-1B6094AAD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B58947-BAB7-177B-E444-C0F68F79C332}"/>
              </a:ext>
            </a:extLst>
          </p:cNvPr>
          <p:cNvSpPr txBox="1"/>
          <p:nvPr/>
        </p:nvSpPr>
        <p:spPr>
          <a:xfrm>
            <a:off x="16064349" y="1767840"/>
            <a:ext cx="57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65832B0-F742-7721-1E24-3332BDA2851B}"/>
              </a:ext>
            </a:extLst>
          </p:cNvPr>
          <p:cNvSpPr/>
          <p:nvPr/>
        </p:nvSpPr>
        <p:spPr>
          <a:xfrm>
            <a:off x="1348701" y="7858504"/>
            <a:ext cx="831563" cy="940450"/>
          </a:xfrm>
          <a:prstGeom prst="can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0E712BE-6177-C94E-F7AE-079236BFC874}"/>
              </a:ext>
            </a:extLst>
          </p:cNvPr>
          <p:cNvSpPr/>
          <p:nvPr/>
        </p:nvSpPr>
        <p:spPr>
          <a:xfrm>
            <a:off x="114033" y="7845578"/>
            <a:ext cx="800406" cy="940450"/>
          </a:xfrm>
          <a:prstGeom prst="can">
            <a:avLst/>
          </a:prstGeom>
          <a:solidFill>
            <a:schemeClr val="accent6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14" name="Flowchart: Or 13">
            <a:extLst>
              <a:ext uri="{FF2B5EF4-FFF2-40B4-BE49-F238E27FC236}">
                <a16:creationId xmlns:a16="http://schemas.microsoft.com/office/drawing/2014/main" id="{7D3208AC-A133-944D-2B5E-B699117EBC25}"/>
              </a:ext>
            </a:extLst>
          </p:cNvPr>
          <p:cNvSpPr/>
          <p:nvPr/>
        </p:nvSpPr>
        <p:spPr>
          <a:xfrm>
            <a:off x="2631164" y="7930018"/>
            <a:ext cx="1016276" cy="843131"/>
          </a:xfrm>
          <a:prstGeom prst="flowChar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FE7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82CD55-90BE-B10D-B676-F96FAB07905D}"/>
              </a:ext>
            </a:extLst>
          </p:cNvPr>
          <p:cNvSpPr/>
          <p:nvPr/>
        </p:nvSpPr>
        <p:spPr>
          <a:xfrm>
            <a:off x="3796781" y="7335580"/>
            <a:ext cx="876819" cy="394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</a:t>
            </a:r>
          </a:p>
          <a:p>
            <a:pPr algn="ctr"/>
            <a:r>
              <a:rPr lang="en-IN" sz="11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  <a:endParaRPr lang="en-IN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5BBBAF-C339-C2F9-9934-D76E17D73AAE}"/>
              </a:ext>
            </a:extLst>
          </p:cNvPr>
          <p:cNvSpPr/>
          <p:nvPr/>
        </p:nvSpPr>
        <p:spPr>
          <a:xfrm>
            <a:off x="5327837" y="8156721"/>
            <a:ext cx="1244942" cy="4860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/SVM Classifier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536A9E9-5281-8BC3-55C9-BB84D121BAEF}"/>
              </a:ext>
            </a:extLst>
          </p:cNvPr>
          <p:cNvSpPr/>
          <p:nvPr/>
        </p:nvSpPr>
        <p:spPr>
          <a:xfrm>
            <a:off x="6875535" y="8107639"/>
            <a:ext cx="1193686" cy="4860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Prediction Accuracy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59AAA639-0043-93CD-D86F-2A7EC3486BCD}"/>
              </a:ext>
            </a:extLst>
          </p:cNvPr>
          <p:cNvSpPr/>
          <p:nvPr/>
        </p:nvSpPr>
        <p:spPr>
          <a:xfrm>
            <a:off x="988800" y="8262812"/>
            <a:ext cx="293789" cy="184680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0C3AB80-D8F3-D95F-DD5E-4ED17A0B4BE6}"/>
              </a:ext>
            </a:extLst>
          </p:cNvPr>
          <p:cNvSpPr/>
          <p:nvPr/>
        </p:nvSpPr>
        <p:spPr>
          <a:xfrm>
            <a:off x="2261241" y="8266444"/>
            <a:ext cx="293789" cy="184680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0B6F9C01-E282-3613-7064-899DAD7A0EEA}"/>
              </a:ext>
            </a:extLst>
          </p:cNvPr>
          <p:cNvSpPr/>
          <p:nvPr/>
        </p:nvSpPr>
        <p:spPr>
          <a:xfrm rot="20218705">
            <a:off x="3408690" y="7636080"/>
            <a:ext cx="293789" cy="184680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4E709509-1F72-91B5-7097-00304B6D7593}"/>
              </a:ext>
            </a:extLst>
          </p:cNvPr>
          <p:cNvSpPr/>
          <p:nvPr/>
        </p:nvSpPr>
        <p:spPr>
          <a:xfrm rot="1457720">
            <a:off x="3540703" y="8709786"/>
            <a:ext cx="293789" cy="184680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DCAC124C-1733-A48D-D5A7-6D730376809A}"/>
              </a:ext>
            </a:extLst>
          </p:cNvPr>
          <p:cNvSpPr/>
          <p:nvPr/>
        </p:nvSpPr>
        <p:spPr>
          <a:xfrm>
            <a:off x="4792698" y="7429601"/>
            <a:ext cx="293789" cy="184680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ADEA34E-A0C2-0397-3AA5-F72FB3F10B62}"/>
              </a:ext>
            </a:extLst>
          </p:cNvPr>
          <p:cNvSpPr/>
          <p:nvPr/>
        </p:nvSpPr>
        <p:spPr>
          <a:xfrm rot="19543147">
            <a:off x="4883001" y="8680809"/>
            <a:ext cx="360981" cy="184680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A31E1EAE-6F2A-A14D-14A0-BFFB32D2783C}"/>
              </a:ext>
            </a:extLst>
          </p:cNvPr>
          <p:cNvSpPr/>
          <p:nvPr/>
        </p:nvSpPr>
        <p:spPr>
          <a:xfrm>
            <a:off x="6639924" y="8300334"/>
            <a:ext cx="214210" cy="130419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0FF41-FE75-BC06-876A-00EC35DF75F6}"/>
              </a:ext>
            </a:extLst>
          </p:cNvPr>
          <p:cNvSpPr/>
          <p:nvPr/>
        </p:nvSpPr>
        <p:spPr>
          <a:xfrm>
            <a:off x="0" y="9346445"/>
            <a:ext cx="8261838" cy="292002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Fig 1: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SVM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709FE-0D62-CB41-BF84-067EF7E93AF1}"/>
              </a:ext>
            </a:extLst>
          </p:cNvPr>
          <p:cNvSpPr/>
          <p:nvPr/>
        </p:nvSpPr>
        <p:spPr>
          <a:xfrm>
            <a:off x="224659" y="9599504"/>
            <a:ext cx="1879890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3C9059-3FC7-E825-1E05-9D417A861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59" y="10215415"/>
            <a:ext cx="3244563" cy="162284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71841E-C638-C6B0-9EEA-A9B8AF85A384}"/>
              </a:ext>
            </a:extLst>
          </p:cNvPr>
          <p:cNvSpPr txBox="1"/>
          <p:nvPr/>
        </p:nvSpPr>
        <p:spPr>
          <a:xfrm>
            <a:off x="4495800" y="100465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8D2ED-E00B-DBC1-2261-B40DF1308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431" y="10238671"/>
            <a:ext cx="3484129" cy="159954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1F8A5-E3C1-42F2-79B4-21BC8AD3599C}"/>
              </a:ext>
            </a:extLst>
          </p:cNvPr>
          <p:cNvSpPr txBox="1"/>
          <p:nvPr/>
        </p:nvSpPr>
        <p:spPr>
          <a:xfrm>
            <a:off x="8659625" y="4148792"/>
            <a:ext cx="74407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Evil Twin Attacks exploit trusted SSIDs, making them difficult to detect with traditional methods.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though powerful, can suffer from longer training times and may not scale efficiently with large feature sets.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leaf-wise tree growth, resulting in better accuracy and faster processing than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intrusion detection systems benefit from algorithms that balance speed and performance, especially in real-time scenarios.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evaluates whether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measurable improvement over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accurately detecting Evil Twin Attacks.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01DAF3-FF95-05CA-AF50-9FFBA5F61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0" y="25295710"/>
            <a:ext cx="3612052" cy="171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8CB6399-EE84-878E-8967-244A070D2E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485" y="25293366"/>
            <a:ext cx="3745435" cy="172387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Rectangles 26">
            <a:extLst>
              <a:ext uri="{FF2B5EF4-FFF2-40B4-BE49-F238E27FC236}">
                <a16:creationId xmlns:a16="http://schemas.microsoft.com/office/drawing/2014/main" id="{9E546A77-67AD-D9FE-59E8-7567956301AF}"/>
              </a:ext>
            </a:extLst>
          </p:cNvPr>
          <p:cNvSpPr/>
          <p:nvPr/>
        </p:nvSpPr>
        <p:spPr>
          <a:xfrm>
            <a:off x="12096432" y="7511749"/>
            <a:ext cx="1513752" cy="676673"/>
          </a:xfrm>
          <a:prstGeom prst="rect">
            <a:avLst/>
          </a:prstGeom>
          <a:solidFill>
            <a:srgbClr val="FCDC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altLang="en-US" sz="1200" b="1" dirty="0">
                <a:latin typeface="Times New Roman"/>
                <a:cs typeface="Times New Roman"/>
              </a:rPr>
              <a:t>Feature Selection and Extraction</a:t>
            </a:r>
          </a:p>
        </p:txBody>
      </p:sp>
      <p:sp>
        <p:nvSpPr>
          <p:cNvPr id="101" name="Rectangles 26">
            <a:extLst>
              <a:ext uri="{FF2B5EF4-FFF2-40B4-BE49-F238E27FC236}">
                <a16:creationId xmlns:a16="http://schemas.microsoft.com/office/drawing/2014/main" id="{3799C3AB-5AC5-AB03-7D6B-A27D20BC2D09}"/>
              </a:ext>
            </a:extLst>
          </p:cNvPr>
          <p:cNvSpPr/>
          <p:nvPr/>
        </p:nvSpPr>
        <p:spPr>
          <a:xfrm>
            <a:off x="14477447" y="7403983"/>
            <a:ext cx="1406053" cy="673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altLang="en-US" sz="1200" b="1" dirty="0">
                <a:latin typeface="Times New Roman"/>
                <a:cs typeface="Times New Roman"/>
              </a:rPr>
              <a:t>Evaluation</a:t>
            </a:r>
          </a:p>
        </p:txBody>
      </p:sp>
      <p:sp>
        <p:nvSpPr>
          <p:cNvPr id="102" name="Rectangles 26">
            <a:extLst>
              <a:ext uri="{FF2B5EF4-FFF2-40B4-BE49-F238E27FC236}">
                <a16:creationId xmlns:a16="http://schemas.microsoft.com/office/drawing/2014/main" id="{416C395D-9D67-1FBE-64BD-52A8CBC3D4B9}"/>
              </a:ext>
            </a:extLst>
          </p:cNvPr>
          <p:cNvSpPr/>
          <p:nvPr/>
        </p:nvSpPr>
        <p:spPr>
          <a:xfrm>
            <a:off x="14626427" y="8512409"/>
            <a:ext cx="1334603" cy="6438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altLang="en-US" sz="1200" b="1" dirty="0">
                <a:latin typeface="Times New Roman"/>
                <a:cs typeface="Times New Roman"/>
              </a:rPr>
              <a:t>Comparison of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1200" b="1" dirty="0">
              <a:latin typeface="Times New Roman"/>
              <a:cs typeface="Times New Roman"/>
            </a:endParaRPr>
          </a:p>
        </p:txBody>
      </p:sp>
      <p:sp>
        <p:nvSpPr>
          <p:cNvPr id="104" name="Flowchart: Alternate Process 103">
            <a:extLst>
              <a:ext uri="{FF2B5EF4-FFF2-40B4-BE49-F238E27FC236}">
                <a16:creationId xmlns:a16="http://schemas.microsoft.com/office/drawing/2014/main" id="{A5E469A6-3CAF-7AAF-8AFB-C1EC03C016AB}"/>
              </a:ext>
            </a:extLst>
          </p:cNvPr>
          <p:cNvSpPr/>
          <p:nvPr/>
        </p:nvSpPr>
        <p:spPr>
          <a:xfrm>
            <a:off x="12778740" y="8510331"/>
            <a:ext cx="1150620" cy="640589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alt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Deployment</a:t>
            </a: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44BE210E-46BF-18C3-2088-806BD184EF24}"/>
              </a:ext>
            </a:extLst>
          </p:cNvPr>
          <p:cNvSpPr/>
          <p:nvPr/>
        </p:nvSpPr>
        <p:spPr>
          <a:xfrm>
            <a:off x="10582042" y="8553626"/>
            <a:ext cx="1490752" cy="55400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Post-Processing/Control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Cylinder 116">
            <a:extLst>
              <a:ext uri="{FF2B5EF4-FFF2-40B4-BE49-F238E27FC236}">
                <a16:creationId xmlns:a16="http://schemas.microsoft.com/office/drawing/2014/main" id="{CB8B8838-346A-725D-0E79-1BC006A52404}"/>
              </a:ext>
            </a:extLst>
          </p:cNvPr>
          <p:cNvSpPr/>
          <p:nvPr/>
        </p:nvSpPr>
        <p:spPr>
          <a:xfrm>
            <a:off x="9714230" y="22722282"/>
            <a:ext cx="811302" cy="106011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118" name="Cylinder 117">
            <a:extLst>
              <a:ext uri="{FF2B5EF4-FFF2-40B4-BE49-F238E27FC236}">
                <a16:creationId xmlns:a16="http://schemas.microsoft.com/office/drawing/2014/main" id="{7D9E4DDD-6877-67BC-0E4A-DD57C507A575}"/>
              </a:ext>
            </a:extLst>
          </p:cNvPr>
          <p:cNvSpPr/>
          <p:nvPr/>
        </p:nvSpPr>
        <p:spPr>
          <a:xfrm>
            <a:off x="8635842" y="22742129"/>
            <a:ext cx="745766" cy="104995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IN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</p:txBody>
      </p:sp>
      <p:sp>
        <p:nvSpPr>
          <p:cNvPr id="120" name="Flowchart: Or 119">
            <a:extLst>
              <a:ext uri="{FF2B5EF4-FFF2-40B4-BE49-F238E27FC236}">
                <a16:creationId xmlns:a16="http://schemas.microsoft.com/office/drawing/2014/main" id="{9982F843-9A64-B318-A915-7C5BE6B41017}"/>
              </a:ext>
            </a:extLst>
          </p:cNvPr>
          <p:cNvSpPr/>
          <p:nvPr/>
        </p:nvSpPr>
        <p:spPr>
          <a:xfrm>
            <a:off x="10837602" y="22864554"/>
            <a:ext cx="1039843" cy="917839"/>
          </a:xfrm>
          <a:prstGeom prst="flowChartOr">
            <a:avLst/>
          </a:prstGeom>
          <a:solidFill>
            <a:srgbClr val="92D050"/>
          </a:solidFill>
          <a:ln>
            <a:solidFill>
              <a:srgbClr val="FFCFE7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130375B-4133-31CC-D2C0-3F4EFC664253}"/>
              </a:ext>
            </a:extLst>
          </p:cNvPr>
          <p:cNvSpPr/>
          <p:nvPr/>
        </p:nvSpPr>
        <p:spPr>
          <a:xfrm>
            <a:off x="11936612" y="22458500"/>
            <a:ext cx="915788" cy="394332"/>
          </a:xfrm>
          <a:prstGeom prst="rect">
            <a:avLst/>
          </a:prstGeom>
          <a:solidFill>
            <a:srgbClr val="D7F5C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Data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BC9C19C-91EC-BCB5-7A90-43D0D16C88A8}"/>
              </a:ext>
            </a:extLst>
          </p:cNvPr>
          <p:cNvSpPr/>
          <p:nvPr/>
        </p:nvSpPr>
        <p:spPr>
          <a:xfrm>
            <a:off x="11973462" y="23843627"/>
            <a:ext cx="943436" cy="394332"/>
          </a:xfrm>
          <a:prstGeom prst="rect">
            <a:avLst/>
          </a:prstGeom>
          <a:solidFill>
            <a:srgbClr val="D7F5C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C7C0EA3-72E1-4B0B-DE0B-E628B8CA9FF2}"/>
              </a:ext>
            </a:extLst>
          </p:cNvPr>
          <p:cNvSpPr/>
          <p:nvPr/>
        </p:nvSpPr>
        <p:spPr>
          <a:xfrm>
            <a:off x="13520375" y="23491896"/>
            <a:ext cx="1244942" cy="580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100" b="1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 Random Forest</a:t>
            </a:r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A49B541-217D-A976-0DCA-4DE39021CD00}"/>
              </a:ext>
            </a:extLst>
          </p:cNvPr>
          <p:cNvSpPr/>
          <p:nvPr/>
        </p:nvSpPr>
        <p:spPr>
          <a:xfrm>
            <a:off x="15136066" y="23325004"/>
            <a:ext cx="1213406" cy="770460"/>
          </a:xfrm>
          <a:prstGeom prst="roundRect">
            <a:avLst/>
          </a:prstGeom>
          <a:solidFill>
            <a:srgbClr val="FBDC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Prediction Accuracy</a:t>
            </a:r>
          </a:p>
        </p:txBody>
      </p:sp>
      <p:pic>
        <p:nvPicPr>
          <p:cNvPr id="1026" name="Picture 2" descr="What is Light GBM? — Machine Learning ...">
            <a:extLst>
              <a:ext uri="{FF2B5EF4-FFF2-40B4-BE49-F238E27FC236}">
                <a16:creationId xmlns:a16="http://schemas.microsoft.com/office/drawing/2014/main" id="{EEA971AE-57AD-36EE-3F29-AA5C660B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202" y="22518041"/>
            <a:ext cx="1104689" cy="6619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085E8481-530C-8D7D-1415-9720A27B8A41}"/>
              </a:ext>
            </a:extLst>
          </p:cNvPr>
          <p:cNvSpPr/>
          <p:nvPr/>
        </p:nvSpPr>
        <p:spPr>
          <a:xfrm>
            <a:off x="9464307" y="23264534"/>
            <a:ext cx="214998" cy="130419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A9A200B-B5C2-6CF1-A7A7-BF522CC9B073}"/>
              </a:ext>
            </a:extLst>
          </p:cNvPr>
          <p:cNvSpPr/>
          <p:nvPr/>
        </p:nvSpPr>
        <p:spPr>
          <a:xfrm>
            <a:off x="10573385" y="23258850"/>
            <a:ext cx="208321" cy="130419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9FDA983-1D18-6A53-1680-7D1D214918B0}"/>
              </a:ext>
            </a:extLst>
          </p:cNvPr>
          <p:cNvSpPr/>
          <p:nvPr/>
        </p:nvSpPr>
        <p:spPr>
          <a:xfrm rot="20116860">
            <a:off x="11613007" y="22659385"/>
            <a:ext cx="248555" cy="130419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B722D36E-BCF3-66DD-7CF0-7D5151F63CA1}"/>
              </a:ext>
            </a:extLst>
          </p:cNvPr>
          <p:cNvSpPr/>
          <p:nvPr/>
        </p:nvSpPr>
        <p:spPr>
          <a:xfrm rot="1607164">
            <a:off x="11628482" y="23816721"/>
            <a:ext cx="248555" cy="130419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D263DEE8-E80A-4BDF-D15B-A82B8108E3A4}"/>
              </a:ext>
            </a:extLst>
          </p:cNvPr>
          <p:cNvSpPr/>
          <p:nvPr/>
        </p:nvSpPr>
        <p:spPr>
          <a:xfrm rot="1607164">
            <a:off x="12929740" y="22578325"/>
            <a:ext cx="248555" cy="130419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03005159-E5E4-FC49-4F25-807D0FD60539}"/>
              </a:ext>
            </a:extLst>
          </p:cNvPr>
          <p:cNvSpPr/>
          <p:nvPr/>
        </p:nvSpPr>
        <p:spPr>
          <a:xfrm rot="20910715">
            <a:off x="13060269" y="23919748"/>
            <a:ext cx="302701" cy="130419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5565E7E6-D43F-A5EA-6724-751B873FBB0D}"/>
              </a:ext>
            </a:extLst>
          </p:cNvPr>
          <p:cNvSpPr/>
          <p:nvPr/>
        </p:nvSpPr>
        <p:spPr>
          <a:xfrm rot="3446787">
            <a:off x="13912584" y="23279937"/>
            <a:ext cx="182976" cy="113718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31" name="Arrow: Right 1030">
            <a:extLst>
              <a:ext uri="{FF2B5EF4-FFF2-40B4-BE49-F238E27FC236}">
                <a16:creationId xmlns:a16="http://schemas.microsoft.com/office/drawing/2014/main" id="{A50B7CEF-DBE0-FD5E-C196-F600FF42E782}"/>
              </a:ext>
            </a:extLst>
          </p:cNvPr>
          <p:cNvSpPr/>
          <p:nvPr/>
        </p:nvSpPr>
        <p:spPr>
          <a:xfrm>
            <a:off x="14818091" y="23702501"/>
            <a:ext cx="274590" cy="130419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36" name="Rectangles 26">
            <a:extLst>
              <a:ext uri="{FF2B5EF4-FFF2-40B4-BE49-F238E27FC236}">
                <a16:creationId xmlns:a16="http://schemas.microsoft.com/office/drawing/2014/main" id="{3C656D4A-E73B-C65B-E7EA-1D6FD6A332B0}"/>
              </a:ext>
            </a:extLst>
          </p:cNvPr>
          <p:cNvSpPr/>
          <p:nvPr/>
        </p:nvSpPr>
        <p:spPr>
          <a:xfrm>
            <a:off x="3920435" y="22550550"/>
            <a:ext cx="1610000" cy="709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altLang="en-US" sz="1200" b="1" dirty="0">
                <a:latin typeface="Times New Roman"/>
                <a:cs typeface="Times New Roman"/>
              </a:rPr>
              <a:t>Feature Selection and Extraction</a:t>
            </a:r>
          </a:p>
        </p:txBody>
      </p:sp>
      <p:sp>
        <p:nvSpPr>
          <p:cNvPr id="1038" name="Flowchart: Alternate Process 1037">
            <a:extLst>
              <a:ext uri="{FF2B5EF4-FFF2-40B4-BE49-F238E27FC236}">
                <a16:creationId xmlns:a16="http://schemas.microsoft.com/office/drawing/2014/main" id="{0C04157E-C2A9-C8D0-49EE-36C4901A5C04}"/>
              </a:ext>
            </a:extLst>
          </p:cNvPr>
          <p:cNvSpPr/>
          <p:nvPr/>
        </p:nvSpPr>
        <p:spPr>
          <a:xfrm>
            <a:off x="2462243" y="23745175"/>
            <a:ext cx="1490752" cy="646141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Post-Processing/Control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9" name="Flowchart: Alternate Process 1038">
            <a:extLst>
              <a:ext uri="{FF2B5EF4-FFF2-40B4-BE49-F238E27FC236}">
                <a16:creationId xmlns:a16="http://schemas.microsoft.com/office/drawing/2014/main" id="{CE224DD9-EE42-73ED-9655-982692F9ECE0}"/>
              </a:ext>
            </a:extLst>
          </p:cNvPr>
          <p:cNvSpPr/>
          <p:nvPr/>
        </p:nvSpPr>
        <p:spPr>
          <a:xfrm>
            <a:off x="4673600" y="23677881"/>
            <a:ext cx="1124765" cy="695628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altLang="en-US" sz="1200" b="1" dirty="0">
                <a:solidFill>
                  <a:schemeClr val="tx1"/>
                </a:solidFill>
                <a:latin typeface="Times New Roman"/>
                <a:cs typeface="Times New Roman"/>
              </a:rPr>
              <a:t>Deployment</a:t>
            </a:r>
          </a:p>
        </p:txBody>
      </p:sp>
      <p:sp>
        <p:nvSpPr>
          <p:cNvPr id="1040" name="Rectangles 26">
            <a:extLst>
              <a:ext uri="{FF2B5EF4-FFF2-40B4-BE49-F238E27FC236}">
                <a16:creationId xmlns:a16="http://schemas.microsoft.com/office/drawing/2014/main" id="{F2F30672-EBEE-D55F-8FF0-FF091EF5FF44}"/>
              </a:ext>
            </a:extLst>
          </p:cNvPr>
          <p:cNvSpPr/>
          <p:nvPr/>
        </p:nvSpPr>
        <p:spPr>
          <a:xfrm>
            <a:off x="6440699" y="23670096"/>
            <a:ext cx="1334603" cy="675803"/>
          </a:xfrm>
          <a:prstGeom prst="rect">
            <a:avLst/>
          </a:prstGeom>
          <a:solidFill>
            <a:srgbClr val="FFCFE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altLang="en-US" sz="1200" b="1" dirty="0">
                <a:latin typeface="Times New Roman"/>
                <a:cs typeface="Times New Roman"/>
              </a:rPr>
              <a:t>Comparison of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and 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1200" b="1" dirty="0">
              <a:latin typeface="Times New Roman"/>
              <a:cs typeface="Times New Roman"/>
            </a:endParaRPr>
          </a:p>
        </p:txBody>
      </p:sp>
      <p:sp>
        <p:nvSpPr>
          <p:cNvPr id="1041" name="Rectangles 26">
            <a:extLst>
              <a:ext uri="{FF2B5EF4-FFF2-40B4-BE49-F238E27FC236}">
                <a16:creationId xmlns:a16="http://schemas.microsoft.com/office/drawing/2014/main" id="{FCC81305-ECFC-55B7-29A2-819695EC3881}"/>
              </a:ext>
            </a:extLst>
          </p:cNvPr>
          <p:cNvSpPr/>
          <p:nvPr/>
        </p:nvSpPr>
        <p:spPr>
          <a:xfrm>
            <a:off x="6412229" y="22486621"/>
            <a:ext cx="1386841" cy="7289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altLang="en-US" sz="1200" b="1" dirty="0">
                <a:latin typeface="Times New Roman"/>
                <a:cs typeface="Times New Roman"/>
              </a:rPr>
              <a:t>Evaluation</a:t>
            </a:r>
          </a:p>
        </p:txBody>
      </p:sp>
      <p:sp>
        <p:nvSpPr>
          <p:cNvPr id="1046" name="Arrow: Right 1045">
            <a:extLst>
              <a:ext uri="{FF2B5EF4-FFF2-40B4-BE49-F238E27FC236}">
                <a16:creationId xmlns:a16="http://schemas.microsoft.com/office/drawing/2014/main" id="{D951120D-79BF-83AA-0346-C1102205999A}"/>
              </a:ext>
            </a:extLst>
          </p:cNvPr>
          <p:cNvSpPr/>
          <p:nvPr/>
        </p:nvSpPr>
        <p:spPr>
          <a:xfrm>
            <a:off x="1348700" y="22874643"/>
            <a:ext cx="475019" cy="204262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7" name="Arrow: Right 1046">
            <a:extLst>
              <a:ext uri="{FF2B5EF4-FFF2-40B4-BE49-F238E27FC236}">
                <a16:creationId xmlns:a16="http://schemas.microsoft.com/office/drawing/2014/main" id="{8AC54C52-6DF3-23EB-D7A4-7AC922BCC270}"/>
              </a:ext>
            </a:extLst>
          </p:cNvPr>
          <p:cNvSpPr/>
          <p:nvPr/>
        </p:nvSpPr>
        <p:spPr>
          <a:xfrm rot="5400000">
            <a:off x="6967198" y="23341352"/>
            <a:ext cx="313734" cy="189230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73855468-3EBA-0288-C545-7005C5192BA3}"/>
              </a:ext>
            </a:extLst>
          </p:cNvPr>
          <p:cNvSpPr/>
          <p:nvPr/>
        </p:nvSpPr>
        <p:spPr>
          <a:xfrm>
            <a:off x="8724488" y="7444027"/>
            <a:ext cx="934370" cy="940450"/>
          </a:xfrm>
          <a:prstGeom prst="can">
            <a:avLst/>
          </a:prstGeom>
          <a:solidFill>
            <a:schemeClr val="accent3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DB8EF100-465F-2FB5-597F-7A55947E1502}"/>
              </a:ext>
            </a:extLst>
          </p:cNvPr>
          <p:cNvSpPr/>
          <p:nvPr/>
        </p:nvSpPr>
        <p:spPr>
          <a:xfrm>
            <a:off x="10349808" y="7418621"/>
            <a:ext cx="939222" cy="940450"/>
          </a:xfrm>
          <a:prstGeom prst="can">
            <a:avLst/>
          </a:prstGeom>
          <a:solidFill>
            <a:srgbClr val="FFCFE7"/>
          </a:solidFill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AB6D0B45-B5B1-E584-2F81-50502994AE65}"/>
              </a:ext>
            </a:extLst>
          </p:cNvPr>
          <p:cNvSpPr/>
          <p:nvPr/>
        </p:nvSpPr>
        <p:spPr>
          <a:xfrm>
            <a:off x="9831548" y="7858776"/>
            <a:ext cx="360839" cy="184680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AFB20741-7462-C3A0-5FD8-6181B2245DAF}"/>
              </a:ext>
            </a:extLst>
          </p:cNvPr>
          <p:cNvSpPr/>
          <p:nvPr/>
        </p:nvSpPr>
        <p:spPr>
          <a:xfrm>
            <a:off x="11457940" y="7844307"/>
            <a:ext cx="481504" cy="184680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FA26E927-796D-FAF6-9F66-F49779659794}"/>
              </a:ext>
            </a:extLst>
          </p:cNvPr>
          <p:cNvSpPr/>
          <p:nvPr/>
        </p:nvSpPr>
        <p:spPr>
          <a:xfrm>
            <a:off x="13820904" y="7815309"/>
            <a:ext cx="503994" cy="184680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DB614123-B9C2-B883-DF73-A961E841E0A3}"/>
              </a:ext>
            </a:extLst>
          </p:cNvPr>
          <p:cNvSpPr/>
          <p:nvPr/>
        </p:nvSpPr>
        <p:spPr>
          <a:xfrm rot="5400000">
            <a:off x="15101976" y="8219669"/>
            <a:ext cx="321764" cy="163831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BC77A0EF-7847-0493-6B16-273A2B6E4918}"/>
              </a:ext>
            </a:extLst>
          </p:cNvPr>
          <p:cNvSpPr/>
          <p:nvPr/>
        </p:nvSpPr>
        <p:spPr>
          <a:xfrm rot="10800000">
            <a:off x="14018342" y="8753189"/>
            <a:ext cx="503994" cy="184680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0F2808EB-B98B-9EFE-D24D-802747F88F94}"/>
              </a:ext>
            </a:extLst>
          </p:cNvPr>
          <p:cNvSpPr/>
          <p:nvPr/>
        </p:nvSpPr>
        <p:spPr>
          <a:xfrm rot="10800000">
            <a:off x="12183843" y="8768187"/>
            <a:ext cx="503994" cy="184680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EE3FE69D-7512-E6ED-4A80-F51E86E269B6}"/>
              </a:ext>
            </a:extLst>
          </p:cNvPr>
          <p:cNvSpPr/>
          <p:nvPr/>
        </p:nvSpPr>
        <p:spPr>
          <a:xfrm rot="10800000">
            <a:off x="9985481" y="8745444"/>
            <a:ext cx="503994" cy="184680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C40FC12-C2E2-85C0-0118-1B11CC49AFE9}"/>
              </a:ext>
            </a:extLst>
          </p:cNvPr>
          <p:cNvSpPr/>
          <p:nvPr/>
        </p:nvSpPr>
        <p:spPr>
          <a:xfrm>
            <a:off x="8704060" y="8582162"/>
            <a:ext cx="1193686" cy="4860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Prediction Accuracy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4490FC50-0465-B273-62FB-A76BED5CB8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12" y="7252492"/>
            <a:ext cx="806102" cy="6060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FEDB6270-7E7D-F1B0-B4EB-62DD12123ADA}"/>
              </a:ext>
            </a:extLst>
          </p:cNvPr>
          <p:cNvSpPr/>
          <p:nvPr/>
        </p:nvSpPr>
        <p:spPr>
          <a:xfrm>
            <a:off x="3917517" y="8679299"/>
            <a:ext cx="876819" cy="394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834B0499-EF84-0526-D9AC-923770239897}"/>
              </a:ext>
            </a:extLst>
          </p:cNvPr>
          <p:cNvSpPr/>
          <p:nvPr/>
        </p:nvSpPr>
        <p:spPr>
          <a:xfrm rot="3747654">
            <a:off x="5786855" y="7919652"/>
            <a:ext cx="219822" cy="136751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A06FC440-BFC2-46F5-E265-4E85A98C5EDF}"/>
              </a:ext>
            </a:extLst>
          </p:cNvPr>
          <p:cNvSpPr/>
          <p:nvPr/>
        </p:nvSpPr>
        <p:spPr>
          <a:xfrm>
            <a:off x="251586" y="22507657"/>
            <a:ext cx="934370" cy="940450"/>
          </a:xfrm>
          <a:prstGeom prst="can">
            <a:avLst/>
          </a:prstGeom>
          <a:solidFill>
            <a:srgbClr val="00B0F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F7320933-C4EC-5AF8-381F-7A6F7E4FF91C}"/>
              </a:ext>
            </a:extLst>
          </p:cNvPr>
          <p:cNvSpPr/>
          <p:nvPr/>
        </p:nvSpPr>
        <p:spPr>
          <a:xfrm>
            <a:off x="2007125" y="22518071"/>
            <a:ext cx="939222" cy="940450"/>
          </a:xfrm>
          <a:prstGeom prst="can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AA5C405-7FC3-3663-67E6-B244C5DAA4E6}"/>
              </a:ext>
            </a:extLst>
          </p:cNvPr>
          <p:cNvSpPr/>
          <p:nvPr/>
        </p:nvSpPr>
        <p:spPr>
          <a:xfrm>
            <a:off x="3162689" y="22844760"/>
            <a:ext cx="634092" cy="234145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D8498E73-83EE-EB30-AE81-B9D64D908480}"/>
              </a:ext>
            </a:extLst>
          </p:cNvPr>
          <p:cNvSpPr/>
          <p:nvPr/>
        </p:nvSpPr>
        <p:spPr>
          <a:xfrm>
            <a:off x="5664200" y="22844760"/>
            <a:ext cx="645160" cy="234145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E55D359E-445B-0AAC-0C77-51F8E03228C6}"/>
              </a:ext>
            </a:extLst>
          </p:cNvPr>
          <p:cNvSpPr/>
          <p:nvPr/>
        </p:nvSpPr>
        <p:spPr>
          <a:xfrm rot="10800000">
            <a:off x="5866980" y="23936556"/>
            <a:ext cx="500380" cy="204262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2BF0B38B-93D3-FDB1-C5B0-9D3DAD7F9E71}"/>
              </a:ext>
            </a:extLst>
          </p:cNvPr>
          <p:cNvSpPr/>
          <p:nvPr/>
        </p:nvSpPr>
        <p:spPr>
          <a:xfrm rot="10800000">
            <a:off x="4053420" y="23936556"/>
            <a:ext cx="500380" cy="204262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2449C3DE-EC12-9BB8-23E2-4FD9C8676B7B}"/>
              </a:ext>
            </a:extLst>
          </p:cNvPr>
          <p:cNvSpPr/>
          <p:nvPr/>
        </p:nvSpPr>
        <p:spPr>
          <a:xfrm rot="10800000">
            <a:off x="1689100" y="23936556"/>
            <a:ext cx="665638" cy="204262"/>
          </a:xfrm>
          <a:prstGeom prst="rightArrow">
            <a:avLst/>
          </a:prstGeom>
          <a:solidFill>
            <a:schemeClr val="accent5"/>
          </a:solidFill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276DF79-4CC5-21B9-5881-FB435085E576}"/>
              </a:ext>
            </a:extLst>
          </p:cNvPr>
          <p:cNvSpPr/>
          <p:nvPr/>
        </p:nvSpPr>
        <p:spPr>
          <a:xfrm>
            <a:off x="391957" y="23827867"/>
            <a:ext cx="1193686" cy="4860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Prediction Accuracy</a:t>
            </a:r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D0CE055D-5D19-F19A-BAB3-3E3357F66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91559"/>
              </p:ext>
            </p:extLst>
          </p:nvPr>
        </p:nvGraphicFramePr>
        <p:xfrm>
          <a:off x="3752095" y="10143874"/>
          <a:ext cx="4278685" cy="193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340">
                  <a:extLst>
                    <a:ext uri="{9D8B030D-6E8A-4147-A177-3AD203B41FA5}">
                      <a16:colId xmlns:a16="http://schemas.microsoft.com/office/drawing/2014/main" val="1621711178"/>
                    </a:ext>
                  </a:extLst>
                </a:gridCol>
                <a:gridCol w="712669">
                  <a:extLst>
                    <a:ext uri="{9D8B030D-6E8A-4147-A177-3AD203B41FA5}">
                      <a16:colId xmlns:a16="http://schemas.microsoft.com/office/drawing/2014/main" val="3302174051"/>
                    </a:ext>
                  </a:extLst>
                </a:gridCol>
                <a:gridCol w="712669">
                  <a:extLst>
                    <a:ext uri="{9D8B030D-6E8A-4147-A177-3AD203B41FA5}">
                      <a16:colId xmlns:a16="http://schemas.microsoft.com/office/drawing/2014/main" val="447346682"/>
                    </a:ext>
                  </a:extLst>
                </a:gridCol>
                <a:gridCol w="712669">
                  <a:extLst>
                    <a:ext uri="{9D8B030D-6E8A-4147-A177-3AD203B41FA5}">
                      <a16:colId xmlns:a16="http://schemas.microsoft.com/office/drawing/2014/main" val="148930465"/>
                    </a:ext>
                  </a:extLst>
                </a:gridCol>
                <a:gridCol w="712669">
                  <a:extLst>
                    <a:ext uri="{9D8B030D-6E8A-4147-A177-3AD203B41FA5}">
                      <a16:colId xmlns:a16="http://schemas.microsoft.com/office/drawing/2014/main" val="136167793"/>
                    </a:ext>
                  </a:extLst>
                </a:gridCol>
                <a:gridCol w="712669">
                  <a:extLst>
                    <a:ext uri="{9D8B030D-6E8A-4147-A177-3AD203B41FA5}">
                      <a16:colId xmlns:a16="http://schemas.microsoft.com/office/drawing/2014/main" val="199400245"/>
                    </a:ext>
                  </a:extLst>
                </a:gridCol>
              </a:tblGrid>
              <a:tr h="387580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Statistics</a:t>
                      </a:r>
                      <a:endParaRPr lang="en-I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332555"/>
                  </a:ext>
                </a:extLst>
              </a:tr>
              <a:tr h="516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IN" sz="1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1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IN" sz="1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 Mean</a:t>
                      </a:r>
                      <a:endParaRPr lang="en-IN" sz="10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6121610"/>
                  </a:ext>
                </a:extLst>
              </a:tr>
              <a:tr h="51576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endParaRPr lang="en-IN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95.7250</a:t>
                      </a:r>
                      <a:endParaRPr lang="en-IN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0.92947</a:t>
                      </a:r>
                      <a:endParaRPr lang="en-IN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0.29392</a:t>
                      </a:r>
                      <a:endParaRPr lang="en-IN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3165802"/>
                  </a:ext>
                </a:extLst>
              </a:tr>
              <a:tr h="51576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9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9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84.3560</a:t>
                      </a:r>
                      <a:endParaRPr lang="en-IN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1.78532</a:t>
                      </a:r>
                      <a:endParaRPr lang="en-IN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0.56457</a:t>
                      </a:r>
                      <a:endParaRPr lang="en-IN" sz="9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7178495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DD19543F-7AF1-6CCE-C658-A7F8352DF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70854"/>
              </p:ext>
            </p:extLst>
          </p:nvPr>
        </p:nvGraphicFramePr>
        <p:xfrm>
          <a:off x="12283930" y="10058027"/>
          <a:ext cx="4002444" cy="196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074">
                  <a:extLst>
                    <a:ext uri="{9D8B030D-6E8A-4147-A177-3AD203B41FA5}">
                      <a16:colId xmlns:a16="http://schemas.microsoft.com/office/drawing/2014/main" val="4232837034"/>
                    </a:ext>
                  </a:extLst>
                </a:gridCol>
                <a:gridCol w="667074">
                  <a:extLst>
                    <a:ext uri="{9D8B030D-6E8A-4147-A177-3AD203B41FA5}">
                      <a16:colId xmlns:a16="http://schemas.microsoft.com/office/drawing/2014/main" val="1324843735"/>
                    </a:ext>
                  </a:extLst>
                </a:gridCol>
                <a:gridCol w="667074">
                  <a:extLst>
                    <a:ext uri="{9D8B030D-6E8A-4147-A177-3AD203B41FA5}">
                      <a16:colId xmlns:a16="http://schemas.microsoft.com/office/drawing/2014/main" val="3228425926"/>
                    </a:ext>
                  </a:extLst>
                </a:gridCol>
                <a:gridCol w="667074">
                  <a:extLst>
                    <a:ext uri="{9D8B030D-6E8A-4147-A177-3AD203B41FA5}">
                      <a16:colId xmlns:a16="http://schemas.microsoft.com/office/drawing/2014/main" val="3849965996"/>
                    </a:ext>
                  </a:extLst>
                </a:gridCol>
                <a:gridCol w="667074">
                  <a:extLst>
                    <a:ext uri="{9D8B030D-6E8A-4147-A177-3AD203B41FA5}">
                      <a16:colId xmlns:a16="http://schemas.microsoft.com/office/drawing/2014/main" val="3911259849"/>
                    </a:ext>
                  </a:extLst>
                </a:gridCol>
                <a:gridCol w="667074">
                  <a:extLst>
                    <a:ext uri="{9D8B030D-6E8A-4147-A177-3AD203B41FA5}">
                      <a16:colId xmlns:a16="http://schemas.microsoft.com/office/drawing/2014/main" val="2141080578"/>
                    </a:ext>
                  </a:extLst>
                </a:gridCol>
              </a:tblGrid>
              <a:tr h="491880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 Statistics</a:t>
                      </a:r>
                      <a:endParaRPr lang="en-IN" sz="18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041"/>
                  </a:ext>
                </a:extLst>
              </a:tr>
              <a:tr h="491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IN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IN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 Mean</a:t>
                      </a:r>
                      <a:endParaRPr lang="en-IN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284007"/>
                  </a:ext>
                </a:extLst>
              </a:tr>
              <a:tr h="49188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900" b="1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LightGBM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95.7250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0.92947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0.29392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4154267"/>
                  </a:ext>
                </a:extLst>
              </a:tr>
              <a:tr h="4918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sz="9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92.1100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2.12216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0.67109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9156957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2DB280D9-9095-7A8B-706C-E19EC2B3F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32250"/>
              </p:ext>
            </p:extLst>
          </p:nvPr>
        </p:nvGraphicFramePr>
        <p:xfrm>
          <a:off x="4008629" y="24967469"/>
          <a:ext cx="4211172" cy="206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62">
                  <a:extLst>
                    <a:ext uri="{9D8B030D-6E8A-4147-A177-3AD203B41FA5}">
                      <a16:colId xmlns:a16="http://schemas.microsoft.com/office/drawing/2014/main" val="4232837034"/>
                    </a:ext>
                  </a:extLst>
                </a:gridCol>
                <a:gridCol w="701862">
                  <a:extLst>
                    <a:ext uri="{9D8B030D-6E8A-4147-A177-3AD203B41FA5}">
                      <a16:colId xmlns:a16="http://schemas.microsoft.com/office/drawing/2014/main" val="1324843735"/>
                    </a:ext>
                  </a:extLst>
                </a:gridCol>
                <a:gridCol w="701862">
                  <a:extLst>
                    <a:ext uri="{9D8B030D-6E8A-4147-A177-3AD203B41FA5}">
                      <a16:colId xmlns:a16="http://schemas.microsoft.com/office/drawing/2014/main" val="3228425926"/>
                    </a:ext>
                  </a:extLst>
                </a:gridCol>
                <a:gridCol w="701862">
                  <a:extLst>
                    <a:ext uri="{9D8B030D-6E8A-4147-A177-3AD203B41FA5}">
                      <a16:colId xmlns:a16="http://schemas.microsoft.com/office/drawing/2014/main" val="3849965996"/>
                    </a:ext>
                  </a:extLst>
                </a:gridCol>
                <a:gridCol w="701862">
                  <a:extLst>
                    <a:ext uri="{9D8B030D-6E8A-4147-A177-3AD203B41FA5}">
                      <a16:colId xmlns:a16="http://schemas.microsoft.com/office/drawing/2014/main" val="3911259849"/>
                    </a:ext>
                  </a:extLst>
                </a:gridCol>
                <a:gridCol w="701862">
                  <a:extLst>
                    <a:ext uri="{9D8B030D-6E8A-4147-A177-3AD203B41FA5}">
                      <a16:colId xmlns:a16="http://schemas.microsoft.com/office/drawing/2014/main" val="2141080578"/>
                    </a:ext>
                  </a:extLst>
                </a:gridCol>
              </a:tblGrid>
              <a:tr h="517272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 Statistics</a:t>
                      </a:r>
                      <a:endParaRPr lang="en-IN" sz="18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041"/>
                  </a:ext>
                </a:extLst>
              </a:tr>
              <a:tr h="5172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IN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IN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 Mean</a:t>
                      </a:r>
                      <a:endParaRPr lang="en-IN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0284007"/>
                  </a:ext>
                </a:extLst>
              </a:tr>
              <a:tr h="51727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900" b="1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LightGBM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9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95.7250</a:t>
                      </a:r>
                      <a:endParaRPr lang="en-IN" sz="9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0.92947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0.29392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34154267"/>
                  </a:ext>
                </a:extLst>
              </a:tr>
              <a:tr h="51727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IN" sz="9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89.1730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1.25364</a:t>
                      </a:r>
                      <a:endParaRPr lang="en-IN" sz="9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0.39643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9156957"/>
                  </a:ext>
                </a:extLst>
              </a:tr>
            </a:tbl>
          </a:graphicData>
        </a:graphic>
      </p:graphicFrame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088062C3-D20A-F52C-17D7-041412E30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74342"/>
              </p:ext>
            </p:extLst>
          </p:nvPr>
        </p:nvGraphicFramePr>
        <p:xfrm>
          <a:off x="12390120" y="24907942"/>
          <a:ext cx="3989070" cy="209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845">
                  <a:extLst>
                    <a:ext uri="{9D8B030D-6E8A-4147-A177-3AD203B41FA5}">
                      <a16:colId xmlns:a16="http://schemas.microsoft.com/office/drawing/2014/main" val="4232837034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1324843735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3228425926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3849965996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3911259849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2141080578"/>
                    </a:ext>
                  </a:extLst>
                </a:gridCol>
              </a:tblGrid>
              <a:tr h="524130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 Statistics</a:t>
                      </a:r>
                      <a:endParaRPr lang="en-IN" sz="18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93041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GROUP</a:t>
                      </a:r>
                      <a:endParaRPr lang="en-IN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IN" sz="11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 Mean</a:t>
                      </a:r>
                      <a:endParaRPr lang="en-IN" sz="11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0284007"/>
                  </a:ext>
                </a:extLst>
              </a:tr>
              <a:tr h="52413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900" b="1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LightGBM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95.7250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0.92947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0.29392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34154267"/>
                  </a:ext>
                </a:extLst>
              </a:tr>
              <a:tr h="52413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RandomFT</a:t>
                      </a:r>
                      <a:endParaRPr lang="en-IN" sz="9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9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86.2280</a:t>
                      </a:r>
                      <a:endParaRPr lang="en-IN" sz="9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1.43826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9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0.45482</a:t>
                      </a:r>
                      <a:endParaRPr lang="en-IN" sz="9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9156957"/>
                  </a:ext>
                </a:extLst>
              </a:tr>
            </a:tbl>
          </a:graphicData>
        </a:graphic>
      </p:graphicFrame>
      <p:pic>
        <p:nvPicPr>
          <p:cNvPr id="114" name="Picture 113">
            <a:extLst>
              <a:ext uri="{FF2B5EF4-FFF2-40B4-BE49-F238E27FC236}">
                <a16:creationId xmlns:a16="http://schemas.microsoft.com/office/drawing/2014/main" id="{8935FFA1-9E37-36DC-9640-F1EB20FA0E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7645" y="25504355"/>
            <a:ext cx="694055" cy="57704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6B0D2EF-415C-E677-2AC2-1DF0EE9FAF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93930" y="25455581"/>
            <a:ext cx="677143" cy="557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B21DAD-276B-2DC0-8A1E-FB44B1C30BF8}"/>
              </a:ext>
            </a:extLst>
          </p:cNvPr>
          <p:cNvSpPr txBox="1"/>
          <p:nvPr/>
        </p:nvSpPr>
        <p:spPr>
          <a:xfrm>
            <a:off x="8596085" y="11828145"/>
            <a:ext cx="294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1: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8574E9-5B9D-5346-2BD3-CB7C73872572}"/>
              </a:ext>
            </a:extLst>
          </p:cNvPr>
          <p:cNvSpPr txBox="1"/>
          <p:nvPr/>
        </p:nvSpPr>
        <p:spPr>
          <a:xfrm>
            <a:off x="333544" y="27006106"/>
            <a:ext cx="2577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1: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ANN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B632BA-5C31-6130-8BC5-5619404AB590}"/>
              </a:ext>
            </a:extLst>
          </p:cNvPr>
          <p:cNvSpPr txBox="1"/>
          <p:nvPr/>
        </p:nvSpPr>
        <p:spPr>
          <a:xfrm>
            <a:off x="8717606" y="27014831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1: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RandomFT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E21436D-3038-34C3-56E7-60CE0647F801}"/>
              </a:ext>
            </a:extLst>
          </p:cNvPr>
          <p:cNvSpPr txBox="1"/>
          <p:nvPr/>
        </p:nvSpPr>
        <p:spPr>
          <a:xfrm>
            <a:off x="3425476" y="27030219"/>
            <a:ext cx="519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Table 1: Group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Stastical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Analysis of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ANN</a:t>
            </a:r>
            <a:endParaRPr lang="en-IN" sz="1400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BECF6BA0-39D2-1F70-7946-8B3AE8789031}"/>
              </a:ext>
            </a:extLst>
          </p:cNvPr>
          <p:cNvSpPr txBox="1"/>
          <p:nvPr/>
        </p:nvSpPr>
        <p:spPr>
          <a:xfrm>
            <a:off x="11939444" y="26964852"/>
            <a:ext cx="47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Table 1: Group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Stastical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Analysis of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RandomFT</a:t>
            </a:r>
            <a:endParaRPr lang="en-IN" sz="1400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B840D49-6F62-72C2-0482-C63A169A03D9}"/>
              </a:ext>
            </a:extLst>
          </p:cNvPr>
          <p:cNvSpPr txBox="1"/>
          <p:nvPr/>
        </p:nvSpPr>
        <p:spPr>
          <a:xfrm>
            <a:off x="3314177" y="9772371"/>
            <a:ext cx="519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Table 1: Group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Stastical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Analysis of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SVM</a:t>
            </a:r>
            <a:endParaRPr lang="en-IN" sz="1400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898607C-8EE3-BD7D-19AB-EFC53797FE92}"/>
              </a:ext>
            </a:extLst>
          </p:cNvPr>
          <p:cNvSpPr txBox="1"/>
          <p:nvPr/>
        </p:nvSpPr>
        <p:spPr>
          <a:xfrm>
            <a:off x="11865547" y="9568144"/>
            <a:ext cx="455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Table 1: Group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Stastical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Analysis of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4981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</TotalTime>
  <Words>2010</Words>
  <Application>Microsoft Office PowerPoint</Application>
  <PresentationFormat>Custom</PresentationFormat>
  <Paragraphs>244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(Body)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GOPI E</cp:lastModifiedBy>
  <cp:revision>100</cp:revision>
  <dcterms:created xsi:type="dcterms:W3CDTF">2023-04-19T08:35:46Z</dcterms:created>
  <dcterms:modified xsi:type="dcterms:W3CDTF">2025-06-03T03:47:52Z</dcterms:modified>
</cp:coreProperties>
</file>