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831447-C893-4FB7-A405-85B25DF4EE9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64490" y="522605"/>
            <a:ext cx="10303510" cy="3398520"/>
          </a:xfrm>
        </p:spPr>
        <p:txBody>
          <a:bodyPr>
            <a:normAutofit/>
          </a:bodyPr>
          <a:p>
            <a:r>
              <a:rPr lang="en-US" altLang="en-US" sz="4445"/>
              <a:t>Тестовое</a:t>
            </a:r>
            <a:r>
              <a:rPr lang="en-US" altLang="ru-RU" sz="4445"/>
              <a:t> </a:t>
            </a:r>
            <a:r>
              <a:rPr lang="en-US" altLang="en-US" sz="4445"/>
              <a:t>задание</a:t>
            </a:r>
            <a:r>
              <a:rPr lang="en-US" altLang="ru-RU" sz="4445"/>
              <a:t> </a:t>
            </a:r>
            <a:r>
              <a:rPr lang="en-US" altLang="en-US" sz="4445"/>
              <a:t>на</a:t>
            </a:r>
            <a:r>
              <a:rPr lang="en-US" altLang="ru-RU" sz="4445"/>
              <a:t> </a:t>
            </a:r>
            <a:r>
              <a:rPr lang="en-US" altLang="en-US" sz="4445"/>
              <a:t>позицию</a:t>
            </a:r>
            <a:r>
              <a:rPr lang="en-US" altLang="ru-RU" sz="4445"/>
              <a:t> </a:t>
            </a:r>
            <a:r>
              <a:rPr lang="en-US" altLang="en-US" sz="4445"/>
              <a:t>стажера</a:t>
            </a:r>
            <a:r>
              <a:rPr lang="en-US" altLang="ru-RU" sz="4445"/>
              <a:t> </a:t>
            </a:r>
            <a:r>
              <a:rPr lang="en-US" altLang="en-US" sz="4445"/>
              <a:t>в</a:t>
            </a:r>
            <a:r>
              <a:rPr lang="en-US" altLang="ru-RU" sz="4445"/>
              <a:t> </a:t>
            </a:r>
            <a:r>
              <a:rPr lang="en-US" altLang="en-US" sz="4445"/>
              <a:t>команду</a:t>
            </a:r>
            <a:br>
              <a:rPr lang="en-US" altLang="en-US" sz="4445"/>
            </a:br>
            <a:r>
              <a:rPr lang="en-US" altLang="ru-RU" sz="4445"/>
              <a:t> AI and Individual sports — Computer Vision</a:t>
            </a:r>
            <a:endParaRPr lang="en-US" altLang="ru-RU" sz="4445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058150" y="5167630"/>
            <a:ext cx="3884295" cy="1186815"/>
          </a:xfrm>
        </p:spPr>
        <p:txBody>
          <a:bodyPr/>
          <a:p>
            <a:pPr algn="r"/>
            <a:r>
              <a:rPr lang="ru-RU" altLang="en-US" b="1"/>
              <a:t>выполнил</a:t>
            </a:r>
            <a:r>
              <a:rPr lang="en-US" altLang="en-US" b="1"/>
              <a:t>:  </a:t>
            </a:r>
            <a:r>
              <a:rPr lang="ru-RU" altLang="en-US" b="1"/>
              <a:t> Болонкин Егор</a:t>
            </a:r>
            <a:endParaRPr lang="ru-RU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90500"/>
            <a:ext cx="10972800" cy="5937250"/>
          </a:xfrm>
        </p:spPr>
        <p:txBody>
          <a:bodyPr/>
          <a:p>
            <a:endParaRPr lang="en-US" altLang="ru-RU"/>
          </a:p>
          <a:p>
            <a:r>
              <a:rPr lang="en-US" altLang="en-US"/>
              <a:t>Цель</a:t>
            </a:r>
            <a:r>
              <a:rPr lang="en-US" altLang="ru-RU"/>
              <a:t> </a:t>
            </a:r>
            <a:r>
              <a:rPr lang="en-US" altLang="en-US"/>
              <a:t>задания</a:t>
            </a:r>
            <a:r>
              <a:rPr lang="en-US" altLang="ru-RU"/>
              <a:t> </a:t>
            </a:r>
            <a:r>
              <a:rPr lang="en-US" altLang="en-US"/>
              <a:t>заключается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разработке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</a:t>
            </a:r>
            <a:r>
              <a:rPr lang="en-US" altLang="en-US"/>
              <a:t>компьютерного</a:t>
            </a:r>
            <a:r>
              <a:rPr lang="en-US" altLang="ru-RU"/>
              <a:t> </a:t>
            </a:r>
            <a:r>
              <a:rPr lang="en-US" altLang="en-US"/>
              <a:t>зрения</a:t>
            </a:r>
            <a:r>
              <a:rPr lang="en-US" altLang="ru-RU"/>
              <a:t> </a:t>
            </a:r>
            <a:r>
              <a:rPr lang="en-US" altLang="en-US"/>
              <a:t>для</a:t>
            </a:r>
            <a:r>
              <a:rPr lang="en-US" altLang="ru-RU"/>
              <a:t> </a:t>
            </a:r>
            <a:r>
              <a:rPr lang="en-US" altLang="en-US"/>
              <a:t>анализа</a:t>
            </a:r>
            <a:r>
              <a:rPr lang="en-US" altLang="ru-RU"/>
              <a:t> </a:t>
            </a:r>
            <a:r>
              <a:rPr lang="en-US" altLang="en-US"/>
              <a:t>движений</a:t>
            </a:r>
            <a:r>
              <a:rPr lang="en-US" altLang="ru-RU"/>
              <a:t> </a:t>
            </a:r>
            <a:r>
              <a:rPr lang="en-US" altLang="en-US"/>
              <a:t>спортсменов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индивидуальных</a:t>
            </a:r>
            <a:r>
              <a:rPr lang="en-US" altLang="ru-RU"/>
              <a:t> </a:t>
            </a:r>
            <a:r>
              <a:rPr lang="en-US" altLang="en-US"/>
              <a:t>видах</a:t>
            </a:r>
            <a:r>
              <a:rPr lang="en-US" altLang="ru-RU"/>
              <a:t> </a:t>
            </a:r>
            <a:r>
              <a:rPr lang="en-US" altLang="en-US"/>
              <a:t>спорта</a:t>
            </a:r>
            <a:r>
              <a:rPr lang="en-US" altLang="ru-RU"/>
              <a:t>. </a:t>
            </a:r>
            <a:endParaRPr lang="en-US" altLang="ru-RU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039620" y="2536190"/>
            <a:ext cx="7066280" cy="35915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Задача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включает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три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ключевых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компонента</a:t>
            </a:r>
            <a:r>
              <a:rPr lang="en-US" altLang="ru-RU">
                <a:sym typeface="+mn-ea"/>
              </a:rPr>
              <a:t>: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ru-RU"/>
          </a:p>
          <a:p>
            <a:r>
              <a:rPr lang="en-US" altLang="en-US">
                <a:sym typeface="+mn-ea"/>
              </a:rPr>
              <a:t>Детекция</a:t>
            </a:r>
            <a:r>
              <a:rPr lang="en-US" altLang="ru-RU">
                <a:sym typeface="+mn-ea"/>
              </a:rPr>
              <a:t>: </a:t>
            </a:r>
            <a:r>
              <a:rPr lang="en-US" altLang="en-US">
                <a:sym typeface="+mn-ea"/>
              </a:rPr>
              <a:t>Обнаружение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спортсменов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на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видео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выделением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ограничивающих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рамок</a:t>
            </a:r>
            <a:r>
              <a:rPr lang="en-US" altLang="ru-RU">
                <a:sym typeface="+mn-ea"/>
              </a:rPr>
              <a:t> (bounding boxes).</a:t>
            </a:r>
            <a:endParaRPr lang="en-US" altLang="ru-RU"/>
          </a:p>
          <a:p>
            <a:r>
              <a:rPr lang="en-US" altLang="en-US">
                <a:sym typeface="+mn-ea"/>
              </a:rPr>
              <a:t>Трекинг</a:t>
            </a:r>
            <a:r>
              <a:rPr lang="en-US" altLang="ru-RU">
                <a:sym typeface="+mn-ea"/>
              </a:rPr>
              <a:t>: </a:t>
            </a:r>
            <a:r>
              <a:rPr lang="en-US" altLang="en-US">
                <a:sym typeface="+mn-ea"/>
              </a:rPr>
              <a:t>Отслеживание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спортсменов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на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протяжении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видео</a:t>
            </a:r>
            <a:r>
              <a:rPr lang="en-US" altLang="ru-RU">
                <a:sym typeface="+mn-ea"/>
              </a:rPr>
              <a:t>, </a:t>
            </a:r>
            <a:r>
              <a:rPr lang="en-US" altLang="en-US">
                <a:sym typeface="+mn-ea"/>
              </a:rPr>
              <a:t>сохраняя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их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идентичность</a:t>
            </a:r>
            <a:r>
              <a:rPr lang="en-US" altLang="ru-RU">
                <a:sym typeface="+mn-ea"/>
              </a:rPr>
              <a:t> (track ID).</a:t>
            </a:r>
            <a:endParaRPr lang="en-US" altLang="ru-RU"/>
          </a:p>
          <a:p>
            <a:r>
              <a:rPr lang="en-US" altLang="en-US">
                <a:sym typeface="+mn-ea"/>
              </a:rPr>
              <a:t>Эстимация</a:t>
            </a:r>
            <a:r>
              <a:rPr lang="en-US" altLang="ru-RU">
                <a:sym typeface="+mn-ea"/>
              </a:rPr>
              <a:t> 2D-</a:t>
            </a:r>
            <a:r>
              <a:rPr lang="en-US" altLang="en-US">
                <a:sym typeface="+mn-ea"/>
              </a:rPr>
              <a:t>скелета</a:t>
            </a:r>
            <a:r>
              <a:rPr lang="en-US" altLang="ru-RU">
                <a:sym typeface="+mn-ea"/>
              </a:rPr>
              <a:t>: </a:t>
            </a:r>
            <a:r>
              <a:rPr lang="en-US" altLang="en-US">
                <a:sym typeface="+mn-ea"/>
              </a:rPr>
              <a:t>Определение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ключевых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точек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тела</a:t>
            </a:r>
            <a:r>
              <a:rPr lang="en-US" altLang="ru-RU">
                <a:sym typeface="+mn-ea"/>
              </a:rPr>
              <a:t> (keypoints) </a:t>
            </a:r>
            <a:r>
              <a:rPr lang="en-US" altLang="en-US">
                <a:sym typeface="+mn-ea"/>
              </a:rPr>
              <a:t>для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построения</a:t>
            </a:r>
            <a:r>
              <a:rPr lang="en-US" altLang="ru-RU">
                <a:sym typeface="+mn-ea"/>
              </a:rPr>
              <a:t> 2D-</a:t>
            </a:r>
            <a:r>
              <a:rPr lang="en-US" altLang="en-US">
                <a:sym typeface="+mn-ea"/>
              </a:rPr>
              <a:t>скелета</a:t>
            </a:r>
            <a:r>
              <a:rPr lang="en-US" altLang="ru-RU">
                <a:sym typeface="+mn-ea"/>
              </a:rPr>
              <a:t>, </a:t>
            </a:r>
            <a:r>
              <a:rPr lang="en-US" altLang="en-US">
                <a:sym typeface="+mn-ea"/>
              </a:rPr>
              <a:t>что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позволяет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анализировать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позы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движения</a:t>
            </a:r>
            <a:r>
              <a:rPr lang="en-US" altLang="ru-RU">
                <a:sym typeface="+mn-ea"/>
              </a:rPr>
              <a:t>.</a:t>
            </a:r>
            <a:endParaRPr lang="en-US" altLang="ru-RU"/>
          </a:p>
          <a:p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817245"/>
          </a:xfrm>
        </p:spPr>
        <p:txBody>
          <a:bodyPr/>
          <a:p>
            <a:r>
              <a:rPr lang="ru-RU" altLang="en-US" b="1">
                <a:sym typeface="+mn-ea"/>
              </a:rPr>
              <a:t>Для решения поставленной задачи использовались</a:t>
            </a:r>
            <a:r>
              <a:rPr lang="en-US" altLang="en-US" b="1">
                <a:sym typeface="+mn-ea"/>
              </a:rPr>
              <a:t>:</a:t>
            </a:r>
            <a:endParaRPr lang="en-US" altLang="en-US" b="1">
              <a:sym typeface="+mn-ea"/>
            </a:endParaRPr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 altLang="ru-RU"/>
          </a:p>
          <a:p>
            <a:r>
              <a:rPr lang="en-US" altLang="ru-RU"/>
              <a:t>Faster R-CNN + DeepSort + HRNet</a:t>
            </a:r>
            <a:endParaRPr lang="en-US" altLang="ru-RU"/>
          </a:p>
          <a:p>
            <a:pPr marL="0" indent="0">
              <a:buNone/>
            </a:pPr>
            <a:r>
              <a:rPr lang="en-US" altLang="ru-RU"/>
              <a:t>    </a:t>
            </a:r>
            <a:r>
              <a:rPr lang="ru-RU" altLang="en-US"/>
              <a:t>  - </a:t>
            </a:r>
            <a:r>
              <a:rPr lang="ru-RU" altLang="en-US">
                <a:effectLst/>
              </a:rPr>
              <a:t>д</a:t>
            </a:r>
            <a:r>
              <a:rPr lang="en-US" altLang="en-US">
                <a:effectLst/>
              </a:rPr>
              <a:t>етекция</a:t>
            </a:r>
            <a:r>
              <a:rPr lang="en-US" altLang="ru-RU">
                <a:effectLst/>
              </a:rPr>
              <a:t> </a:t>
            </a:r>
            <a:r>
              <a:rPr lang="en-US" altLang="en-US">
                <a:effectLst/>
              </a:rPr>
              <a:t>с</a:t>
            </a:r>
            <a:r>
              <a:rPr lang="en-US" alt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Faster R-CNN</a:t>
            </a:r>
            <a:endParaRPr lang="en-US" alt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alt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altLang="en-US">
                <a:effectLst/>
              </a:rPr>
              <a:t>- </a:t>
            </a:r>
            <a:r>
              <a:rPr lang="ru-RU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/>
              <a:t>идентичность</a:t>
            </a:r>
            <a:r>
              <a:rPr lang="en-US" altLang="ru-RU"/>
              <a:t>  </a:t>
            </a:r>
            <a:r>
              <a:rPr lang="en-US" altLang="en-US"/>
              <a:t>между</a:t>
            </a:r>
            <a:r>
              <a:rPr lang="en-US" altLang="ru-RU"/>
              <a:t> </a:t>
            </a:r>
            <a:r>
              <a:rPr lang="en-US" altLang="en-US"/>
              <a:t>кадрами</a:t>
            </a:r>
            <a:r>
              <a:rPr lang="ru-RU" altLang="en-US"/>
              <a:t> с </a:t>
            </a:r>
            <a:r>
              <a:rPr lang="en-US" alt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DeepSort</a:t>
            </a:r>
            <a:endParaRPr lang="en-US" alt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marL="0" indent="0">
              <a:buNone/>
            </a:pPr>
            <a:r>
              <a:rPr lang="en-US" alt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</a:t>
            </a:r>
            <a:r>
              <a:rPr lang="ru-RU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    </a:t>
            </a:r>
            <a:r>
              <a:rPr lang="ru-RU" altLang="en-US">
                <a:effectLst/>
                <a:sym typeface="+mn-ea"/>
              </a:rPr>
              <a:t>- о</a:t>
            </a:r>
            <a:r>
              <a:rPr lang="en-US" altLang="en-US"/>
              <a:t>ценка</a:t>
            </a:r>
            <a:r>
              <a:rPr lang="en-US" altLang="ru-RU"/>
              <a:t> </a:t>
            </a:r>
            <a:r>
              <a:rPr lang="en-US" altLang="en-US"/>
              <a:t>поз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ru-RU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HRNet</a:t>
            </a:r>
            <a:endParaRPr lang="en-US" altLang="ru-RU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ru-RU"/>
          </a:p>
          <a:p>
            <a:r>
              <a:rPr lang="en-US" altLang="ru-RU"/>
              <a:t>YOLO11n-Pose</a:t>
            </a:r>
            <a:endParaRPr lang="en-US" altLang="ru-RU"/>
          </a:p>
          <a:p>
            <a:pPr marL="0" indent="0">
              <a:buNone/>
            </a:pPr>
            <a:r>
              <a:rPr lang="ru-RU" altLang="en-US"/>
              <a:t>   (</a:t>
            </a:r>
            <a:r>
              <a:rPr lang="en-US" altLang="en-US"/>
              <a:t>end - to -</a:t>
            </a:r>
            <a:r>
              <a:rPr lang="ru-RU" altLang="en-US"/>
              <a:t> </a:t>
            </a:r>
            <a:r>
              <a:rPr lang="en-US" altLang="en-US"/>
              <a:t>end </a:t>
            </a:r>
            <a:r>
              <a:rPr lang="ru-RU" altLang="en-US"/>
              <a:t>решение)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>
                <a:sym typeface="+mn-ea"/>
              </a:rPr>
              <a:t>Датасет Penn Action</a:t>
            </a:r>
            <a:endParaRPr lang="ru-RU" altLang="en-US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8940165" y="4439285"/>
            <a:ext cx="2642235" cy="1694815"/>
          </a:xfrm>
          <a:prstGeom prst="rect">
            <a:avLst/>
          </a:prstGeom>
        </p:spPr>
      </p:pic>
      <p:pic>
        <p:nvPicPr>
          <p:cNvPr id="5" name="Замещающее содержимое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940165" y="1857375"/>
            <a:ext cx="2286000" cy="169545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1141730" y="1352550"/>
            <a:ext cx="7494270" cy="3086100"/>
          </a:xfrm>
          <a:prstGeom prst="rect">
            <a:avLst/>
          </a:prstGeom>
        </p:spPr>
        <p:txBody>
          <a:bodyPr>
            <a:noAutofit/>
          </a:bodyPr>
          <a:p>
            <a:pPr>
              <a:buFont typeface="Arial" panose="020B0604020202020204"/>
              <a:buChar char="•"/>
            </a:pPr>
            <a:r>
              <a:rPr lang="en-US" altLang="zh-CN" sz="3200"/>
              <a:t>Объем: 2326 </a:t>
            </a:r>
            <a:r>
              <a:rPr lang="ru-RU" altLang="en-US" sz="3200"/>
              <a:t>видео</a:t>
            </a:r>
            <a:r>
              <a:rPr lang="en-US" altLang="zh-CN" sz="3200"/>
              <a:t>.</a:t>
            </a:r>
            <a:endParaRPr lang="en-US" altLang="zh-CN" sz="3200"/>
          </a:p>
          <a:p>
            <a:pPr>
              <a:buFont typeface="Arial" panose="020B0604020202020204"/>
              <a:buChar char="•"/>
            </a:pPr>
            <a:r>
              <a:rPr lang="en-US" altLang="zh-CN" sz="3200"/>
              <a:t>Действия: 15 видов спорта (бейсбол, теннис, гольф, прыжки и др.).</a:t>
            </a:r>
            <a:endParaRPr lang="en-US" altLang="zh-CN" sz="3200"/>
          </a:p>
          <a:p>
            <a:pPr>
              <a:buFont typeface="Arial" panose="020B0604020202020204"/>
              <a:buChar char="•"/>
            </a:pPr>
            <a:r>
              <a:rPr lang="en-US" altLang="zh-CN" sz="3200"/>
              <a:t>Аннотации: </a:t>
            </a:r>
            <a:endParaRPr lang="en-US" altLang="zh-CN" sz="3200"/>
          </a:p>
          <a:p>
            <a:pPr lvl="1">
              <a:buFont typeface="Arial" panose="020B0604020202020204"/>
              <a:buChar char="◦"/>
            </a:pPr>
            <a:r>
              <a:rPr lang="en-US" altLang="zh-CN" sz="3200"/>
              <a:t>2D-координаты суставов </a:t>
            </a:r>
            <a:endParaRPr lang="en-US" altLang="zh-CN" sz="3200"/>
          </a:p>
          <a:p>
            <a:pPr lvl="1">
              <a:buFont typeface="Arial" panose="020B0604020202020204"/>
              <a:buChar char="◦"/>
            </a:pPr>
            <a:r>
              <a:rPr lang="en-US" altLang="zh-CN" sz="3200"/>
              <a:t>Bounding boxes.</a:t>
            </a:r>
            <a:endParaRPr lang="en-US" altLang="zh-CN" sz="3200"/>
          </a:p>
          <a:p>
            <a:pPr lvl="1" indent="0">
              <a:buFont typeface="Arial" panose="020B0604020202020204"/>
              <a:buNone/>
            </a:pPr>
            <a:endParaRPr lang="en-US" altLang="ru-RU" sz="3200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0" y="5017770"/>
            <a:ext cx="11583035" cy="16948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indent="0">
              <a:buFont typeface="Arial" panose="020B0604020202020204"/>
              <a:buNone/>
            </a:pPr>
            <a:r>
              <a:rPr lang="en-US" altLang="ru-RU" sz="3200">
                <a:sym typeface="+mn-ea"/>
              </a:rPr>
              <a:t>Faster R-CNN + DeepSort + HRNet</a:t>
            </a:r>
            <a:endParaRPr lang="en-US" altLang="ru-RU" sz="3200"/>
          </a:p>
          <a:p>
            <a:pPr lvl="1" indent="0">
              <a:buFont typeface="Arial" panose="020B0604020202020204"/>
              <a:buNone/>
            </a:pPr>
            <a:r>
              <a:rPr lang="en-US" altLang="ru-RU" sz="3200">
                <a:sym typeface="+mn-ea"/>
              </a:rPr>
              <a:t>MAE </a:t>
            </a:r>
            <a:r>
              <a:rPr lang="en-US" altLang="en-US" sz="3200">
                <a:sym typeface="+mn-ea"/>
              </a:rPr>
              <a:t>по</a:t>
            </a:r>
            <a:r>
              <a:rPr lang="en-US" altLang="ru-RU" sz="3200">
                <a:sym typeface="+mn-ea"/>
              </a:rPr>
              <a:t> keypoints: 56.94 </a:t>
            </a:r>
            <a:r>
              <a:rPr lang="en-US" altLang="en-US" sz="3200">
                <a:sym typeface="+mn-ea"/>
              </a:rPr>
              <a:t>пикселя</a:t>
            </a:r>
            <a:endParaRPr lang="en-US" altLang="en-US" sz="3200"/>
          </a:p>
          <a:p>
            <a:pPr lvl="1" indent="0">
              <a:buFont typeface="Arial" panose="020B0604020202020204"/>
              <a:buNone/>
            </a:pPr>
            <a:r>
              <a:rPr lang="en-US" altLang="en-US" sz="3200">
                <a:sym typeface="+mn-ea"/>
              </a:rPr>
              <a:t>Средний</a:t>
            </a:r>
            <a:r>
              <a:rPr lang="en-US" altLang="ru-RU" sz="3200">
                <a:sym typeface="+mn-ea"/>
              </a:rPr>
              <a:t> IOU </a:t>
            </a:r>
            <a:r>
              <a:rPr lang="en-US" altLang="en-US" sz="3200">
                <a:sym typeface="+mn-ea"/>
              </a:rPr>
              <a:t>по</a:t>
            </a:r>
            <a:r>
              <a:rPr lang="en-US" altLang="ru-RU" sz="3200">
                <a:sym typeface="+mn-ea"/>
              </a:rPr>
              <a:t> bbox: 0.714</a:t>
            </a:r>
            <a:endParaRPr lang="en-US" altLang="ru-RU" sz="32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Сравнение моделей (разница между предсказаниями)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9610090" cy="4953000"/>
          </a:xfrm>
        </p:spPr>
        <p:txBody>
          <a:bodyPr/>
          <a:p>
            <a:r>
              <a:rPr lang="en-US" altLang="en-US"/>
              <a:t>Средний</a:t>
            </a:r>
            <a:r>
              <a:rPr lang="en-US" altLang="ru-RU"/>
              <a:t> IOU: 0.8752</a:t>
            </a:r>
            <a:endParaRPr lang="en-US" altLang="ru-RU"/>
          </a:p>
          <a:p>
            <a:r>
              <a:rPr lang="en-US" altLang="en-US"/>
              <a:t>Средний</a:t>
            </a:r>
            <a:r>
              <a:rPr lang="en-US" altLang="ru-RU"/>
              <a:t> MAE: 4.4150</a:t>
            </a:r>
            <a:endParaRPr lang="en-US" altLang="ru-RU"/>
          </a:p>
          <a:p>
            <a:r>
              <a:rPr lang="en-US" altLang="en-US"/>
              <a:t>Средний</a:t>
            </a:r>
            <a:r>
              <a:rPr lang="en-US" altLang="ru-RU"/>
              <a:t> MSE: 53.4090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Среднее</a:t>
            </a:r>
            <a:r>
              <a:rPr lang="en-US" altLang="ru-RU"/>
              <a:t> </a:t>
            </a:r>
            <a:r>
              <a:rPr lang="en-US" altLang="en-US"/>
              <a:t>время</a:t>
            </a:r>
            <a:r>
              <a:rPr lang="en-US" altLang="ru-RU"/>
              <a:t> </a:t>
            </a:r>
            <a:r>
              <a:rPr lang="en-US" altLang="en-US"/>
              <a:t>обработки</a:t>
            </a:r>
            <a:r>
              <a:rPr lang="en-US" altLang="ru-RU"/>
              <a:t> </a:t>
            </a:r>
            <a:r>
              <a:rPr lang="en-US" altLang="en-US"/>
              <a:t>кадра</a:t>
            </a:r>
            <a:r>
              <a:rPr lang="en-US" altLang="ru-RU"/>
              <a:t> </a:t>
            </a:r>
            <a:r>
              <a:rPr lang="en-US" altLang="en-US"/>
              <a:t>моделью</a:t>
            </a:r>
            <a:r>
              <a:rPr lang="en-US" altLang="ru-RU"/>
              <a:t> YOLO: 0.2312 </a:t>
            </a:r>
            <a:r>
              <a:rPr lang="en-US" altLang="en-US"/>
              <a:t>сек</a:t>
            </a:r>
            <a:r>
              <a:rPr lang="en-US" altLang="ru-RU"/>
              <a:t>.</a:t>
            </a:r>
            <a:endParaRPr lang="en-US" altLang="ru-RU"/>
          </a:p>
          <a:p>
            <a:pPr marL="0" lvl="1"/>
            <a:r>
              <a:rPr lang="en-US" altLang="en-US"/>
              <a:t>Среднее</a:t>
            </a:r>
            <a:r>
              <a:rPr lang="en-US" altLang="ru-RU"/>
              <a:t> </a:t>
            </a:r>
            <a:r>
              <a:rPr lang="en-US" altLang="en-US"/>
              <a:t>время</a:t>
            </a:r>
            <a:r>
              <a:rPr lang="en-US" altLang="ru-RU"/>
              <a:t> </a:t>
            </a:r>
            <a:r>
              <a:rPr lang="en-US" altLang="en-US"/>
              <a:t>обработки</a:t>
            </a:r>
            <a:r>
              <a:rPr lang="en-US" altLang="ru-RU"/>
              <a:t> </a:t>
            </a:r>
            <a:r>
              <a:rPr lang="en-US" altLang="en-US"/>
              <a:t>кадра</a:t>
            </a:r>
            <a:r>
              <a:rPr lang="en-US" altLang="ru-RU"/>
              <a:t> </a:t>
            </a:r>
            <a:r>
              <a:rPr lang="en-US" altLang="ru-RU" sz="3200">
                <a:sym typeface="+mn-ea"/>
              </a:rPr>
              <a:t>Faster R-CNN + DeepSort + HRNet</a:t>
            </a:r>
            <a:r>
              <a:rPr lang="ru-RU" altLang="en-US" sz="3200">
                <a:sym typeface="+mn-ea"/>
              </a:rPr>
              <a:t> </a:t>
            </a:r>
            <a:r>
              <a:rPr lang="en-US" altLang="ru-RU"/>
              <a:t>: 0.7591 </a:t>
            </a:r>
            <a:r>
              <a:rPr lang="en-US" altLang="en-US"/>
              <a:t>сек</a:t>
            </a:r>
            <a:r>
              <a:rPr lang="en-US" altLang="ru-RU"/>
              <a:t>.</a:t>
            </a:r>
            <a:endParaRPr lang="en-US" altLang="ru-RU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11506200" y="1174750"/>
            <a:ext cx="76200" cy="4953000"/>
          </a:xfrm>
        </p:spPr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1050" y="2553970"/>
            <a:ext cx="8625840" cy="1823720"/>
          </a:xfrm>
        </p:spPr>
        <p:txBody>
          <a:bodyPr/>
          <a:p>
            <a:r>
              <a:rPr lang="ru-RU" altLang="en-US" sz="4800"/>
              <a:t>Спасибо за внимание</a:t>
            </a:r>
            <a:endParaRPr lang="ru-RU" altLang="en-US" sz="4800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1008380" cy="4953000"/>
          </a:xfrm>
        </p:spPr>
        <p:txBody>
          <a:bodyPr/>
          <a:p>
            <a:endParaRPr lang="ru-RU" altLang="en-US"/>
          </a:p>
        </p:txBody>
      </p:sp>
      <p:sp>
        <p:nvSpPr>
          <p:cNvPr id="4" name="Замещающее содержимое 3"/>
          <p:cNvSpPr>
            <a:spLocks noGrp="1"/>
          </p:cNvSpPr>
          <p:nvPr>
            <p:ph sz="half" idx="2"/>
          </p:nvPr>
        </p:nvSpPr>
        <p:spPr>
          <a:xfrm>
            <a:off x="10676890" y="1174750"/>
            <a:ext cx="905510" cy="4953000"/>
          </a:xfrm>
        </p:spPr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1325</Words>
  <Application>WPS Presentation</Application>
  <PresentationFormat>宽屏</PresentationFormat>
  <Paragraphs>47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Arial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Егор Болонкин</cp:lastModifiedBy>
  <cp:revision>2</cp:revision>
  <dcterms:created xsi:type="dcterms:W3CDTF">2025-07-08T11:14:15Z</dcterms:created>
  <dcterms:modified xsi:type="dcterms:W3CDTF">2025-07-08T15:58:41Z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1049-12.2.0.21546</vt:lpwstr>
  </property>
  <property fmtid="{D5CDD505-2E9C-101B-9397-08002B2CF9AE}" pid="3" name="ICV">
    <vt:lpwstr>FB3318689FEB4B8EA6BC49448B3B269F_12</vt:lpwstr>
  </property>
</Properties>
</file>