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8" r:id="rId5"/>
    <p:sldId id="270" r:id="rId6"/>
    <p:sldId id="271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3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7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3E306-AAF7-46AD-B79D-2B205AAAEF2E}" type="datetime1">
              <a:rPr lang="ru-RU" smtClean="0"/>
              <a:t>26.05.2023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C3FD01-CFCA-4092-8690-023D2926C3BE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0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0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93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kumimoji="0" lang="ru-RU" noProof="0" dirty="0"/>
          </a:p>
        </p:txBody>
      </p:sp>
      <p:sp>
        <p:nvSpPr>
          <p:cNvPr id="9" name="Подзаголовок 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 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8" name="Дата 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3BBBA-D032-4FB7-9634-1F8F2D23E45E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29" name="Номер слайда 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D3254-B5CE-4249-9FB3-CED31F79C4DB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CEF6-7F82-48B9-8A70-08E23D77546C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B259B-C8E6-4A03-90A4-C197D15471D7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DB34A6-FC20-4391-9909-B4E39E7F7564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B75DC-9D8E-4731-9323-36A1C8E421E1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EC17A-37C0-4CCA-9998-C1CBA71BB742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3F8F-49B7-42F7-9015-DD1952D90234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E81E9-2AE5-4EDF-AAC2-5D540E7DA071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  <a:p>
            <a:pPr lvl="1" rtl="0" eaLnBrk="1" latinLnBrk="0" hangingPunct="1"/>
            <a:r>
              <a:rPr lang="ru-RU" noProof="0"/>
              <a:t>Второй уровень</a:t>
            </a:r>
          </a:p>
          <a:p>
            <a:pPr lvl="2" rtl="0" eaLnBrk="1" latinLnBrk="0" hangingPunct="1"/>
            <a:r>
              <a:rPr lang="ru-RU" noProof="0"/>
              <a:t>Третий уровень</a:t>
            </a:r>
          </a:p>
          <a:p>
            <a:pPr lvl="3" rtl="0" eaLnBrk="1" latinLnBrk="0" hangingPunct="1"/>
            <a:r>
              <a:rPr lang="ru-RU" noProof="0"/>
              <a:t>Четвертый уровень</a:t>
            </a:r>
          </a:p>
          <a:p>
            <a:pPr lvl="4" rtl="0" eaLnBrk="1" latinLnBrk="0" hangingPunct="1"/>
            <a:r>
              <a:rPr lang="ru-RU" noProof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DC6686-56AF-4898-B5FB-DCE7F5389297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70E46069-63F2-480E-A74D-661A1E2E0205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 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3" name="Текст 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u-RU" noProof="0" dirty="0"/>
              <a:t>Образец текста</a:t>
            </a:r>
          </a:p>
          <a:p>
            <a:pPr lvl="1" rtl="0" eaLnBrk="1" latinLnBrk="0" hangingPunct="1"/>
            <a:r>
              <a:rPr lang="ru-RU" noProof="0" dirty="0"/>
              <a:t>Второй уровень</a:t>
            </a:r>
          </a:p>
          <a:p>
            <a:pPr lvl="2" rtl="0" eaLnBrk="1" latinLnBrk="0" hangingPunct="1"/>
            <a:r>
              <a:rPr lang="ru-RU" noProof="0" dirty="0"/>
              <a:t>Третий уровень</a:t>
            </a:r>
          </a:p>
          <a:p>
            <a:pPr lvl="3" rtl="0" eaLnBrk="1" latinLnBrk="0" hangingPunct="1"/>
            <a:r>
              <a:rPr lang="ru-RU" noProof="0" dirty="0"/>
              <a:t>Четвертый уровень</a:t>
            </a:r>
          </a:p>
          <a:p>
            <a:pPr lvl="4" rtl="0" eaLnBrk="1" latinLnBrk="0" hangingPunct="1"/>
            <a:r>
              <a:rPr lang="ru-RU" noProof="0" dirty="0"/>
              <a:t>Пятый уровень</a:t>
            </a:r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4" name="Дата 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E7538B6D-B6E5-4DCD-B94D-91BD9CBDD86F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23" name="Номер слайда 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0236" y="931253"/>
            <a:ext cx="10363200" cy="1975104"/>
          </a:xfrm>
        </p:spPr>
        <p:txBody>
          <a:bodyPr rtlCol="0"/>
          <a:lstStyle/>
          <a:p>
            <a:pPr rtl="0"/>
            <a:r>
              <a:rPr lang="ru-RU" dirty="0"/>
              <a:t>Разработка </a:t>
            </a:r>
            <a:r>
              <a:rPr lang="en-US" b="0" dirty="0"/>
              <a:t>desktop</a:t>
            </a:r>
            <a:r>
              <a:rPr lang="en-US" dirty="0"/>
              <a:t>-</a:t>
            </a:r>
            <a:r>
              <a:rPr lang="ru-RU" dirty="0"/>
              <a:t>приложения с использованием технологии </a:t>
            </a:r>
            <a:r>
              <a:rPr lang="en-US" b="0" dirty="0"/>
              <a:t>wpf</a:t>
            </a:r>
            <a:r>
              <a:rPr lang="ru-RU" dirty="0"/>
              <a:t> на платформе </a:t>
            </a:r>
            <a:r>
              <a:rPr lang="en-US" b="0" dirty="0"/>
              <a:t>.net 7</a:t>
            </a:r>
            <a:endParaRPr lang="ru-RU" b="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9590142-4BD9-0FDD-A946-0208BED8A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941" y="3128682"/>
            <a:ext cx="3496235" cy="1053353"/>
          </a:xfrm>
        </p:spPr>
        <p:txBody>
          <a:bodyPr/>
          <a:lstStyle/>
          <a:p>
            <a:pPr algn="ctr"/>
            <a:r>
              <a:rPr lang="ru-RU" dirty="0"/>
              <a:t>Курсовая работа оп.09</a:t>
            </a:r>
          </a:p>
          <a:p>
            <a:pPr algn="ctr"/>
            <a:r>
              <a:rPr lang="ru-RU" dirty="0"/>
              <a:t>основы алгоритмизации </a:t>
            </a:r>
          </a:p>
          <a:p>
            <a:pPr algn="ctr"/>
            <a:r>
              <a:rPr lang="ru-RU" dirty="0"/>
              <a:t>и программирования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1523B-BA46-F24F-9C0A-750E58FACC15}"/>
              </a:ext>
            </a:extLst>
          </p:cNvPr>
          <p:cNvSpPr txBox="1"/>
          <p:nvPr/>
        </p:nvSpPr>
        <p:spPr>
          <a:xfrm>
            <a:off x="9018494" y="5781332"/>
            <a:ext cx="41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Студент группы к-21-1</a:t>
            </a:r>
          </a:p>
          <a:p>
            <a:r>
              <a:rPr lang="ru-RU" dirty="0">
                <a:solidFill>
                  <a:schemeClr val="tx2"/>
                </a:solidFill>
              </a:rPr>
              <a:t>Ильинов И.И.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F58AC-97B7-BF67-4D4B-BDE35016F589}"/>
              </a:ext>
            </a:extLst>
          </p:cNvPr>
          <p:cNvSpPr txBox="1"/>
          <p:nvPr/>
        </p:nvSpPr>
        <p:spPr>
          <a:xfrm>
            <a:off x="484095" y="6058331"/>
            <a:ext cx="326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Руководитель Гвоздев С.М.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B0C68-0578-2539-87B1-23107060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40"/>
            <a:ext cx="10363200" cy="914400"/>
          </a:xfrm>
        </p:spPr>
        <p:txBody>
          <a:bodyPr/>
          <a:lstStyle/>
          <a:p>
            <a:r>
              <a:rPr lang="ru-RU" dirty="0"/>
              <a:t>Задание №6.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02914-369E-6BEB-CDB5-4FEF3727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740" y="959640"/>
            <a:ext cx="3460378" cy="53959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находим отрицательные элементы строк и, сложив их, выводим в отдельный массив.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B0FA5-CB3A-B8AF-8CF8-D440A8F5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59640"/>
            <a:ext cx="7221068" cy="53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7D6FB-1E62-DC2E-F9FB-AD81715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40"/>
            <a:ext cx="10363200" cy="914400"/>
          </a:xfrm>
        </p:spPr>
        <p:txBody>
          <a:bodyPr/>
          <a:lstStyle/>
          <a:p>
            <a:r>
              <a:rPr lang="ru-RU" dirty="0"/>
              <a:t>Задание №7.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EE868-9728-DF5D-A329-4A0E4275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776" y="959640"/>
            <a:ext cx="3630706" cy="5395920"/>
          </a:xfrm>
        </p:spPr>
        <p:txBody>
          <a:bodyPr/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находим сумму элементов побочной диагонали и делим на их число.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7D66BB-30A4-4373-726C-CCADB4B6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9640"/>
            <a:ext cx="7189313" cy="53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F4183-DBEC-1402-6BF4-63729579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275"/>
            <a:ext cx="10363200" cy="914400"/>
          </a:xfrm>
        </p:spPr>
        <p:txBody>
          <a:bodyPr/>
          <a:lstStyle/>
          <a:p>
            <a:r>
              <a:rPr lang="ru-RU" dirty="0"/>
              <a:t>Задание №8.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7A79-F8C5-1148-87BA-90BA7697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6" y="950675"/>
            <a:ext cx="3612776" cy="5404885"/>
          </a:xfrm>
        </p:spPr>
        <p:txBody>
          <a:bodyPr/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находим элементы главной диагонали и умножаем их друг на друга.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17A14-DBFA-B2F7-1239-5E3CB9AA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7" y="950674"/>
            <a:ext cx="7216376" cy="54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AAD1-C508-B9E7-BF89-290EB40F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40"/>
            <a:ext cx="10363200" cy="914400"/>
          </a:xfrm>
        </p:spPr>
        <p:txBody>
          <a:bodyPr/>
          <a:lstStyle/>
          <a:p>
            <a:r>
              <a:rPr lang="ru-RU" dirty="0"/>
              <a:t>Задание №9.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1F501-440A-510C-6EA3-EEF40988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959640"/>
            <a:ext cx="3505199" cy="5324619"/>
          </a:xfrm>
        </p:spPr>
        <p:txBody>
          <a:bodyPr/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складываем элементы каждого столбца между собой и выводим столбец с минимальной суммой.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650CC9-0EA3-2076-88F7-557400F9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9639"/>
            <a:ext cx="7135906" cy="53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08E11-87ED-E76C-187B-988D7BD3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894"/>
            <a:ext cx="10363200" cy="914400"/>
          </a:xfrm>
        </p:spPr>
        <p:txBody>
          <a:bodyPr/>
          <a:lstStyle/>
          <a:p>
            <a:r>
              <a:rPr lang="ru-RU" dirty="0"/>
              <a:t>Задание №10.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133B7-E589-12B0-BB56-F1F1ADC7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846" y="941294"/>
            <a:ext cx="3648636" cy="541426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находим элементы главной и побочной диагонали и меняем местами их элементы друг с другом.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A15E18-C1AC-86DA-475C-B094E330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1293"/>
            <a:ext cx="7239049" cy="54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ABCEE-5470-256C-01F6-BE641588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108652"/>
            <a:ext cx="11098307" cy="2105630"/>
          </a:xfrm>
        </p:spPr>
        <p:txBody>
          <a:bodyPr/>
          <a:lstStyle/>
          <a:p>
            <a:r>
              <a:rPr lang="ru-RU" dirty="0"/>
              <a:t>По окончанию курсовой работы можно сказать, что были изучены и закреплены следующие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32C7C-DD8E-1ED1-52AF-19D2C220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2" y="2142566"/>
            <a:ext cx="11098306" cy="384585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устанавливать проблему а также создавать метод ее постановления;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применять практические концепции программирования;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создавать ключевые программные бумаги;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функционировать вместе с передовыми концепциями программи</a:t>
            </a:r>
            <a:r>
              <a:rPr lang="ru-RU" sz="2600" dirty="0">
                <a:solidFill>
                  <a:schemeClr val="tx2"/>
                </a:solidFill>
              </a:rPr>
              <a:t>рования в </a:t>
            </a: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 том числе объектно-ориентированные, языками программи</a:t>
            </a:r>
            <a:r>
              <a:rPr lang="ru-RU" sz="2600" dirty="0">
                <a:solidFill>
                  <a:schemeClr val="tx2"/>
                </a:solidFill>
              </a:rPr>
              <a:t>рования, </a:t>
            </a: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умениями исследования а также отладки проектов не менее, чем на одном  из алгоритмических процедурных стилей программиро</a:t>
            </a:r>
            <a:r>
              <a:rPr lang="ru-RU" sz="2600" dirty="0">
                <a:solidFill>
                  <a:schemeClr val="tx2"/>
                </a:solidFill>
              </a:rPr>
              <a:t>вания </a:t>
            </a: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значительной степени, методами и средствами разработки и </a:t>
            </a:r>
            <a:r>
              <a:rPr lang="ru-RU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оформления технической документации.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03454-19A0-2BCE-0C80-A8C26F645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447" y="2441448"/>
            <a:ext cx="10363200" cy="197510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113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3AD2B98-9113-1200-CB81-2288D74B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335"/>
            <a:ext cx="10972800" cy="9144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7E7EC-86DE-3C2A-75A4-60F5EB995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4" y="970930"/>
            <a:ext cx="11206443" cy="1279211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Целью исследования, проводимого в рамках курсовой работы, является разработка и реализация на языке высокого уровня </a:t>
            </a:r>
            <a:r>
              <a:rPr lang="en-US" b="1" dirty="0">
                <a:solidFill>
                  <a:schemeClr val="tx2"/>
                </a:solidFill>
              </a:rPr>
              <a:t>C# desktop</a:t>
            </a:r>
            <a:r>
              <a:rPr lang="ru-RU" dirty="0">
                <a:solidFill>
                  <a:schemeClr val="tx2"/>
                </a:solidFill>
              </a:rPr>
              <a:t>- приложения для решения алгоритмических задач, представленных в задании курсовой работы.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EC1B31D6-CBA2-532E-2B0A-01683835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477264"/>
            <a:ext cx="11170584" cy="776947"/>
          </a:xfrm>
        </p:spPr>
        <p:txBody>
          <a:bodyPr>
            <a:normAutofit fontScale="85000" lnSpcReduction="20000"/>
          </a:bodyPr>
          <a:lstStyle/>
          <a:p>
            <a:pPr marL="68580" indent="0" algn="r">
              <a:buNone/>
            </a:pPr>
            <a:r>
              <a:rPr lang="ru-RU" dirty="0">
                <a:solidFill>
                  <a:schemeClr val="tx2"/>
                </a:solidFill>
              </a:rPr>
              <a:t>Объект исследования настоящей курсовой работы являются методы и технологии разработки </a:t>
            </a:r>
            <a:r>
              <a:rPr lang="en-US" b="1" dirty="0">
                <a:solidFill>
                  <a:schemeClr val="tx2"/>
                </a:solidFill>
              </a:rPr>
              <a:t>desktop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ru-RU" dirty="0">
                <a:solidFill>
                  <a:schemeClr val="tx2"/>
                </a:solidFill>
              </a:rPr>
              <a:t>приложений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C0EE5-FE5E-A5C5-4CB2-546A8631ADD9}"/>
              </a:ext>
            </a:extLst>
          </p:cNvPr>
          <p:cNvSpPr txBox="1"/>
          <p:nvPr/>
        </p:nvSpPr>
        <p:spPr>
          <a:xfrm>
            <a:off x="600074" y="3481334"/>
            <a:ext cx="11180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Предмет исследования настоящей курсовой работы являются методы, алгоритмы и приёмы разработки </a:t>
            </a:r>
            <a:r>
              <a:rPr lang="en-US" sz="2400" b="1" dirty="0">
                <a:solidFill>
                  <a:schemeClr val="tx2"/>
                </a:solidFill>
              </a:rPr>
              <a:t>desktop</a:t>
            </a:r>
            <a:r>
              <a:rPr lang="en-US" sz="2400" dirty="0">
                <a:solidFill>
                  <a:schemeClr val="tx2"/>
                </a:solidFill>
              </a:rPr>
              <a:t>-</a:t>
            </a:r>
            <a:r>
              <a:rPr lang="ru-RU" sz="2400" dirty="0">
                <a:solidFill>
                  <a:schemeClr val="tx2"/>
                </a:solidFill>
              </a:rPr>
              <a:t>приложений обработки двумерных массивов, файлов, строк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80654-E444-EF89-8296-31ECF7144700}"/>
              </a:ext>
            </a:extLst>
          </p:cNvPr>
          <p:cNvSpPr txBox="1"/>
          <p:nvPr/>
        </p:nvSpPr>
        <p:spPr>
          <a:xfrm>
            <a:off x="609600" y="5035228"/>
            <a:ext cx="11170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solidFill>
                  <a:schemeClr val="tx2"/>
                </a:solidFill>
              </a:rPr>
              <a:t>Информационной базой исследования является учебная литература по программированию, техническая документация по языку </a:t>
            </a:r>
            <a:r>
              <a:rPr lang="ru-RU" sz="2400" b="1" dirty="0">
                <a:solidFill>
                  <a:schemeClr val="tx2"/>
                </a:solidFill>
              </a:rPr>
              <a:t>С</a:t>
            </a:r>
            <a:r>
              <a:rPr lang="en-US" sz="2400" b="1" dirty="0">
                <a:solidFill>
                  <a:schemeClr val="tx2"/>
                </a:solidFill>
              </a:rPr>
              <a:t>#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инструментальной среды </a:t>
            </a:r>
            <a:r>
              <a:rPr lang="en-US" sz="2400" b="1" dirty="0">
                <a:solidFill>
                  <a:schemeClr val="tx2"/>
                </a:solidFill>
              </a:rPr>
              <a:t>MS Visual Studio 2022</a:t>
            </a:r>
            <a:endParaRPr lang="ru-RU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4E18F920-1772-1111-DE75-32E3FA7C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1765" y="950819"/>
            <a:ext cx="4572000" cy="5345645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ru-RU" sz="9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Классы и структуры являются двумя основными конструкциями системы общих типов </a:t>
            </a:r>
            <a:r>
              <a:rPr lang="ru-RU" sz="96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CTS</a:t>
            </a:r>
            <a:r>
              <a:rPr lang="ru-RU" sz="9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используемой на платформе </a:t>
            </a:r>
            <a:r>
              <a:rPr lang="ru-RU" sz="96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ru-RU" sz="9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ru-RU" sz="96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r>
              <a:rPr lang="ru-RU" sz="9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9 добавлены записи, которые представляют собой тип класса. Оба они являются структурами данных, которые инкапсулируют набор данных и поведений в одной логической сущности. Данные и поведение являются элементами класса, структуры или записи. К ним относятся методы, свойства, события и другие элементы.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5" name="Заголовок 10">
            <a:extLst>
              <a:ext uri="{FF2B5EF4-FFF2-40B4-BE49-F238E27FC236}">
                <a16:creationId xmlns:a16="http://schemas.microsoft.com/office/drawing/2014/main" id="{66CDB913-41C4-0EBC-7E22-588BC87E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335"/>
            <a:ext cx="10972800" cy="9144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A36E30-E96D-2EA6-A117-6B0C9DC2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50819"/>
            <a:ext cx="6249626" cy="5345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24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5C50E-87D8-9207-4F90-3BA4563C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40"/>
            <a:ext cx="10363200" cy="914400"/>
          </a:xfrm>
        </p:spPr>
        <p:txBody>
          <a:bodyPr/>
          <a:lstStyle/>
          <a:p>
            <a:r>
              <a:rPr lang="ru-RU" dirty="0"/>
              <a:t>Список заданий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32587A-399A-4D8E-AC0A-B535719A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963878"/>
            <a:ext cx="7180729" cy="5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9DBDC3-0491-F842-0694-13D2C37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"/>
            <a:ext cx="10363200" cy="914400"/>
          </a:xfrm>
        </p:spPr>
        <p:txBody>
          <a:bodyPr/>
          <a:lstStyle/>
          <a:p>
            <a:r>
              <a:rPr lang="ru-RU" dirty="0"/>
              <a:t>Задание №1.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6BEB77A-E053-C6D8-B1A5-41478379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729" y="969264"/>
            <a:ext cx="3488671" cy="53766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 и вычисляем среднее арифметическое разделив сумму всех элементов на их число.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868422-39D6-8A31-316A-C1F90E55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69264"/>
            <a:ext cx="7179329" cy="53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D56F2A-6225-C756-1A0C-46ACF50E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40"/>
            <a:ext cx="10363200" cy="914400"/>
          </a:xfrm>
        </p:spPr>
        <p:txBody>
          <a:bodyPr/>
          <a:lstStyle/>
          <a:p>
            <a:r>
              <a:rPr lang="ru-RU" dirty="0"/>
              <a:t>Задание №2.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7BD06A-6686-5A32-CF2E-AA0BD8EF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727" y="959641"/>
            <a:ext cx="3505673" cy="5395920"/>
          </a:xfrm>
        </p:spPr>
        <p:txBody>
          <a:bodyPr/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затем считаем сумму элементов каждого столбца и выводим в массив.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391F01-C262-3F40-5D23-CB16EAC3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59640"/>
            <a:ext cx="7162327" cy="53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04EDF8D-3D51-C097-1DCC-33A480BC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5448"/>
            <a:ext cx="10972800" cy="914400"/>
          </a:xfrm>
        </p:spPr>
        <p:txBody>
          <a:bodyPr/>
          <a:lstStyle/>
          <a:p>
            <a:r>
              <a:rPr lang="ru-RU" dirty="0"/>
              <a:t>Задание №3.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00D8BD0-84EF-7A00-ECAD-3711BB38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5129" y="1018735"/>
            <a:ext cx="3487271" cy="520228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3000" dirty="0">
                <a:solidFill>
                  <a:schemeClr val="tx2"/>
                </a:solidFill>
              </a:rPr>
              <a:t>Создаем матрицу, заполняем ее случайными числами, находим максимальный и минимальный элементы и складываем.</a:t>
            </a:r>
            <a:endParaRPr lang="ru-RU" sz="3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DE735A-6CD3-39AF-DC44-3760DB4C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989848"/>
            <a:ext cx="7082678" cy="53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4BB32E-D2A4-4525-B1A3-8610F281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95" y="38548"/>
            <a:ext cx="10972800" cy="914400"/>
          </a:xfrm>
        </p:spPr>
        <p:txBody>
          <a:bodyPr/>
          <a:lstStyle/>
          <a:p>
            <a:r>
              <a:rPr lang="ru-RU" dirty="0"/>
              <a:t>Задание №4.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54AE0F-BF01-53B6-0E0F-E02A5E07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9953" y="952948"/>
            <a:ext cx="3451972" cy="534351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3000" dirty="0">
                <a:solidFill>
                  <a:schemeClr val="tx2"/>
                </a:solidFill>
              </a:rPr>
              <a:t>Создаем матрицу, заполняем ее случайными числами, находим максимальные элементы строк и выводим в отдельном массиве.</a:t>
            </a:r>
            <a:endParaRPr lang="ru-RU"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8A6F87-550E-D446-5BDD-F7483A01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952948"/>
            <a:ext cx="7117973" cy="53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43793-1103-49AC-6ABF-480E52BF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40"/>
            <a:ext cx="10363200" cy="914400"/>
          </a:xfrm>
        </p:spPr>
        <p:txBody>
          <a:bodyPr/>
          <a:lstStyle/>
          <a:p>
            <a:r>
              <a:rPr lang="ru-RU" dirty="0"/>
              <a:t>Задание №5.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25769-3FA0-3DEA-7A2D-7984A745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776" y="959640"/>
            <a:ext cx="3496236" cy="53959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Создаем матрицу, заполняем ее случайными числами, находим максимальный и минимальный элементы главной диагонали и складываем.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51A837-E840-A7D9-40A0-50C041C0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59639"/>
            <a:ext cx="7199363" cy="53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аблон с оформлением &quot;Сумерки&quot;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10_TF03460533.potx" id="{0C702667-0E55-4897-A7FE-56BC83A1F038}" vid="{EFA87251-8BBB-499F-A497-ACDBBF3D7109}"/>
    </a:ext>
  </a:extLst>
</a:theme>
</file>

<file path=ppt/theme/theme2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оформлением Сумерки</Template>
  <TotalTime>103</TotalTime>
  <Words>517</Words>
  <Application>Microsoft Office PowerPoint</Application>
  <PresentationFormat>Широкоэкранный</PresentationFormat>
  <Paragraphs>46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Wingdings</vt:lpstr>
      <vt:lpstr>Wingdings 2</vt:lpstr>
      <vt:lpstr>Wingdings 3</vt:lpstr>
      <vt:lpstr>Шаблон с оформлением "Сумерки"</vt:lpstr>
      <vt:lpstr>Разработка desktop-приложения с использованием технологии wpf на платформе .net 7</vt:lpstr>
      <vt:lpstr>Введение</vt:lpstr>
      <vt:lpstr>Введение</vt:lpstr>
      <vt:lpstr>Список заданий</vt:lpstr>
      <vt:lpstr>Задание №1.</vt:lpstr>
      <vt:lpstr>Задание №2.</vt:lpstr>
      <vt:lpstr>Задание №3.</vt:lpstr>
      <vt:lpstr>Задание №4.</vt:lpstr>
      <vt:lpstr>Задание №5.</vt:lpstr>
      <vt:lpstr>Задание №6.</vt:lpstr>
      <vt:lpstr>Задание №7.</vt:lpstr>
      <vt:lpstr>Задание №8.</vt:lpstr>
      <vt:lpstr>Задание №9.</vt:lpstr>
      <vt:lpstr>Задание №10.</vt:lpstr>
      <vt:lpstr>По окончанию курсовой работы можно сказать, что были изучены и закреплены следующие задачи: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desktop-приложения с использованием технологии wpf на платформе .net 7</dc:title>
  <dc:creator>Егор Ильинов</dc:creator>
  <cp:lastModifiedBy>Егор Ильинов</cp:lastModifiedBy>
  <cp:revision>3</cp:revision>
  <dcterms:created xsi:type="dcterms:W3CDTF">2023-05-24T18:06:48Z</dcterms:created>
  <dcterms:modified xsi:type="dcterms:W3CDTF">2023-05-26T17:08:19Z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