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B308A-C855-4148-8B9C-5FED14F5FA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EE16F-10F6-4114-9889-D19ACE0A5C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3EB736-6125-422E-A34F-74E1597D97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C1646B-1204-42A3-94EC-357B0B9535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A25B1-7E91-4A67-A697-0305F18FED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2F61D5-53B0-45BC-9068-43531A4F00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ABC702-5D90-41CE-80C1-938941F89E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30D5B49-F2BA-40FF-B363-290FB5834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1AB3805-ABC8-48A0-8185-3FC5BD5BE4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0EA6A73-9A83-43F7-A7A9-CA499F19C6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B20C2-4F3B-412E-BE85-C53A7BA7BD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A531556-8152-486B-BC21-875EFD78C6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78E65E-7A02-4494-9C0C-087204E128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E45DE5E-F74E-4382-B942-F3FF459C4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0301E90-4F75-43D3-B6A0-915FAA290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CAEDB91-19FB-413A-8915-2DC01CA317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024C29C-E243-416B-BE63-D87F294CDA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92C31A3-FE49-49EC-9210-B12A317DEA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20CC0-2F9F-4680-871C-725C149577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C80A2-258B-494A-9718-BA65D16225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775527-D1B5-4BA3-8001-862E4871BA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7199B7-5578-4593-BF27-5C189C58F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EB7F91-5F8A-4C9F-ADEF-984CC9EEE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14306A-3E1D-47EA-81B5-9029156D1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28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04800" indent="-226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907200" indent="-20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209600" indent="-151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5120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18144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1168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C83BDCE-8F65-4DAD-8E07-018084BF296B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72E1C6B-F25A-4BBC-B435-5F4AB32A768F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9280" cy="188928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6D78213-1E43-47A3-A03B-359D9D352E69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928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5964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80000" y="1897200"/>
            <a:ext cx="1006668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80000" y="1357200"/>
            <a:ext cx="395964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3960000" y="1620000"/>
            <a:ext cx="5399640" cy="11174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80000" y="3938760"/>
            <a:ext cx="6987960" cy="110088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5580000" y="4320000"/>
            <a:ext cx="90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6480000" y="4462920"/>
            <a:ext cx="336996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500" spc="-1" strike="noStrike">
                <a:solidFill>
                  <a:srgbClr val="000000"/>
                </a:solidFill>
                <a:latin typeface="Arial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837440" y="1980000"/>
            <a:ext cx="5541840" cy="2674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412920" y="321480"/>
            <a:ext cx="35467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60360" y="1260000"/>
            <a:ext cx="5219640" cy="40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357840" y="180000"/>
            <a:ext cx="684180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7560" cy="317484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 txBox="1"/>
          <p:nvPr/>
        </p:nvSpPr>
        <p:spPr>
          <a:xfrm>
            <a:off x="2353680" y="1369440"/>
            <a:ext cx="574632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Encoder + Decoder = Transformer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252000" y="360000"/>
            <a:ext cx="60476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Про Linear Layer and Softmax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628360" y="1727640"/>
            <a:ext cx="4571640" cy="29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360000" y="180000"/>
            <a:ext cx="558000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Обучение трансфомера и loss function 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0000" y="1213200"/>
            <a:ext cx="4691160" cy="36468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5076720" y="1440000"/>
            <a:ext cx="464328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180000" y="501480"/>
            <a:ext cx="60022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6117480" cy="234000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5548320" y="1620000"/>
            <a:ext cx="4171680" cy="154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</a:rPr>
              <a:t>С точки зрения ахритектуры BERT’s input индентичен трансфомерам.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430240" y="2880000"/>
            <a:ext cx="3929760" cy="22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</a:rPr>
              <a:t>Различие в выходе, а именно Для каждой позиции на выход подается вектор размерностью hidden_size (768 в базовой модели BERT'а).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235440" y="4043520"/>
            <a:ext cx="1384560" cy="117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Токены BERT: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[SEP]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[MASK]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[CLS]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 txBox="1"/>
          <p:nvPr/>
        </p:nvSpPr>
        <p:spPr>
          <a:xfrm>
            <a:off x="180000" y="194040"/>
            <a:ext cx="636660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задач языкового моделирования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828320" cy="317232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 txBox="1"/>
          <p:nvPr/>
        </p:nvSpPr>
        <p:spPr>
          <a:xfrm>
            <a:off x="5700240" y="2201040"/>
            <a:ext cx="3839760" cy="175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Для задач языкового моделирования BERT использует «умные» маски для 15% слов во входном предложении и просит модель предсказать пропущенное слово</a:t>
            </a:r>
            <a:endParaRPr b="0" lang="ru-RU" sz="1500" spc="-1" strike="noStrike">
              <a:solidFill>
                <a:srgbClr val="00000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 txBox="1"/>
          <p:nvPr/>
        </p:nvSpPr>
        <p:spPr>
          <a:xfrm>
            <a:off x="180000" y="321480"/>
            <a:ext cx="6660000" cy="350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задачи двух предложений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98160" y="1668600"/>
            <a:ext cx="4641840" cy="319140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4860000" y="2520000"/>
            <a:ext cx="5040000" cy="14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Source Sans Pro Black"/>
              </a:rPr>
              <a:t>чтобы BERT мог лучше справляться с определением связей в нескольких предложениях, предварительное обучение включает дополнительную задачу: дано два предложения (А и В); какова вероятность, что В будет следовать после 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480760" y="1315080"/>
            <a:ext cx="4719240" cy="318492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0" y="321480"/>
            <a:ext cx="60022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различных задач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900000" y="4428360"/>
            <a:ext cx="8280000" cy="79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300" spc="-1" strike="noStrike">
                <a:solidFill>
                  <a:srgbClr val="000000"/>
                </a:solidFill>
                <a:latin typeface="Source Sans Pro Black"/>
              </a:rPr>
              <a:t>a) Задачи классификации двух предложений: MNLI, QQP, QNLI, STS-B, MRPC, RTE, SWAG; b) задачи классификации одного предложения: SST-2, CoLA; c) вопросно-ответные задачи: SQuAD v1.1; d) задачи разметки одного предложения: CoNLL-2003 NER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40000" y="321480"/>
            <a:ext cx="62996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67760" y="1454760"/>
            <a:ext cx="7571880" cy="26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3EA54C-726A-460B-8968-888643A81D2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9440" cy="2946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80" y="1127520"/>
            <a:ext cx="5039280" cy="39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Надо“ →w1 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Cдавать“ →w2 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Лабораторные“ →w3[0,0,1,0,0,0,0]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работы“ →w4[0,0,0,1,0,0,0]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до“ →w5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срока“ → w6[0,0,0,0,0,1,0]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сдачи“ →w7 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580000" y="1710000"/>
            <a:ext cx="233928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wi x wj i,j[1,7]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780000" y="3758760"/>
            <a:ext cx="6094440" cy="920520"/>
          </a:xfrm>
          <a:prstGeom prst="rect">
            <a:avLst/>
          </a:prstGeom>
          <a:ln w="10800">
            <a:noFill/>
          </a:ln>
        </p:spPr>
      </p:pic>
      <p:sp>
        <p:nvSpPr>
          <p:cNvPr id="141" name=""/>
          <p:cNvSpPr/>
          <p:nvPr/>
        </p:nvSpPr>
        <p:spPr>
          <a:xfrm>
            <a:off x="4860000" y="3287880"/>
            <a:ext cx="2699280" cy="6714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1440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V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α : α — ячейка скрытого состояние в енкодере → Vα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Vβ : β — ячейка скрытого состояние в декодере → Vβ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38462" b="0"/>
          <a:stretch/>
        </p:blipFill>
        <p:spPr>
          <a:xfrm>
            <a:off x="5580000" y="4251960"/>
            <a:ext cx="3419280" cy="1147320"/>
          </a:xfrm>
          <a:prstGeom prst="rect">
            <a:avLst/>
          </a:prstGeom>
          <a:ln w="1080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78480" y="4599000"/>
            <a:ext cx="5320800" cy="665280"/>
          </a:xfrm>
          <a:prstGeom prst="rect">
            <a:avLst/>
          </a:prstGeom>
          <a:ln w="10800">
            <a:noFill/>
          </a:ln>
        </p:spPr>
      </p:pic>
      <p:sp>
        <p:nvSpPr>
          <p:cNvPr id="146" name=""/>
          <p:cNvSpPr/>
          <p:nvPr/>
        </p:nvSpPr>
        <p:spPr>
          <a:xfrm>
            <a:off x="-180000" y="3960000"/>
            <a:ext cx="5399280" cy="7192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212080" y="3780000"/>
            <a:ext cx="4327200" cy="3592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5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Q — матрица запросов, K — матрица ключей, V — матрица значений, E - размерность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34720" y="2340000"/>
            <a:ext cx="5704920" cy="899280"/>
          </a:xfrm>
          <a:prstGeom prst="rect">
            <a:avLst/>
          </a:prstGeom>
          <a:ln w="10800">
            <a:noFill/>
          </a:ln>
        </p:spPr>
      </p:pic>
      <p:sp>
        <p:nvSpPr>
          <p:cNvPr id="151" name=""/>
          <p:cNvSpPr/>
          <p:nvPr/>
        </p:nvSpPr>
        <p:spPr>
          <a:xfrm>
            <a:off x="227880" y="3240000"/>
            <a:ext cx="3191760" cy="10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780000" y="4551840"/>
            <a:ext cx="3779640" cy="17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Почему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478080" y="360000"/>
            <a:ext cx="33015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90320" y="1380600"/>
            <a:ext cx="74293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40000" y="2160000"/>
            <a:ext cx="412488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Self-attention = attn(V,V,V)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40000" y="3420000"/>
            <a:ext cx="841896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199640" cy="10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80000" y="1929960"/>
            <a:ext cx="611964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A=MultiHead(Q,K,V) = Concat (h1,…,hH) W0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41120" y="2880000"/>
            <a:ext cx="6518520" cy="13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hi=attn(QW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Q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i,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 KW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K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, VW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V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500000" y="2700000"/>
            <a:ext cx="5039640" cy="71964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193680" y="3410280"/>
            <a:ext cx="934596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h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H). Её свертка с W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0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 приводит к финальной матрице A [N,E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880000" y="4680000"/>
            <a:ext cx="647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01960" y="360000"/>
            <a:ext cx="573768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780000" y="1560240"/>
            <a:ext cx="161964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440000" y="2700000"/>
            <a:ext cx="3059640" cy="89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4860000" y="2700000"/>
            <a:ext cx="2879640" cy="89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Вещественная(attn_mask)[N,M]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440000" y="2700000"/>
            <a:ext cx="3059640" cy="10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2023-11-22T12:55:30Z</dcterms:modified>
  <cp:revision>29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