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B662F8-08A0-4FB7-B01F-1390C3FA82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0ABB2C-0A84-44AE-ABAA-8B012342CF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844DAC-C34E-4B11-A305-407531B783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80D1CC-80E3-4375-B745-7E2EB95E21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EE1AA5-B897-4B3E-804F-DC057DC8D6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597CA4-6DEE-44EC-828D-9C1CD22D29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33C655-1353-4BE0-8C96-C9C6CD82B8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8C5397-0489-415A-A0ED-111D8640D6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E3C835-A0CC-4074-9DBF-9B7AB51D1D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012652-7B5D-45F9-926F-B744717CB2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FD9600-F626-429E-B362-2CF1BA9E12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991546-CB7A-4A4A-A7FC-B8483FDF9B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DA36CD-EDE0-4EAD-951C-02E94142FF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411B7A-3AF2-4FD8-B014-12D42ADDF4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9E05A3-CDC5-4B53-A4A6-55912F273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5BFA62-DD0E-4EE2-90FD-0BE51C85A6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9143D6-F38F-41F2-B469-2A03F42398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8D4396-7B80-44EA-9846-40AF96AB00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B63B1F-568D-4091-9FC6-79BB6D733A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830A40-F7CD-4831-8FF5-6452EE69D8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3C5F46-0015-44D3-99D7-23ABD7C083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76F37E-02D9-450A-A21D-58DFC27395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5BAE5C-CA4A-4C13-90CF-E8ED5AF2C2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A408B4-BBC2-40F6-854B-8957B62A1D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Для правки структуры щёлкните мышью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2c3e50"/>
                </a:solidFill>
                <a:latin typeface="Source Sans Pro"/>
              </a:rPr>
              <a:t>Второй уровень структуры</a:t>
            </a:r>
            <a:endParaRPr b="0" lang="ru-RU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c3e50"/>
                </a:solidFill>
                <a:latin typeface="Source Sans Pro"/>
              </a:rPr>
              <a:t>Третий уровень структуры</a:t>
            </a:r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2c3e50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9D4AEC77-C324-4AC4-908E-C133E57E72B0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000"/>
          </a:bodyPr>
          <a:p>
            <a:pPr marL="28944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57888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86832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15776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4472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173664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02608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B576F29-7EA5-4968-8F17-781196E9E431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ru-RU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Для правки текста заглавия щёлкните мышью</a:t>
            </a: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0">
              <a:spcAft>
                <a:spcPts val="65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Для правки структуры щёлкните мышью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622080" indent="0">
              <a:spcAft>
                <a:spcPts val="850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Второй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933120" indent="0">
              <a:spcAft>
                <a:spcPts val="63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Третий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244160" indent="0">
              <a:spcAft>
                <a:spcPts val="425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55520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186624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177280" indent="0">
              <a:spcAft>
                <a:spcPts val="213"/>
              </a:spcAft>
            </a:pPr>
            <a:r>
              <a:rPr b="0" lang="ru-RU" sz="1500" spc="-1" strike="noStrike">
                <a:solidFill>
                  <a:srgbClr val="ffffff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3FEBAD2D-A33E-4944-8623-4B7A67594C71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28520"/>
            <a:ext cx="9360000" cy="7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ТРАНСФОРМЕРЫ. BERT И GPT.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Выполнили: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Чепасов Дмитрий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  <a:p>
            <a:pPr indent="0" algn="ctr">
              <a:buNone/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Щедрин Арсений</a:t>
            </a:r>
            <a:endParaRPr b="0" lang="ru-RU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Введение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057"/>
              </a:spcAft>
              <a:buNone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такое внимание?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039840" y="2093040"/>
            <a:ext cx="4160160" cy="29469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Основная идея в ML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0" y="1260000"/>
            <a:ext cx="5040000" cy="39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«Надо сдавать лабораторные работы до срока сдачи»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Надо“ →w1 [1,0,0,0,0,0,0]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Cдавать“ →w2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[0,1,0,0,0,0,0]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Лабораторные“ →w3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[0,0,1,0,0,0,0]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работы“ →w3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[0,0,0,1,0,0,0]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до“ →w3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[0,0,0,0,1,0,0]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срока“ → w4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[0,0,0,0,0,1,0]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358560" indent="-26892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„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сдачи“ →w5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[0,0,0,0,0,0,1]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5580000" y="1710000"/>
            <a:ext cx="2340000" cy="8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800" spc="-1" strike="noStrike">
                <a:solidFill>
                  <a:srgbClr val="2c3e50"/>
                </a:solidFill>
                <a:latin typeface="Source Sans Pro Semibold"/>
              </a:rPr>
              <a:t>wi x wj i,j[1,5]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 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3780000" y="3758760"/>
            <a:ext cx="6095160" cy="921240"/>
          </a:xfrm>
          <a:prstGeom prst="rect">
            <a:avLst/>
          </a:prstGeom>
          <a:ln w="1080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4860000" y="3287880"/>
            <a:ext cx="2700000" cy="6721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ru-RU" sz="2800" spc="-1" strike="noStrike">
                <a:solidFill>
                  <a:srgbClr val="2c3e50"/>
                </a:solidFill>
                <a:latin typeface="Source Sans Pro"/>
              </a:rPr>
              <a:t>Нормализуем</a:t>
            </a:r>
            <a:endParaRPr b="1" lang="ru-RU" sz="28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Encoder and Decoder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Что это? Кратко говоря, две RNN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837440" y="1980000"/>
            <a:ext cx="5542560" cy="26755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Веса внимания в структуре decode encode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0" y="144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V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α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 :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α — ячейка скрытого состояние в енкодере → Vα — вектор скрытого состояние в енкодере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V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β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 : 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β — ячейка скрытого состояние в декодере → Vβ — вектор скрытого состояние в декодере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0" t="0" r="38462" b="0"/>
          <a:stretch/>
        </p:blipFill>
        <p:spPr>
          <a:xfrm>
            <a:off x="5580000" y="4251960"/>
            <a:ext cx="3420000" cy="1148040"/>
          </a:xfrm>
          <a:prstGeom prst="rect">
            <a:avLst/>
          </a:prstGeom>
          <a:ln w="1080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8480" y="4599000"/>
            <a:ext cx="5321520" cy="666000"/>
          </a:xfrm>
          <a:prstGeom prst="rect">
            <a:avLst/>
          </a:prstGeom>
          <a:ln w="10800">
            <a:noFill/>
          </a:ln>
        </p:spPr>
      </p:pic>
      <p:sp>
        <p:nvSpPr>
          <p:cNvPr id="147" name=""/>
          <p:cNvSpPr txBox="1"/>
          <p:nvPr/>
        </p:nvSpPr>
        <p:spPr>
          <a:xfrm>
            <a:off x="-180000" y="3960000"/>
            <a:ext cx="5400000" cy="72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Вес внимания к скрытым состоянием декодера</a:t>
            </a:r>
            <a:endParaRPr b="0" lang="ru-RU" sz="20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5212080" y="3780000"/>
            <a:ext cx="4327920" cy="3600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  <a:ea typeface="Source Sans Pro Semibold"/>
              </a:rPr>
              <a:t>Расчет следующего скрытого состояния</a:t>
            </a:r>
            <a:endParaRPr b="0" lang="ru-RU" sz="20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Функция внимания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Q — матрица запросов, K — матрица ключей, V — матрица значений, E - размерность</a:t>
            </a: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180000" y="2340000"/>
            <a:ext cx="5705640" cy="90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MultiHead</a:t>
            </a:r>
            <a:endParaRPr b="1" lang="ru-RU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ru-RU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8640000" cy="36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ru-RU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83279E-E5CF-42B8-8C1E-29207197885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LibreOffice/7.5.8.2$Linux_X86_64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2023-11-21T18:52:31Z</dcterms:created>
  <dc:creator/>
  <dc:description/>
  <dc:language>ru-RU</dc:language>
  <cp:lastModifiedBy/>
  <dcterms:modified xsi:type="dcterms:W3CDTF">2023-11-21T20:35:18Z</dcterms:modified>
  <cp:revision>10</cp:revision>
  <dc:subject/>
  <dc:title>Midnightblue</dc:title>
</cp:coreProperties>
</file>