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B3F31-478C-4172-A855-AD667DD316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90CF2-6505-4A77-91C0-290B76B8B0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69B7F5-DD29-4C03-917C-77E0B6A53A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F4A4E2-4F5B-4F1E-B311-CF117B1F02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04B27A-FC1F-49C9-9DB3-DD4180F029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5664081-6AFD-49B8-B8D2-8953A8F4FB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2D4ABD4-6184-4B3F-890A-03B20221B9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93CC170-33CE-4578-8B1E-CE90AB8BBD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950F7A5-FC5F-44BD-9C7C-A1C6BE24E3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DA34F10-6D3B-457D-A7EC-8F76ED7C9C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1D05C2-1CF5-4B6D-88A6-5AA7DCD4E7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71B2ABA-52BE-4571-A789-08F09BBA7A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C01B64-B600-4AFC-9B8E-CFCCD22E20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699A865-B28A-463B-BFBC-21A88BE1BC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154D239-892E-4A9A-BA6D-D75D270F91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7EEBE71-1069-47DD-9332-90C931A977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5C83A6D-C630-4595-9A96-667FBED098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6C3AA76-3196-49EB-A683-B268EDD091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A2EA19-B251-4291-BB2F-C90446DF82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757FC-A116-4234-9570-0D4ACA845A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824771-4CFC-4DA8-B58B-00538AAD6E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39012-EE9D-4F60-A933-714DE08C83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C12573-8DCC-4E9B-9676-C7F244EAC9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4AF79B-20EE-49A8-BECE-3255F01914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548AF51-2E40-4ECF-8362-F6763D608559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14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5D42E41-8857-41CC-9707-34B07A61AC44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04800" indent="-2268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907200" indent="-2016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209600" indent="-1512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5120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18144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1168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04800" indent="-2268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907200" indent="-2016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209600" indent="-1512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5120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18144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1168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DDBC325-616F-4D5C-947D-A0D6611FF01B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5964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ТРАНСФОРМЕРЫ. BERT И GPT.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Выполнили: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Чепасов Дмитрий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Щедрин Арсений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Encoder and Decoder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это? Кратко говоря, две RNN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837440" y="1980000"/>
            <a:ext cx="5542200" cy="2675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-540000" y="0"/>
            <a:ext cx="756000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Пару слов о Positional Embeddings (PE)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80000" y="1897200"/>
            <a:ext cx="10067040" cy="98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100" spc="-1" strike="noStrike">
                <a:solidFill>
                  <a:srgbClr val="000000"/>
                </a:solidFill>
                <a:latin typeface="Arial"/>
              </a:rPr>
              <a:t>Типы PE в MHSA: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2100" spc="-1" strike="noStrike">
                <a:solidFill>
                  <a:srgbClr val="000000"/>
                </a:solidFill>
                <a:latin typeface="Arial"/>
              </a:rPr>
              <a:t>1) Абсолютный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2100" spc="-1" strike="noStrike">
                <a:solidFill>
                  <a:srgbClr val="000000"/>
                </a:solidFill>
                <a:latin typeface="Arial"/>
              </a:rPr>
              <a:t>2)Относительный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80000" y="1357200"/>
            <a:ext cx="3960000" cy="98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Что это и зачем оно?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960000" y="1620000"/>
            <a:ext cx="5400000" cy="111780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80000" y="3938760"/>
            <a:ext cx="6988320" cy="110124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5580000" y="4320000"/>
            <a:ext cx="90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6480000" y="4462920"/>
            <a:ext cx="3370320" cy="93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500" spc="-1" strike="noStrike">
                <a:solidFill>
                  <a:srgbClr val="000000"/>
                </a:solidFill>
                <a:latin typeface="Arial"/>
              </a:rPr>
              <a:t>Добавление показывает дистанцию между элементом запроса к позиции последовательности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 txBox="1"/>
          <p:nvPr/>
        </p:nvSpPr>
        <p:spPr>
          <a:xfrm>
            <a:off x="412920" y="321480"/>
            <a:ext cx="35470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Подробнее о Encoder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520000" y="1260000"/>
            <a:ext cx="5220000" cy="406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 txBox="1"/>
          <p:nvPr/>
        </p:nvSpPr>
        <p:spPr>
          <a:xfrm>
            <a:off x="357840" y="180000"/>
            <a:ext cx="684216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Подробнее о Encoder Decoder вместе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980000" y="1800000"/>
            <a:ext cx="5587920" cy="317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 txBox="1"/>
          <p:nvPr/>
        </p:nvSpPr>
        <p:spPr>
          <a:xfrm>
            <a:off x="252000" y="360000"/>
            <a:ext cx="604800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Про Linear Layer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3A55499-F5D6-4ED0-B162-49ED7F49702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 txBox="1"/>
          <p:nvPr/>
        </p:nvSpPr>
        <p:spPr>
          <a:xfrm>
            <a:off x="540000" y="321480"/>
            <a:ext cx="630000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Краткий план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67760" y="1454760"/>
            <a:ext cx="7572240" cy="26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1)Введение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2)Главная идея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3)Внимание, Енкодер и Декодер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4)Трансфомеры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5)BERT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6)GPT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Введение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такое внимание?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039840" y="2093040"/>
            <a:ext cx="4159800" cy="29466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Основная идея в ML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0" y="1260000"/>
            <a:ext cx="5039640" cy="391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«Надо сдавать лабораторные работы до срока сдачи»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Надо“ →w1 [1,0,0,0,0,0,0]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Cдавать“ →w2 [0,1,0,0,0,0,0]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Лабораторные“ →w3[0,0,1,0,0,0,0]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работы“ →w3[0,0,0,1,0,0,0]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до“ →w3 [0,0,0,0,1,0,0]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срока“ → w4[0,0,0,0,0,1,0]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сдачи“ →w5 [0,0,0,0,0,0,1]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580000" y="1710000"/>
            <a:ext cx="233964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7000"/>
          </a:bodyPr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2c3e50"/>
                </a:solidFill>
                <a:latin typeface="Source Sans Pro Semibold"/>
              </a:rPr>
              <a:t>wi x wj i,j[1,5]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780000" y="3758760"/>
            <a:ext cx="6094800" cy="920880"/>
          </a:xfrm>
          <a:prstGeom prst="rect">
            <a:avLst/>
          </a:prstGeom>
          <a:ln w="10800">
            <a:noFill/>
          </a:ln>
        </p:spPr>
      </p:pic>
      <p:sp>
        <p:nvSpPr>
          <p:cNvPr id="141" name=""/>
          <p:cNvSpPr/>
          <p:nvPr/>
        </p:nvSpPr>
        <p:spPr>
          <a:xfrm>
            <a:off x="4860000" y="3287880"/>
            <a:ext cx="2699640" cy="6717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2c3e50"/>
                </a:solidFill>
                <a:latin typeface="Source Sans Pro"/>
              </a:rPr>
              <a:t>Нормализуем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Веса внимания в структуре decode encode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0" y="1440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V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α : α — ячейка скрытого состояние в енкодере → Vα — вектор скрытого состояние в енкодере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Vβ : β — ячейка скрытого состояние в декодере → Vβ — вектор скрытого состояние в декодере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rcRect l="0" t="0" r="38462" b="0"/>
          <a:stretch/>
        </p:blipFill>
        <p:spPr>
          <a:xfrm>
            <a:off x="5580000" y="4251960"/>
            <a:ext cx="3419640" cy="1147680"/>
          </a:xfrm>
          <a:prstGeom prst="rect">
            <a:avLst/>
          </a:prstGeom>
          <a:ln w="1080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78480" y="4599000"/>
            <a:ext cx="5321160" cy="665640"/>
          </a:xfrm>
          <a:prstGeom prst="rect">
            <a:avLst/>
          </a:prstGeom>
          <a:ln w="10800">
            <a:noFill/>
          </a:ln>
        </p:spPr>
      </p:pic>
      <p:sp>
        <p:nvSpPr>
          <p:cNvPr id="146" name=""/>
          <p:cNvSpPr/>
          <p:nvPr/>
        </p:nvSpPr>
        <p:spPr>
          <a:xfrm>
            <a:off x="-180000" y="3960000"/>
            <a:ext cx="5399640" cy="7196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Вес внимания к скрытым состоянием декодера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5212080" y="3780000"/>
            <a:ext cx="4327560" cy="3596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Расчет следующего скрытого состояния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Функция внимания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846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Q — матрица запросов, K — матрица ключей, V — матрица значений, E - размерность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34720" y="2340000"/>
            <a:ext cx="5705280" cy="899640"/>
          </a:xfrm>
          <a:prstGeom prst="rect">
            <a:avLst/>
          </a:prstGeom>
          <a:ln w="1080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227880" y="3240000"/>
            <a:ext cx="3192120" cy="102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Размерность Q: [N,E]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Размерность K: [M, 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Размерность V: [M,E’]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3780000" y="4551840"/>
            <a:ext cx="3780000" cy="174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Почему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√E ?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 txBox="1"/>
          <p:nvPr/>
        </p:nvSpPr>
        <p:spPr>
          <a:xfrm>
            <a:off x="478080" y="360000"/>
            <a:ext cx="3301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Self-Attention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490320" y="1380600"/>
            <a:ext cx="7429680" cy="52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Какие проблемы решает функция self-attention?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540000" y="2160000"/>
            <a:ext cx="412524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Self-attention = attn(V,V,V)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540000" y="3420000"/>
            <a:ext cx="841932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100" spc="-1" strike="noStrike">
                <a:solidFill>
                  <a:srgbClr val="000000"/>
                </a:solidFill>
                <a:latin typeface="Arial"/>
              </a:rPr>
              <a:t>Таким образом, для трёх слов на выходе получаем три исходных вектора к которым "подмешаны" компоненты близких по смыслу слов окружения (если эмбединг был удачно построен). </a:t>
            </a:r>
            <a:endParaRPr b="1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MultiHead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-180000" y="1305000"/>
            <a:ext cx="7200000" cy="10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Однако развитие не стояло на месте</a:t>
            </a:r>
            <a:endParaRPr b="1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80000" y="1929960"/>
            <a:ext cx="61200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A=MultiHead(Q,K,V) = Concat (h1,…,hH) W0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41120" y="2880000"/>
            <a:ext cx="6518880" cy="133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hi=attn(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QW</a:t>
            </a:r>
            <a:r>
              <a:rPr b="1" lang="ru-RU" sz="2400" spc="-1" strike="noStrike" baseline="33000">
                <a:solidFill>
                  <a:srgbClr val="000000"/>
                </a:solidFill>
                <a:latin typeface="Arial"/>
              </a:rPr>
              <a:t>Q</a:t>
            </a:r>
            <a:r>
              <a:rPr b="1" lang="ru-RU" sz="2400" spc="-1" strike="noStrike" baseline="-8000">
                <a:solidFill>
                  <a:srgbClr val="000000"/>
                </a:solidFill>
                <a:latin typeface="Arial"/>
              </a:rPr>
              <a:t>i,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 KW</a:t>
            </a:r>
            <a:r>
              <a:rPr b="1" lang="ru-RU" sz="2400" spc="-1" strike="noStrike" baseline="-8000">
                <a:solidFill>
                  <a:srgbClr val="000000"/>
                </a:solidFill>
                <a:latin typeface="Arial"/>
              </a:rPr>
              <a:t>i</a:t>
            </a:r>
            <a:r>
              <a:rPr b="1" lang="ru-RU" sz="2400" spc="-1" strike="noStrike" baseline="33000">
                <a:solidFill>
                  <a:srgbClr val="000000"/>
                </a:solidFill>
                <a:latin typeface="Arial"/>
              </a:rPr>
              <a:t>K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, VW</a:t>
            </a:r>
            <a:r>
              <a:rPr b="1" lang="ru-RU" sz="2400" spc="-1" strike="noStrike" baseline="-8000">
                <a:solidFill>
                  <a:srgbClr val="000000"/>
                </a:solidFill>
                <a:latin typeface="Arial"/>
              </a:rPr>
              <a:t>i</a:t>
            </a:r>
            <a:r>
              <a:rPr b="1" lang="ru-RU" sz="2400" spc="-1" strike="noStrike" baseline="33000">
                <a:solidFill>
                  <a:srgbClr val="000000"/>
                </a:solidFill>
                <a:latin typeface="Arial"/>
              </a:rPr>
              <a:t>V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500000" y="2700000"/>
            <a:ext cx="5040000" cy="720000"/>
          </a:xfrm>
          <a:prstGeom prst="rect">
            <a:avLst/>
          </a:prstGeom>
          <a:ln w="0">
            <a:noFill/>
          </a:ln>
        </p:spPr>
      </p:pic>
      <p:sp>
        <p:nvSpPr>
          <p:cNvPr id="162" name=""/>
          <p:cNvSpPr txBox="1"/>
          <p:nvPr/>
        </p:nvSpPr>
        <p:spPr>
          <a:xfrm>
            <a:off x="193680" y="3410280"/>
            <a:ext cx="9346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После подсчета внимания для каждой головы, они конкатенируются, из чего получается матрица (N,E</a:t>
            </a:r>
            <a:r>
              <a:rPr b="1" lang="ru-RU" sz="2400" spc="-1" strike="noStrike" baseline="-8000">
                <a:solidFill>
                  <a:srgbClr val="000000"/>
                </a:solidFill>
                <a:latin typeface="Arial"/>
              </a:rPr>
              <a:t>h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H). Её свертка с W</a:t>
            </a:r>
            <a:r>
              <a:rPr b="1" lang="ru-RU" sz="2400" spc="-1" strike="noStrike" baseline="33000">
                <a:solidFill>
                  <a:srgbClr val="000000"/>
                </a:solidFill>
                <a:latin typeface="Arial"/>
              </a:rPr>
              <a:t>0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 приводит к финальной матрице A [N,E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].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2880000" y="4680000"/>
            <a:ext cx="648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Что нам это дает?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201960" y="360000"/>
            <a:ext cx="573804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Маскированное внимание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3780000" y="1560240"/>
            <a:ext cx="1620000" cy="95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600" spc="-1" strike="noStrike">
                <a:solidFill>
                  <a:srgbClr val="2c3e50"/>
                </a:solidFill>
                <a:latin typeface="Source Sans Pro Semibold"/>
              </a:rPr>
              <a:t>Маски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440000" y="2700000"/>
            <a:ext cx="3060000" cy="90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4860000" y="2700000"/>
            <a:ext cx="2880000" cy="90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Вещественная(attn_mask)[N,M]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440000" y="2700000"/>
            <a:ext cx="3060000" cy="10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Булева маска(key_padding mask)[B,M]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2023-11-21T18:52:31Z</dcterms:created>
  <dc:creator/>
  <dc:description/>
  <dc:language>ru-RU</dc:language>
  <cp:lastModifiedBy/>
  <dcterms:modified xsi:type="dcterms:W3CDTF">2023-11-22T11:08:28Z</dcterms:modified>
  <cp:revision>20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