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0E1B48-1A7F-41D3-A3F2-CC3265DB41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A4ED42-6748-4052-BDE6-5A1BD4A026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707425-AA30-4514-9873-400A28D2937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891BA3-A4D6-48C1-981D-64D9809CBCF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7A50ED-637D-44D3-A231-4C9D7B5842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FE3EDC1-CBA2-4B6A-AE2C-832339F79B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42A20FE-F217-4552-8C43-D1798E6443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6911ACA-DD68-4C7B-9B8B-5850610AD7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96D5087-1823-47AB-B7EE-9B7311AFE8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405DB07-6C5C-4B88-979E-FA9964F32B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CB187D-8010-4657-A6C4-723A3EBD36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8950B94-A1F7-41E4-841B-CA853EA7F6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4F1A8BE-8C57-4789-8DE8-BC90A14550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0F301B8-1654-4E69-B525-033D2900EF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B9FC6D2-F092-456B-A879-6B09AD7B5E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2BF7D05-27F0-4F4B-A3B0-6D8122175D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5ABC770-B695-45B0-99B1-8C2D60AFE26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4DDB8E9-C1E4-4E36-AA70-7C9EEBFCAAA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CA4EE7-37CF-4113-AD7B-31F795AB5E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EEC2DA-7D56-43E8-A52D-ABAD81B48C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0B6E8A-D5A9-46E7-BA6B-68CF1EEF02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41A5AF-1827-446E-88D5-0F67EBAD3E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1A3B14-D096-4D68-912E-2C81E0259F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627A11-4914-4ADA-A8AE-641B162CF2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8920" cy="56689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78920" cy="377892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8920" cy="268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8920" cy="538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0331CCB7-FB59-45CA-B4FF-C78D05EDC9F3}" type="slidenum"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16</a:t>
            </a:fld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8920" cy="268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8920" cy="2689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>
            <a:off x="0" y="0"/>
            <a:ext cx="10078920" cy="12139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>
            <a:off x="9315000" y="5175000"/>
            <a:ext cx="448920" cy="44892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9180000" y="5130000"/>
            <a:ext cx="718920" cy="538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EABE8023-8BC9-47DB-8C04-18ACCAA7A8C5}" type="slidenum">
              <a:rPr b="1" lang="ru-RU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8920" cy="268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8920" cy="268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78920" cy="56689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>
            <a:off x="2520000" y="1350000"/>
            <a:ext cx="5038920" cy="188892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0600" rIns="120600" tIns="75600" bIns="756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ftr" idx="6"/>
          </p:nvPr>
        </p:nvSpPr>
        <p:spPr>
          <a:xfrm>
            <a:off x="3420000" y="5400000"/>
            <a:ext cx="3238920" cy="268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7"/>
          </p:nvPr>
        </p:nvSpPr>
        <p:spPr>
          <a:xfrm>
            <a:off x="9180000" y="5130000"/>
            <a:ext cx="718920" cy="538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46174D6D-59A6-4C61-83DB-73537B87C6F4}" type="slidenum"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8"/>
          </p:nvPr>
        </p:nvSpPr>
        <p:spPr>
          <a:xfrm>
            <a:off x="360000" y="5400000"/>
            <a:ext cx="2878920" cy="268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28520"/>
            <a:ext cx="9358920" cy="73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ТРАНСФОРМЕРЫ. BERT И GPT.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8920" cy="14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ffffff"/>
                </a:solidFill>
                <a:latin typeface="Source Sans Pro"/>
              </a:rPr>
              <a:t>Выполнили: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ffffff"/>
                </a:solidFill>
                <a:latin typeface="Source Sans Pro"/>
              </a:rPr>
              <a:t>Чепасов Дмитрий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ffffff"/>
                </a:solidFill>
                <a:latin typeface="Source Sans Pro"/>
              </a:rPr>
              <a:t>Щедрин Арсений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/>
          <p:nvPr/>
        </p:nvSpPr>
        <p:spPr>
          <a:xfrm>
            <a:off x="201960" y="360000"/>
            <a:ext cx="573732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Маскированное внимание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3780000" y="1560240"/>
            <a:ext cx="1619280" cy="95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Маски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1440000" y="2700000"/>
            <a:ext cx="3059280" cy="89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"/>
          <p:cNvSpPr/>
          <p:nvPr/>
        </p:nvSpPr>
        <p:spPr>
          <a:xfrm>
            <a:off x="4860000" y="2700000"/>
            <a:ext cx="2879280" cy="89928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ffffff"/>
                </a:solidFill>
                <a:latin typeface="Arial"/>
                <a:ea typeface="DejaVu Sans"/>
              </a:rPr>
              <a:t>Вещественная(attn_mask)[N,M]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1440000" y="2700000"/>
            <a:ext cx="3059280" cy="10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ffffff"/>
                </a:solidFill>
                <a:latin typeface="Arial"/>
                <a:ea typeface="DejaVu Sans"/>
              </a:rPr>
              <a:t>Булева маска(key_padding mask)[B,M]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-540000" y="0"/>
            <a:ext cx="755928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Пару слов о Positional Embeddings (PE)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180000" y="1897200"/>
            <a:ext cx="10066320" cy="98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  <a:ea typeface="DejaVu Sans"/>
              </a:rPr>
              <a:t>Типы PE в MHSA: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  <a:ea typeface="DejaVu Sans"/>
              </a:rPr>
              <a:t>1) Абсолютный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  <a:ea typeface="DejaVu Sans"/>
              </a:rPr>
              <a:t>2)Относительный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180000" y="1357200"/>
            <a:ext cx="3959280" cy="98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Что это и зачем оно?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4680000" y="3780000"/>
            <a:ext cx="3369600" cy="93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Добавление показывает дистанцию между элементом запроса к позиции последовательности 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73" name=""/>
              <p:cNvSpPr txBox="1"/>
              <p:nvPr/>
            </p:nvSpPr>
            <p:spPr>
              <a:xfrm>
                <a:off x="4456800" y="1374480"/>
                <a:ext cx="3643200" cy="1325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Attn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Q</m:t>
                        </m:r>
                        <m:r>
                          <m:t xml:space="preserve">,</m:t>
                        </m:r>
                        <m:r>
                          <m:t xml:space="preserve">K</m:t>
                        </m:r>
                        <m:r>
                          <m:t xml:space="preserve">,</m:t>
                        </m:r>
                        <m:r>
                          <m:t xml:space="preserve">V</m:t>
                        </m:r>
                      </m:e>
                    </m:d>
                    <m:r>
                      <m:t xml:space="preserve">=</m:t>
                    </m:r>
                    <m:r>
                      <m:t xml:space="preserve">softmax</m:t>
                    </m:r>
                    <m:d>
                      <m:dPr>
                        <m:begChr m:val="("/>
                        <m:endChr m:val=")"/>
                      </m:dPr>
                      <m:e>
                        <m:f>
                          <m:num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sSup>
                                  <m:e>
                                    <m:r>
                                      <m:t xml:space="preserve">QK</m:t>
                                    </m:r>
                                  </m:e>
                                  <m:sup>
                                    <m:r>
                                      <m:t xml:space="preserve">T</m:t>
                                    </m:r>
                                  </m:sup>
                                </m:sSup>
                                <m:r>
                                  <m:t xml:space="preserve">+</m:t>
                                </m:r>
                                <m:r>
                                  <m:t xml:space="preserve">QR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1"/>
                              </m:radPr>
                              <m:deg/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E</m:t>
                                    </m:r>
                                  </m:e>
                                </m:d>
                              </m:e>
                            </m:rad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74" name=""/>
              <p:cNvSpPr txBox="1"/>
              <p:nvPr/>
            </p:nvSpPr>
            <p:spPr>
              <a:xfrm>
                <a:off x="907560" y="3861360"/>
                <a:ext cx="3232440" cy="135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e</m:t>
                        </m:r>
                      </m:e>
                      <m:sub>
                        <m:r>
                          <m:t xml:space="preserve">ij</m:t>
                        </m:r>
                      </m:sub>
                    </m:sSub>
                    <m:r>
                      <m:t xml:space="preserve">=</m:t>
                    </m:r>
                    <m:f>
                      <m:num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x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  <m:sSup>
                              <m:e>
                                <m:r>
                                  <m:t xml:space="preserve">W</m:t>
                                </m:r>
                              </m:e>
                              <m:sup>
                                <m:r>
                                  <m:t xml:space="preserve">Q</m:t>
                                </m:r>
                              </m:sup>
                            </m:sSup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sSub>
                                      <m:e>
                                        <m:r>
                                          <m:t xml:space="preserve">x</m:t>
                                        </m:r>
                                      </m:e>
                                      <m:sub>
                                        <m:r>
                                          <m:t xml:space="preserve">j</m:t>
                                        </m:r>
                                      </m:sub>
                                    </m:sSub>
                                    <m:sSup>
                                      <m:e>
                                        <m:r>
                                          <m:t xml:space="preserve">W</m:t>
                                        </m:r>
                                      </m:e>
                                      <m:sup>
                                        <m:r>
                                          <m:t xml:space="preserve">K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m:t xml:space="preserve">T</m:t>
                                </m:r>
                              </m:sup>
                            </m:sSup>
                            <m:r>
                              <m:t xml:space="preserve">+</m:t>
                            </m:r>
                            <m:sSub>
                              <m:e>
                                <m:r>
                                  <m:t xml:space="preserve">x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  <m:sSup>
                              <m:e>
                                <m:r>
                                  <m:t xml:space="preserve">W</m:t>
                                </m:r>
                              </m:e>
                              <m:sup>
                                <m:r>
                                  <m:t xml:space="preserve">Q</m:t>
                                </m:r>
                              </m:sup>
                            </m:sSup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sSubSup>
                                      <m:e>
                                        <m:r>
                                          <m:t xml:space="preserve">P</m:t>
                                        </m:r>
                                      </m:e>
                                      <m:sub>
                                        <m:r>
                                          <m:t xml:space="preserve">ij</m:t>
                                        </m:r>
                                      </m:sub>
                                      <m:sup>
                                        <m:r>
                                          <m:t xml:space="preserve">K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m:t xml:space="preserve">T</m:t>
                                </m:r>
                              </m:sup>
                            </m:sSup>
                          </m:e>
                        </m:d>
                      </m:num>
                      <m:den>
                        <m:rad>
                          <m:radPr>
                            <m:degHide m:val="1"/>
                          </m:radPr>
                          <m:deg/>
                          <m:e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E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92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Encoder and Decoder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892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Что это? Кратко говоря, две RNN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1837440" y="1980000"/>
            <a:ext cx="5541480" cy="26744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"/>
          <p:cNvSpPr/>
          <p:nvPr/>
        </p:nvSpPr>
        <p:spPr>
          <a:xfrm>
            <a:off x="412920" y="321480"/>
            <a:ext cx="354636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Подробнее о Encoder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2160360" y="1260000"/>
            <a:ext cx="5219280" cy="406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"/>
          <p:cNvSpPr/>
          <p:nvPr/>
        </p:nvSpPr>
        <p:spPr>
          <a:xfrm>
            <a:off x="357840" y="180000"/>
            <a:ext cx="684144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Подробнее о Encoder Decoder вместе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1980000" y="1800000"/>
            <a:ext cx="5587200" cy="3174480"/>
          </a:xfrm>
          <a:prstGeom prst="rect">
            <a:avLst/>
          </a:prstGeom>
          <a:ln w="0">
            <a:noFill/>
          </a:ln>
        </p:spPr>
      </p:pic>
      <p:sp>
        <p:nvSpPr>
          <p:cNvPr id="182" name=""/>
          <p:cNvSpPr/>
          <p:nvPr/>
        </p:nvSpPr>
        <p:spPr>
          <a:xfrm>
            <a:off x="2353680" y="1369440"/>
            <a:ext cx="5745960" cy="4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Encoder + Decoder = Transformer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"/>
          <p:cNvSpPr/>
          <p:nvPr/>
        </p:nvSpPr>
        <p:spPr>
          <a:xfrm>
            <a:off x="252000" y="360000"/>
            <a:ext cx="604728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Про Linear Layer and Softmax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2332440" y="1548000"/>
            <a:ext cx="5407560" cy="349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"/>
          <p:cNvSpPr/>
          <p:nvPr/>
        </p:nvSpPr>
        <p:spPr>
          <a:xfrm>
            <a:off x="360000" y="180000"/>
            <a:ext cx="557964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Обучение трансфомера и loss function 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169200" y="1393560"/>
            <a:ext cx="4690800" cy="3646440"/>
          </a:xfrm>
          <a:prstGeom prst="rect">
            <a:avLst/>
          </a:prstGeom>
          <a:ln w="0">
            <a:noFill/>
          </a:ln>
        </p:spPr>
      </p:pic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5077080" y="1440360"/>
            <a:ext cx="4642920" cy="35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"/>
          <p:cNvSpPr/>
          <p:nvPr/>
        </p:nvSpPr>
        <p:spPr>
          <a:xfrm>
            <a:off x="180000" y="501480"/>
            <a:ext cx="600192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BERT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72000" y="1440000"/>
            <a:ext cx="6117120" cy="2339640"/>
          </a:xfrm>
          <a:prstGeom prst="rect">
            <a:avLst/>
          </a:prstGeom>
          <a:ln w="0">
            <a:noFill/>
          </a:ln>
        </p:spPr>
      </p:pic>
      <p:sp>
        <p:nvSpPr>
          <p:cNvPr id="190" name=""/>
          <p:cNvSpPr/>
          <p:nvPr/>
        </p:nvSpPr>
        <p:spPr>
          <a:xfrm>
            <a:off x="5430240" y="1620000"/>
            <a:ext cx="4171320" cy="15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2c3e50"/>
                </a:solidFill>
                <a:latin typeface="Arial"/>
              </a:rPr>
              <a:t>С точки зрения ахритектуры BERT’s input индентичен трансфомерам.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5430240" y="2700000"/>
            <a:ext cx="3929400" cy="22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2c3e50"/>
                </a:solidFill>
                <a:latin typeface="Arial"/>
              </a:rPr>
              <a:t>Различие в выходе, а именно Для каждой позиции на выход подается вектор размерностью hidden_size (768 в базовой модели BERT'а).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235440" y="4043520"/>
            <a:ext cx="1384200" cy="117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Токены BERT: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[SEP]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[MASK]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[CLS]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"/>
          <p:cNvSpPr/>
          <p:nvPr/>
        </p:nvSpPr>
        <p:spPr>
          <a:xfrm>
            <a:off x="180000" y="194040"/>
            <a:ext cx="636624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BERT для задач языкового моделирования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540000" y="1687680"/>
            <a:ext cx="4827960" cy="3171960"/>
          </a:xfrm>
          <a:prstGeom prst="rect">
            <a:avLst/>
          </a:prstGeom>
          <a:ln w="0">
            <a:noFill/>
          </a:ln>
        </p:spPr>
      </p:pic>
      <p:sp>
        <p:nvSpPr>
          <p:cNvPr id="195" name=""/>
          <p:cNvSpPr/>
          <p:nvPr/>
        </p:nvSpPr>
        <p:spPr>
          <a:xfrm>
            <a:off x="5940000" y="2340000"/>
            <a:ext cx="3839400" cy="17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Для задач языкового моделирования BERT использует «умные» маски для 15% слов во входном предложении и просит модель предсказать пропущенное слово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"/>
          <p:cNvSpPr/>
          <p:nvPr/>
        </p:nvSpPr>
        <p:spPr>
          <a:xfrm>
            <a:off x="180000" y="321480"/>
            <a:ext cx="6659640" cy="350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BERT для задачи двух предложений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398160" y="1668600"/>
            <a:ext cx="4641480" cy="3191040"/>
          </a:xfrm>
          <a:prstGeom prst="rect">
            <a:avLst/>
          </a:prstGeom>
          <a:ln w="0">
            <a:noFill/>
          </a:ln>
        </p:spPr>
      </p:pic>
      <p:sp>
        <p:nvSpPr>
          <p:cNvPr id="198" name=""/>
          <p:cNvSpPr/>
          <p:nvPr/>
        </p:nvSpPr>
        <p:spPr>
          <a:xfrm>
            <a:off x="4860000" y="2520000"/>
            <a:ext cx="5039640" cy="14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Чтобы BERT мог лучше справляться с определением связей в нескольких предложениях, предварительное обучение включает дополнительную задачу: дано два предложения (А и В); какова вероятность, что В будет следовать после А?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540000" y="321480"/>
            <a:ext cx="629928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Краткий план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167760" y="1454760"/>
            <a:ext cx="7571520" cy="26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1)Введение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2)Главная идея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3)Внимание, Енкодер и Декодер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4)Трансфомеры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5)BERT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6)GPT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2480760" y="1315080"/>
            <a:ext cx="4718880" cy="3184560"/>
          </a:xfrm>
          <a:prstGeom prst="rect">
            <a:avLst/>
          </a:prstGeom>
          <a:ln w="0">
            <a:noFill/>
          </a:ln>
        </p:spPr>
      </p:pic>
      <p:sp>
        <p:nvSpPr>
          <p:cNvPr id="200" name=""/>
          <p:cNvSpPr/>
          <p:nvPr/>
        </p:nvSpPr>
        <p:spPr>
          <a:xfrm>
            <a:off x="0" y="321480"/>
            <a:ext cx="600192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BERT для различных задач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900000" y="4428360"/>
            <a:ext cx="8279640" cy="79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a) Задачи классификации двух предложений: MNLI, QQP, QNLI, STS-B, MRPC, RTE, SWAG; b) задачи классификации одного предложения: SST-2, CoLA; c) вопросно-ответные задачи: SQuAD v1.1; d) задачи разметки одного предложения: CoNLL-2003 NER.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7892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334F76E-D68A-499F-847A-379FDA984DCF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9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Введение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80000" y="1620000"/>
            <a:ext cx="935892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Что такое внимание?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3039840" y="2093040"/>
            <a:ext cx="4159080" cy="29458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92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Основная идея в ML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-180000" y="1260000"/>
            <a:ext cx="5038920" cy="391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</a:rPr>
              <a:t>«Надо сдавать лабораторные работы до срока сдачи»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</a:rPr>
              <a:t>„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</a:rPr>
              <a:t>Надо“ →w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</a:rPr>
              <a:t>1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</a:rPr>
              <a:t>=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</a:rPr>
              <a:t> 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</a:rPr>
              <a:t>[1,0,0,0,0,0,0]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„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Cдавать“ →w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Han Sans CN"/>
              </a:rPr>
              <a:t>2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</a:rPr>
              <a:t>=[0,1,0,0,0,0,0]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„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Лабораторные“ →w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Han Sans CN"/>
              </a:rPr>
              <a:t>3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</a:rPr>
              <a:t>=[0,0,1,0,0,0,0]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„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работы“ →w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Han Sans CN"/>
              </a:rPr>
              <a:t>4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</a:rPr>
              <a:t>=[0,0,0,1,0,0,0]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„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до“ →w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Han Sans CN"/>
              </a:rPr>
              <a:t>5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</a:rPr>
              <a:t>= [0,0,0,0,1,0,0]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„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срока“ → w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Han Sans CN"/>
              </a:rPr>
              <a:t>6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</a:rPr>
              <a:t>=[0,0,0,0,0,1,0]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97440" indent="-2980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„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сдачи“ →w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Han Sans CN"/>
              </a:rPr>
              <a:t>7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Han Sans CN"/>
              </a:rPr>
              <a:t> 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</a:rPr>
              <a:t>=[0,0,0,0,0,0,1]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4860000" y="3287880"/>
            <a:ext cx="2698920" cy="67104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2c3e50"/>
                </a:solidFill>
                <a:latin typeface="Arial"/>
                <a:ea typeface="DejaVu Sans"/>
              </a:rPr>
              <a:t>Нормализуем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40" name=""/>
              <p:cNvSpPr txBox="1"/>
              <p:nvPr/>
            </p:nvSpPr>
            <p:spPr>
              <a:xfrm>
                <a:off x="4680000" y="3754800"/>
                <a:ext cx="4024800" cy="1285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w</m:t>
                    </m:r>
                    <m:sSub>
                      <m:e>
                        <m:r>
                          <m:t xml:space="preserve">'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softmax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w</m:t>
                        </m:r>
                        <m:r>
                          <m:t xml:space="preserve">1</m:t>
                        </m:r>
                        <m:r>
                          <m:t xml:space="preserve">,</m:t>
                        </m:r>
                        <m:r>
                          <m:t xml:space="preserve">...</m:t>
                        </m:r>
                        <m:r>
                          <m:t xml:space="preserve">,</m:t>
                        </m:r>
                        <m:r>
                          <m:t xml:space="preserve">w</m:t>
                        </m:r>
                        <m:r>
                          <m:t xml:space="preserve">7</m:t>
                        </m:r>
                      </m:e>
                    </m:d>
                    <m:r>
                      <m:t xml:space="preserve">=</m:t>
                    </m:r>
                    <m:sSup>
                      <m:e>
                        <m:r>
                          <m:t xml:space="preserve">e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w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m:t xml:space="preserve">÷</m:t>
                    </m:r>
                    <m:d>
                      <m:dPr>
                        <m:begChr m:val="("/>
                        <m:endChr m:val=")"/>
                      </m:dPr>
                      <m:e>
                        <m:nary>
                          <m:naryPr>
                            <m:chr m:val="∑"/>
                          </m:naryPr>
                          <m:sub>
                            <m:r>
                              <m:t xml:space="preserve">1</m:t>
                            </m:r>
                          </m:sub>
                          <m:sup>
                            <m:r>
                              <m:t xml:space="preserve">7</m:t>
                            </m:r>
                          </m:sup>
                          <m:e>
                            <m:sSup>
                              <m:e>
                                <m:r>
                                  <m:t xml:space="preserve">e</m:t>
                                </m:r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sSub>
                                      <m:e>
                                        <m:r>
                                          <m:t xml:space="preserve">w</m:t>
                                        </m:r>
                                      </m:e>
                                      <m:sub>
                                        <m:r>
                                          <m:t xml:space="preserve">i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p>
                          </m:e>
                        </m:nary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41" name=""/>
              <p:cNvSpPr txBox="1"/>
              <p:nvPr/>
            </p:nvSpPr>
            <p:spPr>
              <a:xfrm>
                <a:off x="5680440" y="1922040"/>
                <a:ext cx="1879560" cy="597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w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r>
                      <m:t xml:space="preserve">×</m:t>
                    </m:r>
                    <m:sSub>
                      <m:e>
                        <m:r>
                          <m:t xml:space="preserve">w</m:t>
                        </m:r>
                      </m:e>
                      <m:sub>
                        <m:r>
                          <m:t xml:space="preserve">j</m:t>
                        </m:r>
                      </m:sub>
                    </m:sSub>
                    <m:r>
                      <m:t xml:space="preserve">∀</m:t>
                    </m:r>
                    <m:r>
                      <m:t xml:space="preserve">i</m:t>
                    </m:r>
                    <m:r>
                      <m:t xml:space="preserve">,</m:t>
                    </m:r>
                    <m:r>
                      <m:t xml:space="preserve">j</m:t>
                    </m:r>
                    <m:r>
                      <m:t xml:space="preserve">∈</m:t>
                    </m:r>
                    <m:d>
                      <m:dPr>
                        <m:begChr m:val="["/>
                        <m:endChr m:val="]"/>
                      </m:dPr>
                      <m:e>
                        <m:r>
                          <m:t xml:space="preserve">1</m:t>
                        </m:r>
                        <m:r>
                          <m:t xml:space="preserve">,7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92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Веса внимания в структуре decode encode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1080" y="1261080"/>
            <a:ext cx="935892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</a:rPr>
              <a:t>V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Sans Pro Semibold"/>
              </a:rPr>
              <a:t>α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Sans Pro Semibold"/>
              </a:rPr>
              <a:t> : α — ячейка скрытого состояние в енкодере → V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Sans Pro Semibold"/>
              </a:rPr>
              <a:t>α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Sans Pro Semibold"/>
              </a:rPr>
              <a:t> — вектор скрытого состояние в енкодере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Sans Pro Semibold"/>
              </a:rPr>
              <a:t> 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Sans Pro Semibold"/>
              </a:rPr>
              <a:t>V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Sans Pro Semibold"/>
              </a:rPr>
              <a:t>β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Sans Pro Semibold"/>
              </a:rPr>
              <a:t> : β — ячейка скрытого состояние в декодере → V</a:t>
            </a:r>
            <a:r>
              <a:rPr b="0" lang="ru-RU" sz="2400" spc="-1" strike="noStrike" baseline="-8000">
                <a:solidFill>
                  <a:srgbClr val="2c3e50"/>
                </a:solidFill>
                <a:latin typeface="Arial"/>
                <a:ea typeface="Source Sans Pro Semibold"/>
              </a:rPr>
              <a:t>β</a:t>
            </a: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Source Sans Pro Semibold"/>
              </a:rPr>
              <a:t> — вектор скрытого состояние в декодере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-186840" y="3241080"/>
            <a:ext cx="5398920" cy="71892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2000" spc="-1" strike="noStrike">
                <a:solidFill>
                  <a:srgbClr val="2c3e50"/>
                </a:solidFill>
                <a:latin typeface="Arial"/>
                <a:ea typeface="Source Sans Pro Semibold"/>
              </a:rPr>
              <a:t>Вес внимания к скрытым состоянием декодера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5212080" y="3421080"/>
            <a:ext cx="4326840" cy="35892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2000" spc="-1" strike="noStrike">
                <a:solidFill>
                  <a:srgbClr val="2c3e50"/>
                </a:solidFill>
                <a:latin typeface="Arial"/>
                <a:ea typeface="Source Sans Pro Semibold"/>
              </a:rPr>
              <a:t>Расчет следующего скрытого состояния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46" name=""/>
              <p:cNvSpPr txBox="1"/>
              <p:nvPr/>
            </p:nvSpPr>
            <p:spPr>
              <a:xfrm>
                <a:off x="450720" y="4135320"/>
                <a:ext cx="4229280" cy="904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w</m:t>
                    </m:r>
                    <m:sSub>
                      <m:e>
                        <m:r>
                          <m:t xml:space="preserve">'</m:t>
                        </m:r>
                      </m:e>
                      <m:sub>
                        <m:r>
                          <m:t xml:space="preserve">α</m:t>
                        </m:r>
                        <m:r>
                          <m:t xml:space="preserve">β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softmax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μ</m:t>
                        </m:r>
                        <m:sSub>
                          <m:e>
                            <m:r>
                              <m:t xml:space="preserve">u</m:t>
                            </m:r>
                          </m:e>
                          <m:sub>
                            <m:r>
                              <m:t xml:space="preserve">α</m:t>
                            </m:r>
                          </m:sub>
                        </m:sSub>
                        <m:sSub>
                          <m:e>
                            <m:r>
                              <m:t xml:space="preserve">v</m:t>
                            </m:r>
                          </m:e>
                          <m:sub>
                            <m:r>
                              <m:t xml:space="preserve">β</m:t>
                            </m:r>
                          </m:sub>
                        </m:sSub>
                      </m:e>
                    </m:d>
                    <m:r>
                      <m:t xml:space="preserve">=</m:t>
                    </m:r>
                    <m:sSup>
                      <m:e>
                        <m:r>
                          <m:t xml:space="preserve">e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μ</m:t>
                            </m:r>
                            <m:sSub>
                              <m:e>
                                <m:r>
                                  <m:t xml:space="preserve">u</m:t>
                                </m:r>
                              </m:e>
                              <m:sub>
                                <m:r>
                                  <m:t xml:space="preserve">α</m:t>
                                </m:r>
                              </m:sub>
                            </m:sSub>
                            <m:sSub>
                              <m:e>
                                <m:r>
                                  <m:t xml:space="preserve">v</m:t>
                                </m:r>
                              </m:e>
                              <m:sub>
                                <m:r>
                                  <m:t xml:space="preserve">β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m:t xml:space="preserve">÷</m:t>
                    </m:r>
                    <m:d>
                      <m:dPr>
                        <m:begChr m:val="("/>
                        <m:endChr m:val=")"/>
                      </m:dPr>
                      <m:e>
                        <m:nary>
                          <m:naryPr>
                            <m:chr m:val="∑"/>
                            <m:supHide m:val="1"/>
                          </m:naryPr>
                          <m:sub>
                            <m:r>
                              <m:t xml:space="preserve">γ</m:t>
                            </m:r>
                          </m:sub>
                          <m:sup/>
                          <m:e>
                            <m:sSup>
                              <m:e>
                                <m:r>
                                  <m:t xml:space="preserve">e</m:t>
                                </m:r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μ</m:t>
                                    </m:r>
                                    <m:sSub>
                                      <m:e>
                                        <m:r>
                                          <m:t xml:space="preserve">u</m:t>
                                        </m:r>
                                      </m:e>
                                      <m:sub>
                                        <m:r>
                                          <m:t xml:space="preserve">α</m:t>
                                        </m:r>
                                      </m:sub>
                                    </m:sSub>
                                    <m:sSub>
                                      <m:e>
                                        <m:r>
                                          <m:t xml:space="preserve">v</m:t>
                                        </m:r>
                                      </m:e>
                                      <m:sub>
                                        <m:r>
                                          <m:t xml:space="preserve">γ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p>
                          </m:e>
                        </m:nary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47" name=""/>
              <p:cNvSpPr txBox="1"/>
              <p:nvPr/>
            </p:nvSpPr>
            <p:spPr>
              <a:xfrm>
                <a:off x="5913360" y="4098240"/>
                <a:ext cx="2726640" cy="9417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Sup>
                      <m:e>
                        <m:r>
                          <m:t xml:space="preserve">u</m:t>
                        </m:r>
                      </m:e>
                      <m:sub>
                        <m:r>
                          <m:t xml:space="preserve">α</m:t>
                        </m:r>
                      </m:sub>
                      <m:sup>
                        <m:r>
                          <m:t xml:space="preserve">'</m:t>
                        </m:r>
                      </m:sup>
                    </m:sSubSup>
                    <m:r>
                      <m:t xml:space="preserve">=</m:t>
                    </m:r>
                    <m:nary>
                      <m:naryPr>
                        <m:chr m:val="∑"/>
                        <m:supHide m:val="1"/>
                      </m:naryPr>
                      <m:sub>
                        <m:r>
                          <m:t xml:space="preserve">β</m:t>
                        </m:r>
                      </m:sub>
                      <m:sup/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w</m:t>
                                </m:r>
                              </m:e>
                              <m:sub>
                                <m:r>
                                  <m:t xml:space="preserve">α</m:t>
                                </m:r>
                                <m:r>
                                  <m:t xml:space="preserve">β</m:t>
                                </m:r>
                              </m:sub>
                            </m:sSub>
                            <m:sSub>
                              <m:e>
                                <m:r>
                                  <m:t xml:space="preserve">v</m:t>
                                </m:r>
                              </m:e>
                              <m:sub>
                                <m:r>
                                  <m:t xml:space="preserve">β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m:t xml:space="preserve">,</m:t>
                    </m:r>
                    <m:nary>
                      <m:naryPr>
                        <m:chr m:val="∑"/>
                        <m:supHide m:val="1"/>
                      </m:naryPr>
                      <m:sub>
                        <m:r>
                          <m:t xml:space="preserve">β</m:t>
                        </m:r>
                      </m:sub>
                      <m:sup/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w</m:t>
                                </m:r>
                              </m:e>
                              <m:sub>
                                <m:r>
                                  <m:t xml:space="preserve">α</m:t>
                                </m:r>
                                <m:r>
                                  <m:t xml:space="preserve">β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m:t xml:space="preserve">=</m:t>
                    </m:r>
                    <m:r>
                      <m:t xml:space="preserve">1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92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Функция внимания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180000" y="1260000"/>
            <a:ext cx="8459280" cy="10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1800" spc="-1" strike="noStrike">
                <a:solidFill>
                  <a:srgbClr val="2c3e50"/>
                </a:solidFill>
                <a:latin typeface="Arial"/>
              </a:rPr>
              <a:t>Q — матрица запросов, K — матрица ключей, V — матрица значений, E - размерность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408600" y="2339280"/>
            <a:ext cx="3191400" cy="102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Размерность Q: [N,E]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Размерность K: [M, E]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Размерность V: [M,E’]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3600000" y="3780000"/>
            <a:ext cx="3779280" cy="174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Почему 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Arial"/>
              </a:rPr>
              <a:t>√E ?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52" name=""/>
              <p:cNvSpPr txBox="1"/>
              <p:nvPr/>
            </p:nvSpPr>
            <p:spPr>
              <a:xfrm>
                <a:off x="5033520" y="2309040"/>
                <a:ext cx="3605760" cy="1290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A</m:t>
                    </m:r>
                    <m:r>
                      <m:t xml:space="preserve">=</m:t>
                    </m:r>
                    <m:r>
                      <m:t xml:space="preserve">Attn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Q</m:t>
                        </m:r>
                        <m:r>
                          <m:t xml:space="preserve">,</m:t>
                        </m:r>
                        <m:r>
                          <m:t xml:space="preserve">K</m:t>
                        </m:r>
                        <m:r>
                          <m:t xml:space="preserve">,</m:t>
                        </m:r>
                        <m:r>
                          <m:t xml:space="preserve">V</m:t>
                        </m:r>
                      </m:e>
                    </m:d>
                    <m:r>
                      <m:t xml:space="preserve">=</m:t>
                    </m:r>
                    <m:r>
                      <m:t xml:space="preserve">softmax</m:t>
                    </m:r>
                    <m:d>
                      <m:dPr>
                        <m:begChr m:val="("/>
                        <m:endChr m:val=")"/>
                      </m:dPr>
                      <m:e>
                        <m:f>
                          <m:num>
                            <m:sSup>
                              <m:e>
                                <m:r>
                                  <m:t xml:space="preserve">QK</m:t>
                                </m:r>
                              </m:e>
                              <m:sup>
                                <m:r>
                                  <m:t xml:space="preserve">T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1"/>
                              </m:radPr>
                              <m:deg/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E</m:t>
                                    </m:r>
                                  </m:e>
                                </m:d>
                              </m:e>
                            </m:rad>
                          </m:den>
                        </m:f>
                      </m:e>
                    </m:d>
                    <m:r>
                      <m:t xml:space="preserve">V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"/>
          <p:cNvSpPr/>
          <p:nvPr/>
        </p:nvSpPr>
        <p:spPr>
          <a:xfrm>
            <a:off x="478080" y="360000"/>
            <a:ext cx="330120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Self-Attention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490320" y="1380600"/>
            <a:ext cx="74289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2c3e50"/>
                </a:solidFill>
                <a:latin typeface="Arial"/>
                <a:ea typeface="DejaVu Sans"/>
              </a:rPr>
              <a:t>Какие проблемы решает функция self-attention?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540000" y="3420000"/>
            <a:ext cx="8418600" cy="127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  <a:ea typeface="DejaVu Sans"/>
              </a:rPr>
              <a:t>Таким образом, для трёх слов на выходе получаем три исходных вектора к которым "подмешаны" компоненты близких по смыслу слов окружения (если эмбединг был удачно построен). 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56" name=""/>
              <p:cNvSpPr txBox="1"/>
              <p:nvPr/>
            </p:nvSpPr>
            <p:spPr>
              <a:xfrm>
                <a:off x="528840" y="2160000"/>
                <a:ext cx="3071160" cy="578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Self</m:t>
                    </m:r>
                    <m:r>
                      <m:t xml:space="preserve">−</m:t>
                    </m:r>
                    <m:r>
                      <m:t xml:space="preserve">attentnion</m:t>
                    </m:r>
                    <m:r>
                      <m:t xml:space="preserve">=</m:t>
                    </m:r>
                    <m:r>
                      <m:t xml:space="preserve">attn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V</m:t>
                        </m:r>
                        <m:r>
                          <m:t xml:space="preserve">,</m:t>
                        </m:r>
                        <m:r>
                          <m:t xml:space="preserve">V</m:t>
                        </m:r>
                        <m:r>
                          <m:t xml:space="preserve">,</m:t>
                        </m:r>
                        <m:r>
                          <m:t xml:space="preserve">V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92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MultiHead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-180000" y="1305000"/>
            <a:ext cx="7199280" cy="103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Однако развитие не стояло на месте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193680" y="3410280"/>
            <a:ext cx="934560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После подсчета внимания для каждой головы, они конкатенируются, из чего получается матрица (N,E</a:t>
            </a:r>
            <a:r>
              <a:rPr b="0" lang="ru-RU" sz="2400" spc="-1" strike="noStrike" baseline="-8000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H). Её свертка с W</a:t>
            </a:r>
            <a:r>
              <a:rPr b="0" lang="ru-RU" sz="24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приводит к финальной матрице A [N,E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].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2880000" y="4680000"/>
            <a:ext cx="6479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Что нам это дает?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61" name=""/>
              <p:cNvSpPr txBox="1"/>
              <p:nvPr/>
            </p:nvSpPr>
            <p:spPr>
              <a:xfrm>
                <a:off x="244440" y="1980000"/>
                <a:ext cx="4435560" cy="611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A</m:t>
                    </m:r>
                    <m:r>
                      <m:t xml:space="preserve">=</m:t>
                    </m:r>
                    <m:r>
                      <m:t xml:space="preserve">MultiAttn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Q</m:t>
                        </m:r>
                        <m:r>
                          <m:t xml:space="preserve">,</m:t>
                        </m:r>
                        <m:r>
                          <m:t xml:space="preserve">K</m:t>
                        </m:r>
                        <m:r>
                          <m:t xml:space="preserve">,</m:t>
                        </m:r>
                        <m:r>
                          <m:t xml:space="preserve">V</m:t>
                        </m:r>
                      </m:e>
                    </m:d>
                    <m:r>
                      <m:t xml:space="preserve">=</m:t>
                    </m:r>
                    <m:r>
                      <m:t xml:space="preserve">concat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h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,</m:t>
                        </m:r>
                        <m:r>
                          <m:t xml:space="preserve">...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h</m:t>
                            </m:r>
                          </m:e>
                          <m:sub>
                            <m:r>
                              <m:t xml:space="preserve">H</m:t>
                            </m:r>
                          </m:sub>
                        </m:sSub>
                      </m:e>
                    </m:d>
                    <m:sSub>
                      <m:e>
                        <m:r>
                          <m:t xml:space="preserve">W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62" name=""/>
              <p:cNvSpPr txBox="1"/>
              <p:nvPr/>
            </p:nvSpPr>
            <p:spPr>
              <a:xfrm>
                <a:off x="243720" y="2700000"/>
                <a:ext cx="2636280" cy="664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h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attn</m:t>
                    </m:r>
                    <m:d>
                      <m:dPr>
                        <m:begChr m:val="("/>
                        <m:endChr m:val=")"/>
                      </m:dPr>
                      <m:e>
                        <m:sSubSup>
                          <m:e>
                            <m:r>
                              <m:t xml:space="preserve">QW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  <m:sup>
                            <m:r>
                              <m:t xml:space="preserve">Q</m:t>
                            </m:r>
                          </m:sup>
                        </m:sSubSup>
                        <m:r>
                          <m:t xml:space="preserve">,</m:t>
                        </m:r>
                        <m:sSubSup>
                          <m:e>
                            <m:r>
                              <m:t xml:space="preserve">KW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  <m:sup>
                            <m:r>
                              <m:t xml:space="preserve">K</m:t>
                            </m:r>
                          </m:sup>
                        </m:sSubSup>
                        <m:r>
                          <m:t xml:space="preserve">,</m:t>
                        </m:r>
                        <m:sSubSup>
                          <m:e>
                            <m:r>
                              <m:t xml:space="preserve">VW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  <m:sup>
                            <m:r>
                              <m:t xml:space="preserve">V</m:t>
                            </m:r>
                          </m:sup>
                        </m:sSubSup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63" name=""/>
              <p:cNvSpPr txBox="1"/>
              <p:nvPr/>
            </p:nvSpPr>
            <p:spPr>
              <a:xfrm>
                <a:off x="5556960" y="2160000"/>
                <a:ext cx="3803040" cy="1130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Sup>
                      <m:e>
                        <m:r>
                          <m:t xml:space="preserve">W</m:t>
                        </m:r>
                      </m:e>
                      <m:sub>
                        <m:r>
                          <m:t xml:space="preserve">i</m:t>
                        </m:r>
                      </m:sub>
                      <m:sup>
                        <m:r>
                          <m:t xml:space="preserve">Q</m:t>
                        </m:r>
                      </m:sup>
                    </m:sSubSup>
                    <m:r>
                      <m:t xml:space="preserve">: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E</m:t>
                        </m:r>
                        <m:r>
                          <m:t xml:space="preserve">,</m:t>
                        </m:r>
                        <m:f>
                          <m:num>
                            <m:r>
                              <m:t xml:space="preserve">E</m:t>
                            </m:r>
                          </m:num>
                          <m:den>
                            <m:r>
                              <m:t xml:space="preserve">H</m:t>
                            </m:r>
                          </m:den>
                        </m:f>
                      </m:e>
                    </m:d>
                    <m:r>
                      <m:t xml:space="preserve">,</m:t>
                    </m:r>
                    <m:sSup>
                      <m:e>
                        <m:r>
                          <m:t xml:space="preserve">W</m:t>
                        </m:r>
                      </m:e>
                      <m:sup>
                        <m:r>
                          <m:t xml:space="preserve">K</m:t>
                        </m:r>
                      </m:sup>
                    </m:sSup>
                    <m:r>
                      <m:t xml:space="preserve">: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E</m:t>
                            </m:r>
                          </m:e>
                          <m:sub>
                            <m:r>
                              <m:t xml:space="preserve">k</m:t>
                            </m:r>
                          </m:sub>
                        </m:sSub>
                        <m:r>
                          <m:t xml:space="preserve">,</m:t>
                        </m:r>
                        <m:f>
                          <m:num>
                            <m:r>
                              <m:t xml:space="preserve">E</m:t>
                            </m:r>
                          </m:num>
                          <m:den>
                            <m:r>
                              <m:t xml:space="preserve">H</m:t>
                            </m:r>
                          </m:den>
                        </m:f>
                      </m:e>
                    </m:d>
                    <m:r>
                      <m:t xml:space="preserve">,</m:t>
                    </m:r>
                    <m:sSubSup>
                      <m:e>
                        <m:r>
                          <m:t xml:space="preserve">W</m:t>
                        </m:r>
                      </m:e>
                      <m:sub>
                        <m:r>
                          <m:t xml:space="preserve">i</m:t>
                        </m:r>
                      </m:sub>
                      <m:sup>
                        <m:r>
                          <m:t xml:space="preserve">V</m:t>
                        </m:r>
                      </m:sup>
                    </m:sSubSup>
                    <m:r>
                      <m:t xml:space="preserve">: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E</m:t>
                            </m:r>
                          </m:e>
                          <m:sub>
                            <m:r>
                              <m:t xml:space="preserve">v</m:t>
                            </m:r>
                          </m:sub>
                        </m:sSub>
                        <m:r>
                          <m:t xml:space="preserve">,</m:t>
                        </m:r>
                        <m:f>
                          <m:num>
                            <m:r>
                              <m:t xml:space="preserve">E</m:t>
                            </m:r>
                          </m:num>
                          <m:den>
                            <m:r>
                              <m:t xml:space="preserve">H</m:t>
                            </m:r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Application>LibreOffice/7.5.8.2$Linux_X86_64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2023-11-21T18:52:31Z</dcterms:created>
  <dc:creator/>
  <dc:description/>
  <dc:language>ru-RU</dc:language>
  <cp:lastModifiedBy/>
  <dcterms:modified xsi:type="dcterms:W3CDTF">2023-11-24T10:09:31Z</dcterms:modified>
  <cp:revision>64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