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3" r:id="rId14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45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1B662F8-08A0-4FB7-B01F-1390C3FA82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00ABB2C-0A84-44AE-ABAA-8B012342CF2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844DAC-C34E-4B11-A305-407531B7834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C80D1CC-80E3-4375-B745-7E2EB95E218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EE1AA5-B897-4B3E-804F-DC057DC8D67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D597CA4-6DEE-44EC-828D-9C1CD22D296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33C655-1353-4BE0-8C96-C9C6CD82B81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A8C5397-0489-415A-A0ED-111D8640D6C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CE3C835-A0CC-4074-9DBF-9B7AB51D1D3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0012652-7B5D-45F9-926F-B744717CB2A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1FD9600-F626-429E-B362-2CF1BA9E124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E991546-CB7A-4A4A-A7FC-B8483FDF9BF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9DA36CD-EDE0-4EAD-951C-02E94142FF2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5411B7A-3AF2-4FD8-B014-12D42ADDF40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89E05A3-CDC5-4B53-A4A6-55912F27397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15BFA62-DD0E-4EE2-90FD-0BE51C85A66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09143D6-F38F-41F2-B469-2A03F42398A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28D4396-7B80-44EA-9846-40AF96AB00B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DB63B1F-568D-4091-9FC6-79BB6D733A2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0830A40-F7CD-4831-8FF5-6452EE69D8A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A3C5F46-0015-44D3-99D7-23ABD7C083A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176F37E-02D9-450A-A21D-58DFC273950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95BAE5C-CA4A-4C13-90CF-E8ED5AF2C2F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BA408B4-BBC2-40F6-854B-8957B62A1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endParaRPr lang="ru-RU" sz="18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endParaRPr lang="ru-RU" sz="18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Для правки структуры щёлкните мышью</a:t>
            </a:r>
          </a:p>
          <a:p>
            <a:pPr marL="864000" lvl="1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ru-RU" sz="2100" b="0" strike="noStrike" spc="-1">
                <a:solidFill>
                  <a:srgbClr val="2C3E50"/>
                </a:solidFill>
                <a:latin typeface="Source Sans Pro"/>
              </a:rPr>
              <a:t>Второй уровень структуры</a:t>
            </a:r>
          </a:p>
          <a:p>
            <a:pPr marL="1296000" lvl="2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2C3E50"/>
                </a:solidFill>
                <a:latin typeface="Source Sans Pro"/>
              </a:rPr>
              <a:t>Третий уровень структуры</a:t>
            </a:r>
          </a:p>
          <a:p>
            <a:pPr marL="1728000" lvl="3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ru-RU" sz="1500" b="0" strike="noStrike" spc="-1">
                <a:solidFill>
                  <a:srgbClr val="2C3E50"/>
                </a:solidFill>
                <a:latin typeface="Source Sans Pro"/>
              </a:rPr>
              <a:t>Четвёртый уровень структуры</a:t>
            </a:r>
          </a:p>
          <a:p>
            <a:pPr marL="2160000" lvl="4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2C3E50"/>
                </a:solidFill>
                <a:latin typeface="Source Sans Pro"/>
              </a:rPr>
              <a:t>Пятый уровень структуры</a:t>
            </a:r>
          </a:p>
          <a:p>
            <a:pPr marL="2592000" lvl="5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2C3E50"/>
                </a:solidFill>
                <a:latin typeface="Source Sans Pro"/>
              </a:rPr>
              <a:t>Шестой уровень структуры</a:t>
            </a:r>
          </a:p>
          <a:p>
            <a:pPr marL="3024000" lvl="6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2C3E50"/>
                </a:solidFill>
                <a:latin typeface="Source Sans Pro"/>
              </a:rPr>
              <a:t>Седьмой уровень структуры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&lt;дата/время&gt;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</a:p>
        </p:txBody>
      </p:sp>
      <p:sp>
        <p:nvSpPr>
          <p:cNvPr id="6" name="Овал 5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endParaRPr lang="ru-RU" sz="18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fld id="{9D4AEC77-C324-4AC4-908E-C133E57E72B0}" type="slidenum"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ru-RU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endParaRPr lang="ru-RU" sz="18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endParaRPr lang="ru-RU" sz="18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lnSpc>
                <a:spcPct val="150000"/>
              </a:lnSpc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Для правки текста заглавия щёлкните мышью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7000"/>
          </a:bodyPr>
          <a:lstStyle/>
          <a:p>
            <a:pPr marL="289440" indent="0">
              <a:spcAft>
                <a:spcPts val="655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Для правки структуры щёлкните мышью</a:t>
            </a:r>
          </a:p>
          <a:p>
            <a:pPr marL="578880" lvl="1" indent="0">
              <a:spcAft>
                <a:spcPts val="850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Второй уровень структуры</a:t>
            </a:r>
          </a:p>
          <a:p>
            <a:pPr marL="868320" lvl="2" indent="0">
              <a:spcAft>
                <a:spcPts val="635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Третий уровень структуры</a:t>
            </a:r>
          </a:p>
          <a:p>
            <a:pPr marL="1157760" lvl="3" indent="0">
              <a:spcAft>
                <a:spcPts val="425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Четвёртый уровень структуры</a:t>
            </a:r>
          </a:p>
          <a:p>
            <a:pPr marL="1447200" lvl="4" indent="0">
              <a:spcAft>
                <a:spcPts val="213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Пятый уровень структуры</a:t>
            </a:r>
          </a:p>
          <a:p>
            <a:pPr marL="1736640" lvl="5" indent="0">
              <a:spcAft>
                <a:spcPts val="213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Шестой уровень структуры</a:t>
            </a:r>
          </a:p>
          <a:p>
            <a:pPr marL="2026080" lvl="6" indent="0">
              <a:spcAft>
                <a:spcPts val="213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Седьмой уровень структуры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&lt;дата/время&gt;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3B576F29-7EA5-4968-8F17-781196E9E431}" type="slidenum"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ru-RU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Прямоугольник 86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endParaRPr lang="ru-RU" sz="18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8" name="Облачко с текстом: прямоугольное 87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600" tIns="75600" rIns="120600" bIns="75600" anchor="ctr">
            <a:noAutofit/>
          </a:bodyPr>
          <a:lstStyle/>
          <a:p>
            <a:pPr algn="ctr"/>
            <a:endParaRPr lang="ru-RU" sz="18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r>
              <a:rPr lang="ru-RU" sz="2700" b="1" strike="noStrike" spc="-1">
                <a:solidFill>
                  <a:srgbClr val="2C3E50"/>
                </a:solidFill>
                <a:latin typeface="Source Sans Pro Black"/>
              </a:rPr>
              <a:t>Для правки текста заглавия щёлкните мышью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marL="311040" indent="0">
              <a:spcAft>
                <a:spcPts val="655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Для правки структуры щёлкните мышью</a:t>
            </a:r>
          </a:p>
          <a:p>
            <a:pPr marL="622080" lvl="1" indent="0">
              <a:spcAft>
                <a:spcPts val="850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Второй уровень структуры</a:t>
            </a:r>
          </a:p>
          <a:p>
            <a:pPr marL="933120" lvl="2" indent="0">
              <a:spcAft>
                <a:spcPts val="635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Третий уровень структуры</a:t>
            </a:r>
          </a:p>
          <a:p>
            <a:pPr marL="1244160" lvl="3" indent="0">
              <a:spcAft>
                <a:spcPts val="425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Четвёртый уровень структуры</a:t>
            </a:r>
          </a:p>
          <a:p>
            <a:pPr marL="1555200" lvl="4" indent="0">
              <a:spcAft>
                <a:spcPts val="213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Пятый уровень структуры</a:t>
            </a:r>
          </a:p>
          <a:p>
            <a:pPr marL="1866240" lvl="5" indent="0">
              <a:spcAft>
                <a:spcPts val="213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Шестой уровень структуры</a:t>
            </a:r>
          </a:p>
          <a:p>
            <a:pPr marL="2177280" lvl="6" indent="0">
              <a:spcAft>
                <a:spcPts val="213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Седьмой уровень структуры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&lt;дата/время&gt;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3FEBAD2D-A33E-4944-8623-4B7A67594C71}" type="slidenum"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ru-RU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28520"/>
            <a:ext cx="9360000" cy="73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lnSpc>
                <a:spcPct val="150000"/>
              </a:lnSpc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ТРАНСФОРМЕРЫ. BERT И GPT.</a:t>
            </a: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2200" b="0" strike="noStrike" spc="-1">
                <a:solidFill>
                  <a:srgbClr val="FFFFFF"/>
                </a:solidFill>
                <a:latin typeface="Source Sans Pro"/>
              </a:rPr>
              <a:t>Выполнили:</a:t>
            </a:r>
          </a:p>
          <a:p>
            <a:pPr indent="0" algn="ctr">
              <a:buNone/>
            </a:pPr>
            <a:r>
              <a:rPr lang="ru-RU" sz="2200" b="0" strike="noStrike" spc="-1">
                <a:solidFill>
                  <a:srgbClr val="FFFFFF"/>
                </a:solidFill>
                <a:latin typeface="Source Sans Pro"/>
              </a:rPr>
              <a:t>Чепасов Дмитрий</a:t>
            </a:r>
          </a:p>
          <a:p>
            <a:pPr indent="0" algn="ctr">
              <a:buNone/>
            </a:pPr>
            <a:r>
              <a:rPr lang="ru-RU" sz="2200" b="0" strike="noStrike" spc="-1">
                <a:solidFill>
                  <a:srgbClr val="FFFFFF"/>
                </a:solidFill>
                <a:latin typeface="Source Sans Pro"/>
              </a:rPr>
              <a:t>Щедрин Арсений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700" b="1" spc="-1" dirty="0">
                <a:solidFill>
                  <a:srgbClr val="FFFFFF"/>
                </a:solidFill>
                <a:latin typeface="Source Sans Pro Black"/>
              </a:rPr>
              <a:t>GPT</a:t>
            </a:r>
            <a:endParaRPr lang="ru-RU" sz="27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AE1D9-E4CD-4D0C-90E2-D142BEA0D4E0}"/>
              </a:ext>
            </a:extLst>
          </p:cNvPr>
          <p:cNvSpPr txBox="1"/>
          <p:nvPr/>
        </p:nvSpPr>
        <p:spPr>
          <a:xfrm>
            <a:off x="741680" y="1676400"/>
            <a:ext cx="897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Результатом является массив i на j, где i - </a:t>
            </a:r>
            <a:r>
              <a:rPr lang="ru-RU" dirty="0" err="1"/>
              <a:t>ая</a:t>
            </a:r>
            <a:r>
              <a:rPr lang="ru-RU" dirty="0"/>
              <a:t> строка – номер слова в вводе, j – </a:t>
            </a:r>
            <a:r>
              <a:rPr lang="ru-RU" dirty="0" err="1"/>
              <a:t>ый</a:t>
            </a:r>
            <a:r>
              <a:rPr lang="ru-RU" dirty="0"/>
              <a:t> столбец в i</a:t>
            </a:r>
          </a:p>
          <a:p>
            <a:r>
              <a:rPr lang="ru-RU" dirty="0"/>
              <a:t>- ой строке – вероятность, что данное слово из вокабулярия было бы встречено в языке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30B7A-C252-4E58-953E-49367C8B2996}"/>
              </a:ext>
            </a:extLst>
          </p:cNvPr>
          <p:cNvSpPr txBox="1"/>
          <p:nvPr/>
        </p:nvSpPr>
        <p:spPr>
          <a:xfrm>
            <a:off x="741680" y="4135120"/>
            <a:ext cx="897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GPT </a:t>
            </a:r>
            <a:r>
              <a:rPr lang="ru-RU" dirty="0"/>
              <a:t>выбирает следующее слово основываясь на этом массиве. Можно </a:t>
            </a:r>
            <a:r>
              <a:rPr lang="ru-RU" dirty="0" err="1"/>
              <a:t>рандомизировать</a:t>
            </a:r>
            <a:r>
              <a:rPr lang="ru-RU" dirty="0"/>
              <a:t> выбор слова, чтобы ответы получались интереснее</a:t>
            </a:r>
          </a:p>
        </p:txBody>
      </p:sp>
    </p:spTree>
    <p:extLst>
      <p:ext uri="{BB962C8B-B14F-4D97-AF65-F5344CB8AC3E}">
        <p14:creationId xmlns:p14="http://schemas.microsoft.com/office/powerpoint/2010/main" val="104058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883279E-E5CF-42B8-8C1E-29207197885E}" type="slidenum"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Введение</a:t>
            </a: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80000" y="1620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 algn="ctr">
              <a:spcAft>
                <a:spcPts val="1057"/>
              </a:spcAft>
              <a:buNone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Что такое внимание?</a:t>
            </a:r>
          </a:p>
        </p:txBody>
      </p:sp>
      <p:pic>
        <p:nvPicPr>
          <p:cNvPr id="134" name="Рисунок 133"/>
          <p:cNvPicPr/>
          <p:nvPr/>
        </p:nvPicPr>
        <p:blipFill>
          <a:blip r:embed="rId2"/>
          <a:stretch/>
        </p:blipFill>
        <p:spPr>
          <a:xfrm>
            <a:off x="3039840" y="2093040"/>
            <a:ext cx="4160160" cy="294696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Основная идея в ML</a:t>
            </a: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0" y="1260000"/>
            <a:ext cx="5040000" cy="391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8000" lnSpcReduction="10000"/>
          </a:bodyPr>
          <a:lstStyle/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«Надо сдавать лабораторные работы до срока сдачи»</a:t>
            </a:r>
          </a:p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„Надо“ →w1 [1,0,0,0,0,0,0]</a:t>
            </a:r>
          </a:p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„Cдавать“ →w2 [0,1,0,0,0,0,0]</a:t>
            </a:r>
          </a:p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„Лабораторные“ →w3[0,0,1,0,0,0,0]</a:t>
            </a:r>
          </a:p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„работы“ →w3[0,0,0,1,0,0,0]</a:t>
            </a:r>
          </a:p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„до“ →w3 [0,0,0,0,1,0,0]</a:t>
            </a:r>
          </a:p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„срока“ → w4[0,0,0,0,0,1,0]</a:t>
            </a:r>
          </a:p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„сдачи“ →w5 [0,0,0,0,0,0,1]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580000" y="1710000"/>
            <a:ext cx="2340000" cy="8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6500" lnSpcReduction="10000"/>
          </a:bodyPr>
          <a:lstStyle/>
          <a:p>
            <a:pPr marL="384480" indent="-28836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800" b="1" strike="noStrike" spc="-1">
                <a:solidFill>
                  <a:srgbClr val="2C3E50"/>
                </a:solidFill>
                <a:latin typeface="Source Sans Pro Semibold"/>
              </a:rPr>
              <a:t>wi x wj i,j[1,5] </a:t>
            </a: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 </a:t>
            </a:r>
          </a:p>
        </p:txBody>
      </p:sp>
      <p:pic>
        <p:nvPicPr>
          <p:cNvPr id="138" name="Рисунок 137"/>
          <p:cNvPicPr/>
          <p:nvPr/>
        </p:nvPicPr>
        <p:blipFill>
          <a:blip r:embed="rId2"/>
          <a:stretch/>
        </p:blipFill>
        <p:spPr>
          <a:xfrm>
            <a:off x="3780000" y="3758760"/>
            <a:ext cx="6095160" cy="921240"/>
          </a:xfrm>
          <a:prstGeom prst="rect">
            <a:avLst/>
          </a:prstGeom>
          <a:ln w="10800">
            <a:noFill/>
          </a:ln>
        </p:spPr>
      </p:pic>
      <p:sp>
        <p:nvSpPr>
          <p:cNvPr id="139" name="TextBox 138"/>
          <p:cNvSpPr txBox="1"/>
          <p:nvPr/>
        </p:nvSpPr>
        <p:spPr>
          <a:xfrm>
            <a:off x="4860000" y="3287880"/>
            <a:ext cx="2700000" cy="6721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2800" b="1" strike="noStrike" spc="-1">
                <a:solidFill>
                  <a:srgbClr val="2C3E50"/>
                </a:solidFill>
                <a:latin typeface="Source Sans Pro"/>
              </a:rPr>
              <a:t>Нормализуем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Encoder and Decoder</a:t>
            </a: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Что это? Кратко говоря, две RNN</a:t>
            </a:r>
          </a:p>
        </p:txBody>
      </p:sp>
      <p:pic>
        <p:nvPicPr>
          <p:cNvPr id="142" name="Рисунок 141"/>
          <p:cNvPicPr/>
          <p:nvPr/>
        </p:nvPicPr>
        <p:blipFill>
          <a:blip r:embed="rId2"/>
          <a:stretch/>
        </p:blipFill>
        <p:spPr>
          <a:xfrm>
            <a:off x="1837440" y="1980000"/>
            <a:ext cx="5542560" cy="267552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Веса внимания в структуре decode encode</a:t>
            </a: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0" y="1440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V</a:t>
            </a: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  <a:ea typeface="Source Sans Pro Semibold"/>
              </a:rPr>
              <a:t>α : α — ячейка скрытого состояние в енкодере → Vα — вектор скрытого состояние в енкодере</a:t>
            </a: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  <a:ea typeface="Source Sans Pro Semibold"/>
              </a:rPr>
              <a:t> Vβ : β — ячейка скрытого состояние в декодере → Vβ — вектор скрытого состояние в декодере</a:t>
            </a: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45" name="Рисунок 144"/>
          <p:cNvPicPr/>
          <p:nvPr/>
        </p:nvPicPr>
        <p:blipFill>
          <a:blip r:embed="rId2"/>
          <a:srcRect r="38462"/>
          <a:stretch/>
        </p:blipFill>
        <p:spPr>
          <a:xfrm>
            <a:off x="5580000" y="4251960"/>
            <a:ext cx="3420000" cy="1148040"/>
          </a:xfrm>
          <a:prstGeom prst="rect">
            <a:avLst/>
          </a:prstGeom>
          <a:ln w="10800">
            <a:noFill/>
          </a:ln>
        </p:spPr>
      </p:pic>
      <p:pic>
        <p:nvPicPr>
          <p:cNvPr id="146" name="Рисунок 145"/>
          <p:cNvPicPr/>
          <p:nvPr/>
        </p:nvPicPr>
        <p:blipFill>
          <a:blip r:embed="rId3"/>
          <a:stretch/>
        </p:blipFill>
        <p:spPr>
          <a:xfrm>
            <a:off x="78480" y="4599000"/>
            <a:ext cx="5321520" cy="666000"/>
          </a:xfrm>
          <a:prstGeom prst="rect">
            <a:avLst/>
          </a:prstGeom>
          <a:ln w="10800">
            <a:noFill/>
          </a:ln>
        </p:spPr>
      </p:pic>
      <p:sp>
        <p:nvSpPr>
          <p:cNvPr id="147" name="TextBox 146"/>
          <p:cNvSpPr txBox="1"/>
          <p:nvPr/>
        </p:nvSpPr>
        <p:spPr>
          <a:xfrm>
            <a:off x="-180000" y="3960000"/>
            <a:ext cx="5400000" cy="72000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2C3E50"/>
                </a:solidFill>
                <a:latin typeface="Source Sans Pro Semibold"/>
                <a:ea typeface="Source Sans Pro Semibold"/>
              </a:rPr>
              <a:t>Вес внимания к скрытым состоянием декодера</a:t>
            </a:r>
            <a:endParaRPr lang="ru-RU" sz="20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212080" y="3780000"/>
            <a:ext cx="4327920" cy="36000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2C3E50"/>
                </a:solidFill>
                <a:latin typeface="Source Sans Pro Semibold"/>
                <a:ea typeface="Source Sans Pro Semibold"/>
              </a:rPr>
              <a:t>Расчет следующего скрытого состояния</a:t>
            </a:r>
            <a:endParaRPr lang="ru-RU" sz="2000" b="0" strike="noStrike" spc="-1">
              <a:solidFill>
                <a:srgbClr val="2C3E50"/>
              </a:solidFill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Функция внимания</a:t>
            </a: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180000" y="1260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Q — матрица запросов, K — матрица ключей, V — матрица значений, E - размерность</a:t>
            </a:r>
          </a:p>
        </p:txBody>
      </p:sp>
      <p:pic>
        <p:nvPicPr>
          <p:cNvPr id="151" name="Рисунок 150"/>
          <p:cNvPicPr/>
          <p:nvPr/>
        </p:nvPicPr>
        <p:blipFill>
          <a:blip r:embed="rId2"/>
          <a:stretch/>
        </p:blipFill>
        <p:spPr>
          <a:xfrm>
            <a:off x="180000" y="2340000"/>
            <a:ext cx="5705640" cy="90000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MultiHead</a:t>
            </a: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54" name="Рисунок 153"/>
          <p:cNvPicPr/>
          <p:nvPr/>
        </p:nvPicPr>
        <p:blipFill>
          <a:blip r:embed="rId2"/>
          <a:stretch/>
        </p:blipFill>
        <p:spPr>
          <a:xfrm>
            <a:off x="540000" y="2160000"/>
            <a:ext cx="8640000" cy="36000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700" b="1" spc="-1" dirty="0">
                <a:solidFill>
                  <a:srgbClr val="FFFFFF"/>
                </a:solidFill>
                <a:latin typeface="Source Sans Pro Black"/>
              </a:rPr>
              <a:t>GPT</a:t>
            </a:r>
            <a:endParaRPr lang="ru-RU" sz="27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r>
              <a:rPr lang="en-US" sz="2400" b="1" spc="-1" dirty="0">
                <a:solidFill>
                  <a:srgbClr val="2C3E50"/>
                </a:solidFill>
                <a:latin typeface="Source Sans Pro Semibold"/>
              </a:rPr>
              <a:t>GPT (Generative Pre-trained Transformer) – </a:t>
            </a:r>
            <a:r>
              <a:rPr lang="ru-RU" sz="2400" b="1" spc="-1" dirty="0">
                <a:solidFill>
                  <a:srgbClr val="2C3E50"/>
                </a:solidFill>
                <a:latin typeface="Source Sans Pro Semibold"/>
              </a:rPr>
              <a:t>нейросеть, генерирующая продолжение текста, на основе вероятности такой последовательности слов в языке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38A236-FBC0-4067-B046-958FD3D97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4230882"/>
            <a:ext cx="1046773" cy="7881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886D4B-F68B-468D-9018-FF3964BCC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542" y="4358640"/>
            <a:ext cx="3053633" cy="5840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F7E99B-7E64-4A8C-BE12-60C76AE1E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83" y="4358640"/>
            <a:ext cx="1818243" cy="58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700" b="1" spc="-1" dirty="0">
                <a:solidFill>
                  <a:srgbClr val="FFFFFF"/>
                </a:solidFill>
                <a:latin typeface="Source Sans Pro Black"/>
              </a:rPr>
              <a:t>GPT</a:t>
            </a:r>
            <a:endParaRPr lang="ru-RU" sz="27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3CBDE-7DE9-40C2-AD2F-096463AC3CAD}"/>
              </a:ext>
            </a:extLst>
          </p:cNvPr>
          <p:cNvSpPr txBox="1"/>
          <p:nvPr/>
        </p:nvSpPr>
        <p:spPr>
          <a:xfrm flipH="1">
            <a:off x="1102358" y="1584960"/>
            <a:ext cx="8244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Текст разбивается на токены, которые сопоставляются с целыми числами в соответствии вокабулярия – данных, на которых обучалась модель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Пример: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02A77-E13A-4758-B1F7-4F7EF282F5C1}"/>
              </a:ext>
            </a:extLst>
          </p:cNvPr>
          <p:cNvSpPr txBox="1"/>
          <p:nvPr/>
        </p:nvSpPr>
        <p:spPr>
          <a:xfrm>
            <a:off x="1102358" y="3254594"/>
            <a:ext cx="6456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D4D4C"/>
                </a:solidFill>
                <a:effectLst/>
                <a:latin typeface="Menlo"/>
              </a:rPr>
              <a:t>vocab = [</a:t>
            </a:r>
            <a:r>
              <a:rPr lang="en-US" b="0" i="0" dirty="0">
                <a:solidFill>
                  <a:srgbClr val="718C00"/>
                </a:solidFill>
                <a:effectLst/>
                <a:latin typeface="Menlo"/>
              </a:rPr>
              <a:t>"all"</a:t>
            </a:r>
            <a:r>
              <a:rPr lang="en-US" b="0" i="0" dirty="0">
                <a:solidFill>
                  <a:srgbClr val="4D4D4C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718C00"/>
                </a:solidFill>
                <a:effectLst/>
                <a:latin typeface="Menlo"/>
              </a:rPr>
              <a:t>"not"</a:t>
            </a:r>
            <a:r>
              <a:rPr lang="en-US" b="0" i="0" dirty="0">
                <a:solidFill>
                  <a:srgbClr val="4D4D4C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718C00"/>
                </a:solidFill>
                <a:effectLst/>
                <a:latin typeface="Menlo"/>
              </a:rPr>
              <a:t>"heroes"</a:t>
            </a:r>
            <a:r>
              <a:rPr lang="en-US" b="0" i="0" dirty="0">
                <a:solidFill>
                  <a:srgbClr val="4D4D4C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718C00"/>
                </a:solidFill>
                <a:effectLst/>
                <a:latin typeface="Menlo"/>
              </a:rPr>
              <a:t>"the"</a:t>
            </a:r>
            <a:r>
              <a:rPr lang="en-US" b="0" i="0" dirty="0">
                <a:solidFill>
                  <a:srgbClr val="4D4D4C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718C00"/>
                </a:solidFill>
                <a:effectLst/>
                <a:latin typeface="Menlo"/>
              </a:rPr>
              <a:t>"wear"</a:t>
            </a:r>
            <a:r>
              <a:rPr lang="en-US" b="0" i="0" dirty="0">
                <a:solidFill>
                  <a:srgbClr val="4D4D4C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718C00"/>
                </a:solidFill>
                <a:effectLst/>
                <a:latin typeface="Menlo"/>
              </a:rPr>
              <a:t>"."</a:t>
            </a:r>
            <a:r>
              <a:rPr lang="en-US" b="0" i="0" dirty="0">
                <a:solidFill>
                  <a:srgbClr val="4D4D4C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718C00"/>
                </a:solidFill>
                <a:effectLst/>
                <a:latin typeface="Menlo"/>
              </a:rPr>
              <a:t>"capes"</a:t>
            </a:r>
            <a:r>
              <a:rPr lang="en-US" b="0" i="0" dirty="0">
                <a:solidFill>
                  <a:srgbClr val="4D4D4C"/>
                </a:solidFill>
                <a:effectLst/>
                <a:latin typeface="Menlo"/>
              </a:rPr>
              <a:t>]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580BB-111F-4E98-8B27-68CA017263B9}"/>
              </a:ext>
            </a:extLst>
          </p:cNvPr>
          <p:cNvSpPr txBox="1"/>
          <p:nvPr/>
        </p:nvSpPr>
        <p:spPr>
          <a:xfrm>
            <a:off x="1102358" y="3909706"/>
            <a:ext cx="5918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4D4D4C"/>
                </a:solidFill>
                <a:effectLst/>
                <a:latin typeface="Menlo"/>
              </a:rPr>
              <a:t>tokenizer.encode</a:t>
            </a:r>
            <a:r>
              <a:rPr lang="en-US" b="0" i="0" dirty="0">
                <a:solidFill>
                  <a:srgbClr val="4D4D4C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718C00"/>
                </a:solidFill>
                <a:effectLst/>
                <a:latin typeface="Menlo"/>
              </a:rPr>
              <a:t>"not all heroes wear"</a:t>
            </a:r>
            <a:r>
              <a:rPr lang="en-US" b="0" i="0" dirty="0">
                <a:solidFill>
                  <a:srgbClr val="4D4D4C"/>
                </a:solidFill>
                <a:effectLst/>
                <a:latin typeface="Menlo"/>
              </a:rPr>
              <a:t>) </a:t>
            </a:r>
            <a:r>
              <a:rPr lang="en-US" b="0" i="0" dirty="0">
                <a:solidFill>
                  <a:srgbClr val="8E908C"/>
                </a:solidFill>
                <a:effectLst/>
                <a:latin typeface="Menlo"/>
              </a:rPr>
              <a:t># ids = [1, 0, 2, 4]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78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320</Words>
  <Application>Microsoft Office PowerPoint</Application>
  <PresentationFormat>Произвольный</PresentationFormat>
  <Paragraphs>41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Arial</vt:lpstr>
      <vt:lpstr>Menlo</vt:lpstr>
      <vt:lpstr>Source Sans Pro</vt:lpstr>
      <vt:lpstr>Source Sans Pro Black</vt:lpstr>
      <vt:lpstr>Source Sans Pro Semibold</vt:lpstr>
      <vt:lpstr>Symbol</vt:lpstr>
      <vt:lpstr>Wingdings</vt:lpstr>
      <vt:lpstr>Office Theme</vt:lpstr>
      <vt:lpstr>Office Theme</vt:lpstr>
      <vt:lpstr>Office Theme</vt:lpstr>
      <vt:lpstr>ТРАНСФОРМЕРЫ. BERT И GPT.</vt:lpstr>
      <vt:lpstr>Введение</vt:lpstr>
      <vt:lpstr>Основная идея в ML</vt:lpstr>
      <vt:lpstr>Encoder and Decoder</vt:lpstr>
      <vt:lpstr>Веса внимания в структуре decode encode</vt:lpstr>
      <vt:lpstr>Функция внимания</vt:lpstr>
      <vt:lpstr>MultiHead</vt:lpstr>
      <vt:lpstr>GPT</vt:lpstr>
      <vt:lpstr>GPT</vt:lpstr>
      <vt:lpstr>GPT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>Арсений Щедрин</dc:creator>
  <dc:description/>
  <cp:lastModifiedBy>Арсений</cp:lastModifiedBy>
  <cp:revision>12</cp:revision>
  <dcterms:created xsi:type="dcterms:W3CDTF">2023-11-21T18:52:31Z</dcterms:created>
  <dcterms:modified xsi:type="dcterms:W3CDTF">2023-11-23T19:41:33Z</dcterms:modified>
  <dc:language>ru-RU</dc:language>
</cp:coreProperties>
</file>