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71" r:id="rId5"/>
    <p:sldId id="273" r:id="rId6"/>
    <p:sldId id="274" r:id="rId7"/>
    <p:sldId id="272" r:id="rId8"/>
    <p:sldId id="275" r:id="rId9"/>
    <p:sldId id="308" r:id="rId10"/>
    <p:sldId id="279" r:id="rId11"/>
    <p:sldId id="280" r:id="rId12"/>
    <p:sldId id="297" r:id="rId13"/>
    <p:sldId id="315" r:id="rId14"/>
    <p:sldId id="319" r:id="rId15"/>
    <p:sldId id="282" r:id="rId16"/>
    <p:sldId id="309" r:id="rId17"/>
    <p:sldId id="311" r:id="rId18"/>
    <p:sldId id="312" r:id="rId19"/>
    <p:sldId id="299" r:id="rId20"/>
    <p:sldId id="284" r:id="rId21"/>
    <p:sldId id="286" r:id="rId22"/>
    <p:sldId id="313" r:id="rId23"/>
    <p:sldId id="290" r:id="rId24"/>
    <p:sldId id="314" r:id="rId25"/>
    <p:sldId id="317" r:id="rId26"/>
    <p:sldId id="288" r:id="rId27"/>
    <p:sldId id="305" r:id="rId28"/>
    <p:sldId id="291" r:id="rId29"/>
    <p:sldId id="293" r:id="rId30"/>
    <p:sldId id="295" r:id="rId31"/>
    <p:sldId id="320" r:id="rId32"/>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814F2C8-E305-42DD-9E65-E174FFAC7134}">
          <p14:sldIdLst>
            <p14:sldId id="271"/>
            <p14:sldId id="273"/>
          </p14:sldIdLst>
        </p14:section>
        <p14:section name="Раздел 1" id="{DED4496F-617A-4C4D-B7D7-30B1EADA1D32}">
          <p14:sldIdLst>
            <p14:sldId id="274"/>
            <p14:sldId id="272"/>
            <p14:sldId id="275"/>
            <p14:sldId id="308"/>
          </p14:sldIdLst>
        </p14:section>
        <p14:section name="Раздел 2" id="{8EA76E25-31A4-4040-BE29-761A0997C91F}">
          <p14:sldIdLst>
            <p14:sldId id="279"/>
            <p14:sldId id="280"/>
            <p14:sldId id="297"/>
            <p14:sldId id="315"/>
            <p14:sldId id="319"/>
          </p14:sldIdLst>
        </p14:section>
        <p14:section name="Раздел 3" id="{94C7C098-5D63-4E6F-8F74-1E75F51080C2}">
          <p14:sldIdLst>
            <p14:sldId id="282"/>
            <p14:sldId id="309"/>
            <p14:sldId id="311"/>
            <p14:sldId id="312"/>
            <p14:sldId id="299"/>
            <p14:sldId id="284"/>
          </p14:sldIdLst>
        </p14:section>
        <p14:section name="Раздел 4" id="{BC80642C-E6A4-4045-BEB2-EACDFAF6EE3F}">
          <p14:sldIdLst>
            <p14:sldId id="286"/>
            <p14:sldId id="313"/>
            <p14:sldId id="290"/>
            <p14:sldId id="314"/>
            <p14:sldId id="317"/>
            <p14:sldId id="288"/>
            <p14:sldId id="305"/>
          </p14:sldIdLst>
        </p14:section>
        <p14:section name="Раздел 5" id="{34C3A545-F8A3-4744-AD4E-A9BC0E69BEC1}">
          <p14:sldIdLst>
            <p14:sldId id="291"/>
            <p14:sldId id="293"/>
            <p14:sldId id="295"/>
            <p14:sldId id="320"/>
          </p14:sldIdLst>
        </p14:section>
      </p14:sectionLst>
    </p:ex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0D7"/>
    <a:srgbClr val="E61F3D"/>
    <a:srgbClr val="029C63"/>
    <a:srgbClr val="96628C"/>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1696" autoAdjust="0"/>
  </p:normalViewPr>
  <p:slideViewPr>
    <p:cSldViewPr snapToGrid="0" snapToObjects="1">
      <p:cViewPr varScale="1">
        <p:scale>
          <a:sx n="105" d="100"/>
          <a:sy n="105" d="100"/>
        </p:scale>
        <p:origin x="1116" y="10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935162401574798E-2"/>
          <c:y val="9.383211775146913E-2"/>
          <c:w val="0.92687733759842517"/>
          <c:h val="0.67385318197261435"/>
        </c:manualLayout>
      </c:layout>
      <c:lineChart>
        <c:grouping val="standard"/>
        <c:varyColors val="0"/>
        <c:ser>
          <c:idx val="0"/>
          <c:order val="0"/>
          <c:tx>
            <c:strRef>
              <c:f>Лист1!$B$1</c:f>
              <c:strCache>
                <c:ptCount val="1"/>
                <c:pt idx="0">
                  <c:v>Ряд 1</c:v>
                </c:pt>
              </c:strCache>
            </c:strRef>
          </c:tx>
          <c:spPr>
            <a:ln w="28575" cap="rnd">
              <a:solidFill>
                <a:schemeClr val="accent1"/>
              </a:solidFill>
              <a:round/>
            </a:ln>
            <a:effectLst/>
          </c:spPr>
          <c:marker>
            <c:symbol val="none"/>
          </c:marker>
          <c:cat>
            <c:numRef>
              <c:f>Лист1!$A$2:$A$109</c:f>
              <c:numCache>
                <c:formatCode>m/d/yyyy</c:formatCode>
                <c:ptCount val="108"/>
                <c:pt idx="0">
                  <c:v>44325</c:v>
                </c:pt>
                <c:pt idx="1">
                  <c:v>44332</c:v>
                </c:pt>
                <c:pt idx="2">
                  <c:v>44339</c:v>
                </c:pt>
                <c:pt idx="3">
                  <c:v>44346</c:v>
                </c:pt>
                <c:pt idx="4">
                  <c:v>44353</c:v>
                </c:pt>
                <c:pt idx="5">
                  <c:v>44360</c:v>
                </c:pt>
                <c:pt idx="6">
                  <c:v>44367</c:v>
                </c:pt>
                <c:pt idx="7">
                  <c:v>44374</c:v>
                </c:pt>
                <c:pt idx="8">
                  <c:v>44381</c:v>
                </c:pt>
                <c:pt idx="9">
                  <c:v>44388</c:v>
                </c:pt>
                <c:pt idx="10">
                  <c:v>44395</c:v>
                </c:pt>
                <c:pt idx="11">
                  <c:v>44402</c:v>
                </c:pt>
                <c:pt idx="12">
                  <c:v>44409</c:v>
                </c:pt>
                <c:pt idx="13">
                  <c:v>44416</c:v>
                </c:pt>
                <c:pt idx="14">
                  <c:v>44423</c:v>
                </c:pt>
                <c:pt idx="15">
                  <c:v>44430</c:v>
                </c:pt>
                <c:pt idx="16">
                  <c:v>44437</c:v>
                </c:pt>
                <c:pt idx="17">
                  <c:v>44444</c:v>
                </c:pt>
                <c:pt idx="18">
                  <c:v>44451</c:v>
                </c:pt>
                <c:pt idx="19">
                  <c:v>44458</c:v>
                </c:pt>
                <c:pt idx="20">
                  <c:v>44465</c:v>
                </c:pt>
                <c:pt idx="21">
                  <c:v>44472</c:v>
                </c:pt>
                <c:pt idx="22">
                  <c:v>44479</c:v>
                </c:pt>
                <c:pt idx="23">
                  <c:v>44486</c:v>
                </c:pt>
                <c:pt idx="24">
                  <c:v>44493</c:v>
                </c:pt>
                <c:pt idx="25">
                  <c:v>44500</c:v>
                </c:pt>
                <c:pt idx="26">
                  <c:v>44507</c:v>
                </c:pt>
                <c:pt idx="27">
                  <c:v>44514</c:v>
                </c:pt>
                <c:pt idx="28">
                  <c:v>44521</c:v>
                </c:pt>
                <c:pt idx="29">
                  <c:v>44528</c:v>
                </c:pt>
                <c:pt idx="30">
                  <c:v>44535</c:v>
                </c:pt>
                <c:pt idx="31">
                  <c:v>44542</c:v>
                </c:pt>
                <c:pt idx="32">
                  <c:v>44549</c:v>
                </c:pt>
                <c:pt idx="33">
                  <c:v>44556</c:v>
                </c:pt>
                <c:pt idx="34">
                  <c:v>44563</c:v>
                </c:pt>
                <c:pt idx="35">
                  <c:v>44570</c:v>
                </c:pt>
                <c:pt idx="36">
                  <c:v>44577</c:v>
                </c:pt>
                <c:pt idx="37">
                  <c:v>44584</c:v>
                </c:pt>
                <c:pt idx="38">
                  <c:v>44591</c:v>
                </c:pt>
                <c:pt idx="39">
                  <c:v>44598</c:v>
                </c:pt>
                <c:pt idx="40">
                  <c:v>44605</c:v>
                </c:pt>
                <c:pt idx="41">
                  <c:v>44612</c:v>
                </c:pt>
                <c:pt idx="42">
                  <c:v>44619</c:v>
                </c:pt>
                <c:pt idx="43">
                  <c:v>44626</c:v>
                </c:pt>
                <c:pt idx="44">
                  <c:v>44633</c:v>
                </c:pt>
                <c:pt idx="45">
                  <c:v>44640</c:v>
                </c:pt>
                <c:pt idx="46">
                  <c:v>44647</c:v>
                </c:pt>
                <c:pt idx="47">
                  <c:v>44654</c:v>
                </c:pt>
                <c:pt idx="48">
                  <c:v>44661</c:v>
                </c:pt>
                <c:pt idx="49">
                  <c:v>44668</c:v>
                </c:pt>
                <c:pt idx="50">
                  <c:v>44675</c:v>
                </c:pt>
                <c:pt idx="51">
                  <c:v>44682</c:v>
                </c:pt>
                <c:pt idx="52">
                  <c:v>44689</c:v>
                </c:pt>
                <c:pt idx="53">
                  <c:v>44696</c:v>
                </c:pt>
                <c:pt idx="54">
                  <c:v>44703</c:v>
                </c:pt>
                <c:pt idx="55">
                  <c:v>44710</c:v>
                </c:pt>
                <c:pt idx="56">
                  <c:v>44717</c:v>
                </c:pt>
                <c:pt idx="57">
                  <c:v>44724</c:v>
                </c:pt>
                <c:pt idx="58">
                  <c:v>44731</c:v>
                </c:pt>
                <c:pt idx="59">
                  <c:v>44738</c:v>
                </c:pt>
                <c:pt idx="60">
                  <c:v>44745</c:v>
                </c:pt>
                <c:pt idx="61">
                  <c:v>44752</c:v>
                </c:pt>
                <c:pt idx="62">
                  <c:v>44759</c:v>
                </c:pt>
                <c:pt idx="63">
                  <c:v>44766</c:v>
                </c:pt>
                <c:pt idx="64">
                  <c:v>44773</c:v>
                </c:pt>
                <c:pt idx="65">
                  <c:v>44780</c:v>
                </c:pt>
                <c:pt idx="66">
                  <c:v>44787</c:v>
                </c:pt>
                <c:pt idx="67">
                  <c:v>44794</c:v>
                </c:pt>
                <c:pt idx="68">
                  <c:v>44801</c:v>
                </c:pt>
                <c:pt idx="69">
                  <c:v>44808</c:v>
                </c:pt>
                <c:pt idx="70">
                  <c:v>44815</c:v>
                </c:pt>
                <c:pt idx="71">
                  <c:v>44822</c:v>
                </c:pt>
                <c:pt idx="72">
                  <c:v>44829</c:v>
                </c:pt>
                <c:pt idx="73">
                  <c:v>44836</c:v>
                </c:pt>
                <c:pt idx="74">
                  <c:v>44843</c:v>
                </c:pt>
                <c:pt idx="75">
                  <c:v>44850</c:v>
                </c:pt>
                <c:pt idx="76">
                  <c:v>44857</c:v>
                </c:pt>
                <c:pt idx="77">
                  <c:v>44864</c:v>
                </c:pt>
                <c:pt idx="78">
                  <c:v>44871</c:v>
                </c:pt>
                <c:pt idx="79">
                  <c:v>44878</c:v>
                </c:pt>
                <c:pt idx="80">
                  <c:v>44885</c:v>
                </c:pt>
                <c:pt idx="81">
                  <c:v>44892</c:v>
                </c:pt>
                <c:pt idx="82">
                  <c:v>44899</c:v>
                </c:pt>
                <c:pt idx="83">
                  <c:v>44906</c:v>
                </c:pt>
                <c:pt idx="84">
                  <c:v>44913</c:v>
                </c:pt>
                <c:pt idx="85">
                  <c:v>44920</c:v>
                </c:pt>
                <c:pt idx="86">
                  <c:v>44927</c:v>
                </c:pt>
                <c:pt idx="87">
                  <c:v>44934</c:v>
                </c:pt>
                <c:pt idx="88">
                  <c:v>44941</c:v>
                </c:pt>
                <c:pt idx="89">
                  <c:v>44948</c:v>
                </c:pt>
                <c:pt idx="90">
                  <c:v>44955</c:v>
                </c:pt>
                <c:pt idx="91">
                  <c:v>44962</c:v>
                </c:pt>
                <c:pt idx="92">
                  <c:v>44969</c:v>
                </c:pt>
                <c:pt idx="93">
                  <c:v>44976</c:v>
                </c:pt>
                <c:pt idx="94">
                  <c:v>44983</c:v>
                </c:pt>
                <c:pt idx="95">
                  <c:v>44990</c:v>
                </c:pt>
                <c:pt idx="96">
                  <c:v>44997</c:v>
                </c:pt>
                <c:pt idx="97">
                  <c:v>45004</c:v>
                </c:pt>
                <c:pt idx="98">
                  <c:v>45011</c:v>
                </c:pt>
                <c:pt idx="99">
                  <c:v>45018</c:v>
                </c:pt>
                <c:pt idx="100">
                  <c:v>45025</c:v>
                </c:pt>
                <c:pt idx="101">
                  <c:v>45032</c:v>
                </c:pt>
                <c:pt idx="102">
                  <c:v>45039</c:v>
                </c:pt>
                <c:pt idx="103">
                  <c:v>45046</c:v>
                </c:pt>
                <c:pt idx="104">
                  <c:v>45053</c:v>
                </c:pt>
                <c:pt idx="105">
                  <c:v>45060</c:v>
                </c:pt>
                <c:pt idx="106">
                  <c:v>45067</c:v>
                </c:pt>
                <c:pt idx="107">
                  <c:v>45074</c:v>
                </c:pt>
              </c:numCache>
            </c:numRef>
          </c:cat>
          <c:val>
            <c:numRef>
              <c:f>Лист1!$B$2:$B$109</c:f>
              <c:numCache>
                <c:formatCode>General</c:formatCode>
                <c:ptCount val="108"/>
                <c:pt idx="0">
                  <c:v>88</c:v>
                </c:pt>
                <c:pt idx="1">
                  <c:v>95</c:v>
                </c:pt>
                <c:pt idx="2">
                  <c:v>95</c:v>
                </c:pt>
                <c:pt idx="3">
                  <c:v>98</c:v>
                </c:pt>
                <c:pt idx="4">
                  <c:v>95</c:v>
                </c:pt>
                <c:pt idx="5">
                  <c:v>87</c:v>
                </c:pt>
                <c:pt idx="6">
                  <c:v>94</c:v>
                </c:pt>
                <c:pt idx="7">
                  <c:v>93</c:v>
                </c:pt>
                <c:pt idx="8">
                  <c:v>99</c:v>
                </c:pt>
                <c:pt idx="9">
                  <c:v>99</c:v>
                </c:pt>
                <c:pt idx="10">
                  <c:v>99</c:v>
                </c:pt>
                <c:pt idx="11">
                  <c:v>99</c:v>
                </c:pt>
                <c:pt idx="12">
                  <c:v>96</c:v>
                </c:pt>
                <c:pt idx="13">
                  <c:v>100</c:v>
                </c:pt>
                <c:pt idx="14">
                  <c:v>99</c:v>
                </c:pt>
                <c:pt idx="15">
                  <c:v>97</c:v>
                </c:pt>
                <c:pt idx="16">
                  <c:v>98</c:v>
                </c:pt>
                <c:pt idx="17">
                  <c:v>94</c:v>
                </c:pt>
                <c:pt idx="18">
                  <c:v>92</c:v>
                </c:pt>
                <c:pt idx="19">
                  <c:v>95</c:v>
                </c:pt>
                <c:pt idx="20">
                  <c:v>91</c:v>
                </c:pt>
                <c:pt idx="21">
                  <c:v>93</c:v>
                </c:pt>
                <c:pt idx="22">
                  <c:v>95</c:v>
                </c:pt>
                <c:pt idx="23">
                  <c:v>92</c:v>
                </c:pt>
                <c:pt idx="24">
                  <c:v>92</c:v>
                </c:pt>
                <c:pt idx="25">
                  <c:v>94</c:v>
                </c:pt>
                <c:pt idx="26">
                  <c:v>95</c:v>
                </c:pt>
                <c:pt idx="27">
                  <c:v>92</c:v>
                </c:pt>
                <c:pt idx="28">
                  <c:v>91</c:v>
                </c:pt>
                <c:pt idx="29">
                  <c:v>87</c:v>
                </c:pt>
                <c:pt idx="30">
                  <c:v>92</c:v>
                </c:pt>
                <c:pt idx="31">
                  <c:v>94</c:v>
                </c:pt>
                <c:pt idx="32">
                  <c:v>99</c:v>
                </c:pt>
                <c:pt idx="33">
                  <c:v>94</c:v>
                </c:pt>
                <c:pt idx="34">
                  <c:v>82</c:v>
                </c:pt>
                <c:pt idx="35">
                  <c:v>84</c:v>
                </c:pt>
                <c:pt idx="36">
                  <c:v>73</c:v>
                </c:pt>
                <c:pt idx="37">
                  <c:v>77</c:v>
                </c:pt>
                <c:pt idx="38">
                  <c:v>86</c:v>
                </c:pt>
                <c:pt idx="39">
                  <c:v>86</c:v>
                </c:pt>
                <c:pt idx="40">
                  <c:v>79</c:v>
                </c:pt>
                <c:pt idx="41">
                  <c:v>73</c:v>
                </c:pt>
                <c:pt idx="42">
                  <c:v>71</c:v>
                </c:pt>
                <c:pt idx="43">
                  <c:v>75</c:v>
                </c:pt>
                <c:pt idx="44">
                  <c:v>74</c:v>
                </c:pt>
                <c:pt idx="45">
                  <c:v>81</c:v>
                </c:pt>
                <c:pt idx="46">
                  <c:v>83</c:v>
                </c:pt>
                <c:pt idx="47">
                  <c:v>82</c:v>
                </c:pt>
                <c:pt idx="48">
                  <c:v>88</c:v>
                </c:pt>
                <c:pt idx="49">
                  <c:v>81</c:v>
                </c:pt>
                <c:pt idx="50">
                  <c:v>83</c:v>
                </c:pt>
                <c:pt idx="51">
                  <c:v>88</c:v>
                </c:pt>
                <c:pt idx="52">
                  <c:v>88</c:v>
                </c:pt>
                <c:pt idx="53">
                  <c:v>91</c:v>
                </c:pt>
                <c:pt idx="54">
                  <c:v>92</c:v>
                </c:pt>
                <c:pt idx="55">
                  <c:v>97</c:v>
                </c:pt>
                <c:pt idx="56">
                  <c:v>89</c:v>
                </c:pt>
                <c:pt idx="57">
                  <c:v>95</c:v>
                </c:pt>
                <c:pt idx="58">
                  <c:v>96</c:v>
                </c:pt>
                <c:pt idx="59">
                  <c:v>94</c:v>
                </c:pt>
                <c:pt idx="60">
                  <c:v>94</c:v>
                </c:pt>
                <c:pt idx="61">
                  <c:v>98</c:v>
                </c:pt>
                <c:pt idx="62">
                  <c:v>96</c:v>
                </c:pt>
                <c:pt idx="63">
                  <c:v>99</c:v>
                </c:pt>
                <c:pt idx="64">
                  <c:v>94</c:v>
                </c:pt>
                <c:pt idx="65">
                  <c:v>95</c:v>
                </c:pt>
                <c:pt idx="66">
                  <c:v>94</c:v>
                </c:pt>
                <c:pt idx="67">
                  <c:v>93</c:v>
                </c:pt>
                <c:pt idx="68">
                  <c:v>93</c:v>
                </c:pt>
                <c:pt idx="69">
                  <c:v>91</c:v>
                </c:pt>
                <c:pt idx="70">
                  <c:v>94</c:v>
                </c:pt>
                <c:pt idx="71">
                  <c:v>93</c:v>
                </c:pt>
                <c:pt idx="72">
                  <c:v>92</c:v>
                </c:pt>
                <c:pt idx="73">
                  <c:v>97</c:v>
                </c:pt>
                <c:pt idx="74">
                  <c:v>92</c:v>
                </c:pt>
                <c:pt idx="75">
                  <c:v>89</c:v>
                </c:pt>
                <c:pt idx="76">
                  <c:v>94</c:v>
                </c:pt>
                <c:pt idx="77">
                  <c:v>91</c:v>
                </c:pt>
                <c:pt idx="78">
                  <c:v>90</c:v>
                </c:pt>
                <c:pt idx="79">
                  <c:v>89</c:v>
                </c:pt>
                <c:pt idx="80">
                  <c:v>80</c:v>
                </c:pt>
                <c:pt idx="81">
                  <c:v>82</c:v>
                </c:pt>
                <c:pt idx="82">
                  <c:v>83</c:v>
                </c:pt>
                <c:pt idx="83">
                  <c:v>87</c:v>
                </c:pt>
                <c:pt idx="84">
                  <c:v>93</c:v>
                </c:pt>
                <c:pt idx="85">
                  <c:v>93</c:v>
                </c:pt>
                <c:pt idx="86">
                  <c:v>99</c:v>
                </c:pt>
                <c:pt idx="87">
                  <c:v>89</c:v>
                </c:pt>
                <c:pt idx="88">
                  <c:v>88</c:v>
                </c:pt>
                <c:pt idx="89">
                  <c:v>90</c:v>
                </c:pt>
                <c:pt idx="90">
                  <c:v>94</c:v>
                </c:pt>
                <c:pt idx="91">
                  <c:v>91</c:v>
                </c:pt>
                <c:pt idx="92">
                  <c:v>93</c:v>
                </c:pt>
                <c:pt idx="93">
                  <c:v>95</c:v>
                </c:pt>
                <c:pt idx="94">
                  <c:v>88</c:v>
                </c:pt>
                <c:pt idx="95">
                  <c:v>89</c:v>
                </c:pt>
                <c:pt idx="96">
                  <c:v>87</c:v>
                </c:pt>
                <c:pt idx="97">
                  <c:v>89</c:v>
                </c:pt>
                <c:pt idx="98">
                  <c:v>83</c:v>
                </c:pt>
                <c:pt idx="99">
                  <c:v>91</c:v>
                </c:pt>
                <c:pt idx="100">
                  <c:v>90</c:v>
                </c:pt>
                <c:pt idx="101">
                  <c:v>91</c:v>
                </c:pt>
                <c:pt idx="102">
                  <c:v>92</c:v>
                </c:pt>
                <c:pt idx="103">
                  <c:v>89</c:v>
                </c:pt>
                <c:pt idx="104">
                  <c:v>92</c:v>
                </c:pt>
                <c:pt idx="105">
                  <c:v>93</c:v>
                </c:pt>
                <c:pt idx="106">
                  <c:v>92</c:v>
                </c:pt>
                <c:pt idx="107">
                  <c:v>99</c:v>
                </c:pt>
              </c:numCache>
            </c:numRef>
          </c:val>
          <c:smooth val="0"/>
          <c:extLst>
            <c:ext xmlns:c16="http://schemas.microsoft.com/office/drawing/2014/chart" uri="{C3380CC4-5D6E-409C-BE32-E72D297353CC}">
              <c16:uniqueId val="{00000000-64E5-4363-975E-ECF447D81922}"/>
            </c:ext>
          </c:extLst>
        </c:ser>
        <c:dLbls>
          <c:showLegendKey val="0"/>
          <c:showVal val="0"/>
          <c:showCatName val="0"/>
          <c:showSerName val="0"/>
          <c:showPercent val="0"/>
          <c:showBubbleSize val="0"/>
        </c:dLbls>
        <c:smooth val="0"/>
        <c:axId val="1559641503"/>
        <c:axId val="1559646911"/>
      </c:lineChart>
      <c:dateAx>
        <c:axId val="155964150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559646911"/>
        <c:crosses val="autoZero"/>
        <c:auto val="1"/>
        <c:lblOffset val="100"/>
        <c:baseTimeUnit val="days"/>
      </c:dateAx>
      <c:valAx>
        <c:axId val="15596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559641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3537E663-A903-0FE0-B216-D7E63A3E18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D0855B0F-C31A-4F90-FD63-694E59C8E2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8DD00C-3F0F-4597-82DB-989155F42B87}" type="datetimeFigureOut">
              <a:rPr lang="ru-RU" smtClean="0"/>
              <a:t>06.06.2023</a:t>
            </a:fld>
            <a:endParaRPr lang="ru-RU"/>
          </a:p>
        </p:txBody>
      </p:sp>
      <p:sp>
        <p:nvSpPr>
          <p:cNvPr id="4" name="Нижний колонтитул 3">
            <a:extLst>
              <a:ext uri="{FF2B5EF4-FFF2-40B4-BE49-F238E27FC236}">
                <a16:creationId xmlns:a16="http://schemas.microsoft.com/office/drawing/2014/main" id="{BBFBB994-1C0D-8197-777C-2D8F63AD67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761ED1CE-2897-CC02-5E73-D33015CB36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C30D9E-9B9F-459F-BDCF-E0AA13192E95}" type="slidenum">
              <a:rPr lang="ru-RU" smtClean="0"/>
              <a:t>‹#›</a:t>
            </a:fld>
            <a:endParaRPr lang="ru-RU"/>
          </a:p>
        </p:txBody>
      </p:sp>
    </p:spTree>
    <p:extLst>
      <p:ext uri="{BB962C8B-B14F-4D97-AF65-F5344CB8AC3E}">
        <p14:creationId xmlns:p14="http://schemas.microsoft.com/office/powerpoint/2010/main" val="38246891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06/06/2023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Здравствуйте, я студент группы ПИ-21-1 Белов Егор, моя работа Приложение для расчета калорийности продуктов и блюд, научный руководитель Замятина Елена Борисовна.</a:t>
            </a:r>
          </a:p>
          <a:p>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a:t>
            </a:fld>
            <a:endParaRPr lang="en-RU"/>
          </a:p>
        </p:txBody>
      </p:sp>
    </p:spTree>
    <p:extLst>
      <p:ext uri="{BB962C8B-B14F-4D97-AF65-F5344CB8AC3E}">
        <p14:creationId xmlns:p14="http://schemas.microsoft.com/office/powerpoint/2010/main" val="4157032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Основным моментом процесса нормализации базы данных является реализация связи многие ко многим для достижения второй нормальной формы. Для реализации необходимо создать дополнительные таблицы, состоящие из первичных ключей родительских таблиц. Реализация представлена на слайде.</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14</a:t>
            </a:fld>
            <a:endParaRPr lang="en-RU"/>
          </a:p>
        </p:txBody>
      </p:sp>
    </p:spTree>
    <p:extLst>
      <p:ext uri="{BB962C8B-B14F-4D97-AF65-F5344CB8AC3E}">
        <p14:creationId xmlns:p14="http://schemas.microsoft.com/office/powerpoint/2010/main" val="637308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solidFill>
                  <a:srgbClr val="000000"/>
                </a:solidFill>
                <a:effectLst/>
                <a:latin typeface="Times New Roman" panose="02020603050405020304" pitchFamily="18" charset="0"/>
                <a:ea typeface="Calibri" panose="020F0502020204030204" pitchFamily="34" charset="0"/>
              </a:rPr>
              <a:t>На слайде представлена схема базы данных после процесса нормализации, в ней представлены необходимые сущности, их атрибуты и связи между ними.</a:t>
            </a:r>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15</a:t>
            </a:fld>
            <a:endParaRPr lang="en-RU"/>
          </a:p>
        </p:txBody>
      </p:sp>
    </p:spTree>
    <p:extLst>
      <p:ext uri="{BB962C8B-B14F-4D97-AF65-F5344CB8AC3E}">
        <p14:creationId xmlns:p14="http://schemas.microsoft.com/office/powerpoint/2010/main" val="342947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данном приложении применяется паттерн проектирования MVC (Model-View-</a:t>
            </a:r>
            <a:r>
              <a:rPr lang="ru-RU" sz="1800" dirty="0" err="1">
                <a:effectLst/>
                <a:latin typeface="Times New Roman" panose="02020603050405020304" pitchFamily="18" charset="0"/>
                <a:ea typeface="Times New Roman" panose="02020603050405020304" pitchFamily="18" charset="0"/>
              </a:rPr>
              <a:t>Controller</a:t>
            </a:r>
            <a:r>
              <a:rPr lang="ru-RU" sz="1800" dirty="0">
                <a:effectLst/>
                <a:latin typeface="Times New Roman" panose="02020603050405020304" pitchFamily="18" charset="0"/>
                <a:ea typeface="Times New Roman" panose="02020603050405020304" pitchFamily="18" charset="0"/>
              </a:rPr>
              <a:t>). Модель будет реализована с помощью технологии ORM, то есть «Объектно-реляционного отображения», которое связывает базы данных с концепциями объектно-ориентированных языков программирования. Представление – пользовательский интерфейс, позволяющий пользователю взаимодействовать с базой данных. Контроллеры – часть приложения, отвечающая за обработку входящих запросов и координацию взаимодействия между моделью и представлением.</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16</a:t>
            </a:fld>
            <a:endParaRPr lang="en-RU"/>
          </a:p>
        </p:txBody>
      </p:sp>
    </p:spTree>
    <p:extLst>
      <p:ext uri="{BB962C8B-B14F-4D97-AF65-F5344CB8AC3E}">
        <p14:creationId xmlns:p14="http://schemas.microsoft.com/office/powerpoint/2010/main" val="357059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Была выбрана </a:t>
            </a:r>
            <a:r>
              <a:rPr lang="ru-RU" sz="1800" dirty="0" err="1">
                <a:effectLst/>
                <a:latin typeface="Times New Roman" panose="02020603050405020304" pitchFamily="18" charset="0"/>
                <a:ea typeface="Times New Roman" panose="02020603050405020304" pitchFamily="18" charset="0"/>
              </a:rPr>
              <a:t>PostgreSQL</a:t>
            </a:r>
            <a:r>
              <a:rPr lang="ru-RU" sz="1800" dirty="0">
                <a:effectLst/>
                <a:latin typeface="Times New Roman" panose="02020603050405020304" pitchFamily="18" charset="0"/>
                <a:ea typeface="Times New Roman" panose="02020603050405020304" pitchFamily="18" charset="0"/>
              </a:rPr>
              <a:t> так как это надежная, прочная и гибкая система управления базами данных, которая предлагает широкий спектр возможностей и преимуществ для разработчиков и организаций.</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Для реализации приложения будет использоваться ASP.NET вместе с </a:t>
            </a:r>
            <a:r>
              <a:rPr lang="ru-RU" sz="1800" dirty="0" err="1">
                <a:effectLst/>
                <a:latin typeface="Times New Roman" panose="02020603050405020304" pitchFamily="18" charset="0"/>
                <a:ea typeface="Times New Roman" panose="02020603050405020304" pitchFamily="18" charset="0"/>
              </a:rPr>
              <a:t>Entity</a:t>
            </a:r>
            <a:r>
              <a:rPr lang="ru-RU" sz="1800" dirty="0">
                <a:effectLst/>
                <a:latin typeface="Times New Roman" panose="02020603050405020304" pitchFamily="18" charset="0"/>
                <a:ea typeface="Times New Roman" panose="02020603050405020304" pitchFamily="18" charset="0"/>
              </a:rPr>
              <a:t> Framework Core. Эта комбинация обещает отличную производительность и надежную функциональность и </a:t>
            </a:r>
            <a:r>
              <a:rPr lang="ru-RU" sz="1800" dirty="0" err="1">
                <a:effectLst/>
                <a:latin typeface="Times New Roman" panose="02020603050405020304" pitchFamily="18" charset="0"/>
                <a:ea typeface="Times New Roman" panose="02020603050405020304" pitchFamily="18" charset="0"/>
              </a:rPr>
              <a:t>пользоваляет</a:t>
            </a:r>
            <a:r>
              <a:rPr lang="ru-RU" sz="1800" dirty="0">
                <a:effectLst/>
                <a:latin typeface="Times New Roman" panose="02020603050405020304" pitchFamily="18" charset="0"/>
                <a:ea typeface="Times New Roman" panose="02020603050405020304" pitchFamily="18" charset="0"/>
              </a:rPr>
              <a:t> комфортно взаимодействовать с базой данных.</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Создание пользовательского интерфейса будет осуществляться с помощью </a:t>
            </a:r>
            <a:r>
              <a:rPr lang="ru-RU" sz="1800" dirty="0" err="1">
                <a:effectLst/>
                <a:latin typeface="Times New Roman" panose="02020603050405020304" pitchFamily="18" charset="0"/>
                <a:ea typeface="Times New Roman" panose="02020603050405020304" pitchFamily="18" charset="0"/>
              </a:rPr>
              <a:t>Razor</a:t>
            </a:r>
            <a:r>
              <a:rPr lang="ru-RU" sz="1800" dirty="0">
                <a:effectLst/>
                <a:latin typeface="Times New Roman" panose="02020603050405020304" pitchFamily="18" charset="0"/>
                <a:ea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rPr>
              <a:t>Pages</a:t>
            </a:r>
            <a:r>
              <a:rPr lang="ru-RU" sz="1800" dirty="0">
                <a:effectLst/>
                <a:latin typeface="Times New Roman" panose="02020603050405020304" pitchFamily="18" charset="0"/>
                <a:ea typeface="Times New Roman" panose="02020603050405020304" pitchFamily="18" charset="0"/>
              </a:rPr>
              <a:t>. Этот подход обеспечивает бесшовную интеграцию HTML, CSS и JavaScript с кодом на стороне сервера.</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Также для удобного изменения и сохранения кода была использована система контроля версий Гит.</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17</a:t>
            </a:fld>
            <a:endParaRPr lang="en-RU"/>
          </a:p>
        </p:txBody>
      </p:sp>
    </p:spTree>
    <p:extLst>
      <p:ext uri="{BB962C8B-B14F-4D97-AF65-F5344CB8AC3E}">
        <p14:creationId xmlns:p14="http://schemas.microsoft.com/office/powerpoint/2010/main" val="273293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Сущности в базе данных были созданы с помощью </a:t>
            </a:r>
            <a:r>
              <a:rPr lang="en-US" sz="1800" dirty="0" err="1">
                <a:effectLst/>
                <a:latin typeface="Times New Roman" panose="02020603050405020304" pitchFamily="18" charset="0"/>
                <a:ea typeface="Times New Roman" panose="02020603050405020304" pitchFamily="18" charset="0"/>
              </a:rPr>
              <a:t>sql</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запросов.</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рисунке представлен </a:t>
            </a:r>
            <a:r>
              <a:rPr lang="en-US" sz="1800" dirty="0">
                <a:effectLst/>
                <a:latin typeface="Times New Roman" panose="02020603050405020304" pitchFamily="18" charset="0"/>
                <a:ea typeface="Times New Roman" panose="02020603050405020304" pitchFamily="18" charset="0"/>
              </a:rPr>
              <a:t>SQL </a:t>
            </a:r>
            <a:r>
              <a:rPr lang="ru-RU" sz="1800" dirty="0">
                <a:effectLst/>
                <a:latin typeface="Times New Roman" panose="02020603050405020304" pitchFamily="18" charset="0"/>
                <a:ea typeface="Times New Roman" panose="02020603050405020304" pitchFamily="18" charset="0"/>
              </a:rPr>
              <a:t>запрос на создание таблицы </a:t>
            </a:r>
            <a:r>
              <a:rPr lang="en-US" sz="1800" dirty="0">
                <a:effectLst/>
                <a:latin typeface="Times New Roman" panose="02020603050405020304" pitchFamily="18" charset="0"/>
                <a:ea typeface="Times New Roman" panose="02020603050405020304" pitchFamily="18" charset="0"/>
              </a:rPr>
              <a:t>Meal</a:t>
            </a:r>
            <a:r>
              <a:rPr lang="ru-RU" sz="1800" dirty="0">
                <a:effectLst/>
                <a:latin typeface="Times New Roman" panose="02020603050405020304" pitchFamily="18" charset="0"/>
                <a:ea typeface="Times New Roman" panose="02020603050405020304" pitchFamily="18" charset="0"/>
              </a:rPr>
              <a:t>, остальные таблицы в базе данных реализованы аналогично.</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19</a:t>
            </a:fld>
            <a:endParaRPr lang="en-RU"/>
          </a:p>
        </p:txBody>
      </p:sp>
    </p:spTree>
    <p:extLst>
      <p:ext uri="{BB962C8B-B14F-4D97-AF65-F5344CB8AC3E}">
        <p14:creationId xmlns:p14="http://schemas.microsoft.com/office/powerpoint/2010/main" val="1083257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рисунке представлен каталог </a:t>
            </a:r>
            <a:r>
              <a:rPr lang="en-US" sz="1800" dirty="0">
                <a:effectLst/>
                <a:latin typeface="Times New Roman" panose="02020603050405020304" pitchFamily="18" charset="0"/>
                <a:ea typeface="Times New Roman" panose="02020603050405020304" pitchFamily="18" charset="0"/>
              </a:rPr>
              <a:t>Models</a:t>
            </a:r>
            <a:r>
              <a:rPr lang="ru-RU" sz="1800" dirty="0">
                <a:effectLst/>
                <a:latin typeface="Times New Roman" panose="02020603050405020304" pitchFamily="18" charset="0"/>
                <a:ea typeface="Times New Roman" panose="02020603050405020304" pitchFamily="18" charset="0"/>
              </a:rPr>
              <a:t>, реализующий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классы, которые соответствуют сущностям базы данных. И пример самого класса Прием пищи, поля которого являются атрибутами сущности приемы пищи.</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20</a:t>
            </a:fld>
            <a:endParaRPr lang="en-RU"/>
          </a:p>
        </p:txBody>
      </p:sp>
    </p:spTree>
    <p:extLst>
      <p:ext uri="{BB962C8B-B14F-4D97-AF65-F5344CB8AC3E}">
        <p14:creationId xmlns:p14="http://schemas.microsoft.com/office/powerpoint/2010/main" val="364256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слайде представлена основная страница приложения, реализованная с помощью </a:t>
            </a:r>
            <a:r>
              <a:rPr lang="en-US" sz="1800" dirty="0">
                <a:effectLst/>
                <a:latin typeface="Times New Roman" panose="02020603050405020304" pitchFamily="18" charset="0"/>
                <a:ea typeface="Times New Roman" panose="02020603050405020304" pitchFamily="18" charset="0"/>
              </a:rPr>
              <a:t>Razor Pages</a:t>
            </a:r>
            <a:r>
              <a:rPr lang="ru-RU" sz="1800" dirty="0">
                <a:effectLst/>
                <a:latin typeface="Times New Roman" panose="02020603050405020304" pitchFamily="18" charset="0"/>
                <a:ea typeface="Times New Roman" panose="02020603050405020304" pitchFamily="18" charset="0"/>
              </a:rPr>
              <a:t>, на которой изображены таблица Приемов пищи авторизованного пользователя. И доступные функциональные возможности, такие как добавление, редактирование, удаление, поиск и </a:t>
            </a:r>
            <a:r>
              <a:rPr lang="ru-RU" sz="1800" dirty="0" err="1">
                <a:effectLst/>
                <a:latin typeface="Times New Roman" panose="02020603050405020304" pitchFamily="18" charset="0"/>
                <a:ea typeface="Times New Roman" panose="02020603050405020304" pitchFamily="18" charset="0"/>
              </a:rPr>
              <a:t>эскпорт</a:t>
            </a:r>
            <a:r>
              <a:rPr lang="ru-RU" sz="1800" dirty="0">
                <a:effectLst/>
                <a:latin typeface="Times New Roman" panose="02020603050405020304" pitchFamily="18" charset="0"/>
                <a:ea typeface="Times New Roman" panose="02020603050405020304" pitchFamily="18" charset="0"/>
              </a:rPr>
              <a:t>. Далее разберем, что происходит при нажатии пользователей на кнопку, на примере кнопки Добавить прием пищи.</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21</a:t>
            </a:fld>
            <a:endParaRPr lang="en-RU"/>
          </a:p>
        </p:txBody>
      </p:sp>
    </p:spTree>
    <p:extLst>
      <p:ext uri="{BB962C8B-B14F-4D97-AF65-F5344CB8AC3E}">
        <p14:creationId xmlns:p14="http://schemas.microsoft.com/office/powerpoint/2010/main" val="3188770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Открывается страница для добавления приемов пищи, пользователь заполняет данную форму и нажимает на кнопку отправить.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После нажатия выполняется функция, реализующая создание приема пищи, представленная на слайде. Сначала идет получение авторизованного пользователя, создание нового экземпляра класса приема пищи с введенными данными, сохранение его в базе данных, и сохранение изменений базы данных.</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 пользователь видит новую строку на основной странице.</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22</a:t>
            </a:fld>
            <a:endParaRPr lang="en-RU"/>
          </a:p>
        </p:txBody>
      </p:sp>
    </p:spTree>
    <p:extLst>
      <p:ext uri="{BB962C8B-B14F-4D97-AF65-F5344CB8AC3E}">
        <p14:creationId xmlns:p14="http://schemas.microsoft.com/office/powerpoint/2010/main" val="3447923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Тестирование является важнейшим аспектом разработки программного обеспечения, поскольку оно обеспечивает надежность и корректность реализованных функциональных возможностей. Для данного проекта была выбрана среда тестирования </a:t>
            </a:r>
            <a:r>
              <a:rPr lang="ru-RU" sz="1800" dirty="0" err="1">
                <a:effectLst/>
                <a:latin typeface="Times New Roman" panose="02020603050405020304" pitchFamily="18" charset="0"/>
                <a:ea typeface="Times New Roman" panose="02020603050405020304" pitchFamily="18" charset="0"/>
              </a:rPr>
              <a:t>xUnit</a:t>
            </a:r>
            <a:r>
              <a:rPr lang="ru-RU" sz="1800" dirty="0">
                <a:effectLst/>
                <a:latin typeface="Times New Roman" panose="02020603050405020304" pitchFamily="18" charset="0"/>
                <a:ea typeface="Times New Roman" panose="02020603050405020304" pitchFamily="18" charset="0"/>
              </a:rPr>
              <a:t>, популярная среда модульного тестирования для приложений .NET. Также в рамках данного исследования было проведено комплексное тестирование приложения, используя методики белого и черного ящиков. Эти два подхода позволили получить полное представление о функциональности и целостности системы. В ходе тестирования был применен метод </a:t>
            </a:r>
            <a:r>
              <a:rPr lang="ru-RU" sz="1800" dirty="0" err="1">
                <a:effectLst/>
                <a:latin typeface="Times New Roman" panose="02020603050405020304" pitchFamily="18" charset="0"/>
                <a:ea typeface="Times New Roman" panose="02020603050405020304" pitchFamily="18" charset="0"/>
              </a:rPr>
              <a:t>безмашинного</a:t>
            </a:r>
            <a:r>
              <a:rPr lang="ru-RU" sz="1800" dirty="0">
                <a:effectLst/>
                <a:latin typeface="Times New Roman" panose="02020603050405020304" pitchFamily="18" charset="0"/>
                <a:ea typeface="Times New Roman" panose="02020603050405020304" pitchFamily="18" charset="0"/>
              </a:rPr>
              <a:t> тестирования, который предусматривает активное участие группы людей в процессе использования системы и предоставление обратной связи.</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23</a:t>
            </a:fld>
            <a:endParaRPr lang="en-RU"/>
          </a:p>
        </p:txBody>
      </p:sp>
    </p:spTree>
    <p:extLst>
      <p:ext uri="{BB962C8B-B14F-4D97-AF65-F5344CB8AC3E}">
        <p14:creationId xmlns:p14="http://schemas.microsoft.com/office/powerpoint/2010/main" val="3220718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Для развертывания данной работы был выбрал сервис </a:t>
            </a:r>
            <a:r>
              <a:rPr lang="en-US" sz="1800" dirty="0">
                <a:effectLst/>
                <a:latin typeface="Times New Roman" panose="02020603050405020304" pitchFamily="18" charset="0"/>
                <a:ea typeface="Times New Roman" panose="02020603050405020304" pitchFamily="18" charset="0"/>
              </a:rPr>
              <a:t>deploy</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f</a:t>
            </a:r>
            <a:r>
              <a:rPr lang="ru-RU" sz="1800" dirty="0">
                <a:effectLst/>
                <a:latin typeface="Times New Roman" panose="02020603050405020304" pitchFamily="18" charset="0"/>
                <a:ea typeface="Times New Roman" panose="02020603050405020304" pitchFamily="18" charset="0"/>
              </a:rPr>
              <a:t>. Данная платформа осуществляет запуск контейнеров </a:t>
            </a:r>
            <a:r>
              <a:rPr lang="ru-RU" sz="1800" dirty="0" err="1">
                <a:effectLst/>
                <a:latin typeface="Times New Roman" panose="02020603050405020304" pitchFamily="18" charset="0"/>
                <a:ea typeface="Times New Roman" panose="02020603050405020304" pitchFamily="18" charset="0"/>
              </a:rPr>
              <a:t>Docker</a:t>
            </a:r>
            <a:r>
              <a:rPr lang="ru-RU" sz="1800" dirty="0">
                <a:effectLst/>
                <a:latin typeface="Times New Roman" panose="02020603050405020304" pitchFamily="18" charset="0"/>
                <a:ea typeface="Times New Roman" panose="02020603050405020304" pitchFamily="18" charset="0"/>
              </a:rPr>
              <a:t> или приложений из </a:t>
            </a:r>
            <a:r>
              <a:rPr lang="ru-RU" sz="1800" dirty="0" err="1">
                <a:effectLst/>
                <a:latin typeface="Times New Roman" panose="02020603050405020304" pitchFamily="18" charset="0"/>
                <a:ea typeface="Times New Roman" panose="02020603050405020304" pitchFamily="18" charset="0"/>
              </a:rPr>
              <a:t>zip</a:t>
            </a:r>
            <a:r>
              <a:rPr lang="ru-RU" sz="1800" dirty="0">
                <a:effectLst/>
                <a:latin typeface="Times New Roman" panose="02020603050405020304" pitchFamily="18" charset="0"/>
                <a:ea typeface="Times New Roman" panose="02020603050405020304" pitchFamily="18" charset="0"/>
              </a:rPr>
              <a:t>-архива с возможностью масштабирования и управления потреблением ресурсов каждого приложения.</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a:t>
            </a:r>
            <a:r>
              <a:rPr lang="ru-RU" sz="1800" dirty="0" err="1">
                <a:effectLst/>
                <a:latin typeface="Times New Roman" panose="02020603050405020304" pitchFamily="18" charset="0"/>
                <a:ea typeface="Times New Roman" panose="02020603050405020304" pitchFamily="18" charset="0"/>
              </a:rPr>
              <a:t>dotnet</a:t>
            </a:r>
            <a:r>
              <a:rPr lang="ru-RU" sz="1800" dirty="0">
                <a:effectLst/>
                <a:latin typeface="Times New Roman" panose="02020603050405020304" pitchFamily="18" charset="0"/>
                <a:ea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rPr>
              <a:t>publish</a:t>
            </a:r>
            <a:r>
              <a:rPr lang="ru-RU" sz="1800" dirty="0">
                <a:effectLst/>
                <a:latin typeface="Times New Roman" panose="02020603050405020304" pitchFamily="18" charset="0"/>
                <a:ea typeface="Times New Roman" panose="02020603050405020304" pitchFamily="18" charset="0"/>
              </a:rPr>
              <a:t> -c </a:t>
            </a:r>
            <a:r>
              <a:rPr lang="ru-RU" sz="1800" dirty="0" err="1">
                <a:effectLst/>
                <a:latin typeface="Times New Roman" panose="02020603050405020304" pitchFamily="18" charset="0"/>
                <a:ea typeface="Times New Roman" panose="02020603050405020304" pitchFamily="18" charset="0"/>
              </a:rPr>
              <a:t>Release</a:t>
            </a:r>
            <a:r>
              <a:rPr lang="ru-RU" sz="1800" dirty="0">
                <a:effectLst/>
                <a:latin typeface="Times New Roman" panose="02020603050405020304" pitchFamily="18" charset="0"/>
                <a:ea typeface="Times New Roman" panose="02020603050405020304" pitchFamily="18" charset="0"/>
              </a:rPr>
              <a:t> -o </a:t>
            </a:r>
            <a:r>
              <a:rPr lang="ru-RU" sz="1800" dirty="0" err="1">
                <a:effectLst/>
                <a:latin typeface="Times New Roman" panose="02020603050405020304" pitchFamily="18" charset="0"/>
                <a:ea typeface="Times New Roman" panose="02020603050405020304" pitchFamily="18" charset="0"/>
              </a:rPr>
              <a:t>publish</a:t>
            </a:r>
            <a:r>
              <a:rPr lang="ru-RU" sz="1800" dirty="0">
                <a:effectLst/>
                <a:latin typeface="Times New Roman" panose="02020603050405020304" pitchFamily="18" charset="0"/>
                <a:ea typeface="Times New Roman" panose="02020603050405020304" pitchFamily="18" charset="0"/>
              </a:rPr>
              <a:t>“ – команда, которая публикует приложение, включая необходимые исполняемые файлы, библиотеки DLL и любые другие файлы, необходимые для запуска приложения в среде развертывания.</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Благодаря чему, опубликовав приложение и добавить его на хостинг </a:t>
            </a:r>
            <a:r>
              <a:rPr lang="en-US" sz="1800" dirty="0">
                <a:effectLst/>
                <a:latin typeface="Times New Roman" panose="02020603050405020304" pitchFamily="18" charset="0"/>
                <a:ea typeface="Times New Roman" panose="02020603050405020304" pitchFamily="18" charset="0"/>
              </a:rPr>
              <a:t>deploy</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f</a:t>
            </a:r>
            <a:r>
              <a:rPr lang="ru-RU" sz="1800" dirty="0">
                <a:effectLst/>
                <a:latin typeface="Times New Roman" panose="02020603050405020304" pitchFamily="18" charset="0"/>
                <a:ea typeface="Times New Roman" panose="02020603050405020304" pitchFamily="18" charset="0"/>
              </a:rPr>
              <a:t>, имеется возможность использовать его на любом устройстве.</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Также на данном хостинге была развернута база данных, под которую был выделен сервер, а в коде изменена строка подключения.</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24</a:t>
            </a:fld>
            <a:endParaRPr lang="en-RU"/>
          </a:p>
        </p:txBody>
      </p:sp>
    </p:spTree>
    <p:extLst>
      <p:ext uri="{BB962C8B-B14F-4D97-AF65-F5344CB8AC3E}">
        <p14:creationId xmlns:p14="http://schemas.microsoft.com/office/powerpoint/2010/main" val="315659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Основной причиной выбора данной темы является то, что в современном мире всё большее количество людей проявляют интерес к своему здоровью и питанию, понимая, что правильное питание играет важную роль в сохранении здоровья и повышении качества жизни. На рисунке представлен график популярности поисковых запросов про правильное питание, диету и здоровый образ жизни, на нем видно насколько данная тема популярна.</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4</a:t>
            </a:fld>
            <a:endParaRPr lang="en-RU"/>
          </a:p>
        </p:txBody>
      </p:sp>
    </p:spTree>
    <p:extLst>
      <p:ext uri="{BB962C8B-B14F-4D97-AF65-F5344CB8AC3E}">
        <p14:creationId xmlns:p14="http://schemas.microsoft.com/office/powerpoint/2010/main" val="279247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Результатом данной курсовой работы является приложение для расчета калорийности продуктов и блюд. Разработка данного приложения для отслеживания калорий представляет собой ценный вклад в область здоровья и благополучия.</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Данное приложение имеет безграничный потенциал к развитию и совершенству. Например, добавление полезных рецептов, чтобы пользователи могли добавлять и просматривать различные рецепты, способствующие здоровому образу жизни.</a:t>
            </a:r>
          </a:p>
          <a:p>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26</a:t>
            </a:fld>
            <a:endParaRPr lang="en-RU"/>
          </a:p>
        </p:txBody>
      </p:sp>
    </p:spTree>
    <p:extLst>
      <p:ext uri="{BB962C8B-B14F-4D97-AF65-F5344CB8AC3E}">
        <p14:creationId xmlns:p14="http://schemas.microsoft.com/office/powerpoint/2010/main" val="23156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Объектом исследования является информация о здоровом образе жизни, а более точно информация о продуктах, блюдах и их калорийности. </a:t>
            </a:r>
            <a:r>
              <a:rPr lang="ru-RU" sz="1800" dirty="0"/>
              <a:t>Предметом исследования является веб-приложение, которое позволяет пользователям следить за своим питанием</a:t>
            </a:r>
            <a:r>
              <a:rPr lang="ru-RU" sz="1800" dirty="0">
                <a:effectLst/>
                <a:latin typeface="Times New Roman" panose="02020603050405020304" pitchFamily="18" charset="0"/>
                <a:ea typeface="Times New Roman" panose="02020603050405020304" pitchFamily="18" charset="0"/>
              </a:rPr>
              <a:t>. </a:t>
            </a:r>
          </a:p>
          <a:p>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5</a:t>
            </a:fld>
            <a:endParaRPr lang="en-RU"/>
          </a:p>
        </p:txBody>
      </p:sp>
    </p:spTree>
    <p:extLst>
      <p:ext uri="{BB962C8B-B14F-4D97-AF65-F5344CB8AC3E}">
        <p14:creationId xmlns:p14="http://schemas.microsoft.com/office/powerpoint/2010/main" val="19423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Times New Roman" panose="02020603050405020304" pitchFamily="18" charset="0"/>
              </a:rPr>
              <a:t>Целью разработки данной работы создание веб-приложения, с помощью которого можно следить за питанием и потребляемыми калориями. Задачи, которые необходимо выполнить: провести анализ предметной области, изучить существующие решения, спроектировать базу данных и приложение, реализация, тестирование и развертывание на хостинге.</a:t>
            </a:r>
          </a:p>
          <a:p>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6</a:t>
            </a:fld>
            <a:endParaRPr lang="en-RU"/>
          </a:p>
        </p:txBody>
      </p:sp>
    </p:spTree>
    <p:extLst>
      <p:ext uri="{BB962C8B-B14F-4D97-AF65-F5344CB8AC3E}">
        <p14:creationId xmlns:p14="http://schemas.microsoft.com/office/powerpoint/2010/main" val="11593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solidFill>
                  <a:srgbClr val="000000"/>
                </a:solidFill>
                <a:effectLst/>
                <a:latin typeface="Times New Roman" panose="02020603050405020304" pitchFamily="18" charset="0"/>
                <a:ea typeface="Calibri" panose="020F0502020204030204" pitchFamily="34" charset="0"/>
              </a:rPr>
              <a:t>У данного приложения есть несколько программных реализаций, некоторые из них представлены на слайде. Необходимость разработки нового приложения остается высокой, несмотря на представленные преимущества существующих решений, поскольку они имеют некоторые недостатки, такие как наличие платной подписки для расширения функциональных возможностей, что может быть неприемлемо для пользователей, которые ищут бесплатное решение, неточности в объемной базе данных, отсутствие кроссплатформенности.</a:t>
            </a:r>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8</a:t>
            </a:fld>
            <a:endParaRPr lang="en-RU"/>
          </a:p>
        </p:txBody>
      </p:sp>
    </p:spTree>
    <p:extLst>
      <p:ext uri="{BB962C8B-B14F-4D97-AF65-F5344CB8AC3E}">
        <p14:creationId xmlns:p14="http://schemas.microsoft.com/office/powerpoint/2010/main" val="169874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Функциональными требованиями данного приложения являются: Отслеживание потребления калорий. Выбор из большого количества продуктов. Создание, удаление, редактирование записей о приемах пищи. Удобство использования.</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Нефункциональными требованиями – безопасность, так как необходима Защита конфиденциальности и предотвращение мошенничества, система должна быть способна обрабатывать большие объемы данных и большое количество запросов, а также пользователю должно быть удобно использовать приложение.</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9</a:t>
            </a:fld>
            <a:endParaRPr lang="en-RU"/>
          </a:p>
        </p:txBody>
      </p:sp>
    </p:spTree>
    <p:extLst>
      <p:ext uri="{BB962C8B-B14F-4D97-AF65-F5344CB8AC3E}">
        <p14:creationId xmlns:p14="http://schemas.microsoft.com/office/powerpoint/2010/main" val="4199491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Для реализации приложения необходимо выявить бизнес-процессы, то есть алгоритмы, которые повторяются в ходе взаимодействия пользователя с системой.</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Бизнес-процессы данного приложения – это авторизация и регистрация пользователей, </a:t>
            </a:r>
            <a:r>
              <a:rPr lang="ru-RU" sz="1800" dirty="0" err="1">
                <a:effectLst/>
                <a:latin typeface="Times New Roman" panose="02020603050405020304" pitchFamily="18" charset="0"/>
                <a:ea typeface="Times New Roman" panose="02020603050405020304" pitchFamily="18" charset="0"/>
              </a:rPr>
              <a:t>круд</a:t>
            </a:r>
            <a:r>
              <a:rPr lang="ru-RU" sz="1800" dirty="0">
                <a:effectLst/>
                <a:latin typeface="Times New Roman" panose="02020603050405020304" pitchFamily="18" charset="0"/>
                <a:ea typeface="Times New Roman" panose="02020603050405020304" pitchFamily="18" charset="0"/>
              </a:rPr>
              <a:t> операции с объектами, </a:t>
            </a:r>
            <a:r>
              <a:rPr lang="ru-RU" sz="1800" dirty="0" err="1">
                <a:effectLst/>
                <a:latin typeface="Times New Roman" panose="02020603050405020304" pitchFamily="18" charset="0"/>
                <a:ea typeface="Times New Roman" panose="02020603050405020304" pitchFamily="18" charset="0"/>
              </a:rPr>
              <a:t>эскпорт</a:t>
            </a:r>
            <a:r>
              <a:rPr lang="ru-RU" sz="1800" dirty="0">
                <a:effectLst/>
                <a:latin typeface="Times New Roman" panose="02020603050405020304" pitchFamily="18" charset="0"/>
                <a:ea typeface="Times New Roman" panose="02020603050405020304" pitchFamily="18" charset="0"/>
              </a:rPr>
              <a:t> отчета в специальные форматы.</a:t>
            </a:r>
          </a:p>
          <a:p>
            <a:r>
              <a:rPr lang="ru-RU" sz="1800" dirty="0">
                <a:solidFill>
                  <a:srgbClr val="000000"/>
                </a:solidFill>
                <a:effectLst/>
                <a:latin typeface="Times New Roman" panose="02020603050405020304" pitchFamily="18" charset="0"/>
                <a:ea typeface="Calibri" panose="020F0502020204030204" pitchFamily="34" charset="0"/>
              </a:rPr>
              <a:t>На рисунках представлены диаграммы активностей бизнес-процессов создания приема пищи и авторизации.</a:t>
            </a:r>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10</a:t>
            </a:fld>
            <a:endParaRPr lang="en-RU"/>
          </a:p>
        </p:txBody>
      </p:sp>
    </p:spTree>
    <p:extLst>
      <p:ext uri="{BB962C8B-B14F-4D97-AF65-F5344CB8AC3E}">
        <p14:creationId xmlns:p14="http://schemas.microsoft.com/office/powerpoint/2010/main" val="24221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данном слайде представлена диаграмма прецедентов, то есть модель, которая описывает функционал приложения и результат взаимодействия пользователя с данной системой.</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Также на слайде приведено описание прецедента авторизации.</a:t>
            </a:r>
          </a:p>
          <a:p>
            <a:endParaRPr lang="ru-RU" dirty="0"/>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11</a:t>
            </a:fld>
            <a:endParaRPr lang="en-RU"/>
          </a:p>
        </p:txBody>
      </p:sp>
    </p:spTree>
    <p:extLst>
      <p:ext uri="{BB962C8B-B14F-4D97-AF65-F5344CB8AC3E}">
        <p14:creationId xmlns:p14="http://schemas.microsoft.com/office/powerpoint/2010/main" val="286120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этапе проектирования базы данных происходит учет необходимых сущностей и атрибутов, связи между ними, нормализация, приведение базы данных в 3 НФ.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Сначала был проведен учет необходимых сущностей, далее выявлены функциональные зависимости. После чего выявляем исходное универсальное отношение, включающее необходимые атрибуты и согласно указанным выше функциональным зависимостям, определяем первичные ключи отношений. </a:t>
            </a:r>
          </a:p>
          <a:p>
            <a:pPr indent="450215" algn="just">
              <a:lnSpc>
                <a:spcPct val="150000"/>
              </a:lnSpc>
            </a:pPr>
            <a:r>
              <a:rPr lang="ru-RU" sz="1800" dirty="0">
                <a:solidFill>
                  <a:srgbClr val="000000"/>
                </a:solidFill>
                <a:effectLst/>
                <a:latin typeface="Times New Roman" panose="02020603050405020304" pitchFamily="18" charset="0"/>
                <a:ea typeface="Times New Roman" panose="02020603050405020304" pitchFamily="18" charset="0"/>
              </a:rPr>
              <a:t>Далее нормализуем базу данных, то есть приводим ее к 3 нормальной форме.</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solidFill>
                  <a:srgbClr val="000000"/>
                </a:solidFill>
                <a:effectLst/>
                <a:latin typeface="Times New Roman" panose="02020603050405020304" pitchFamily="18" charset="0"/>
                <a:ea typeface="Times New Roman" panose="02020603050405020304" pitchFamily="18" charset="0"/>
              </a:rPr>
              <a:t>Отношение находится в первой нормальной форме, если все его атрибуты содержат только атомарные (неделимые) значения и не допускают множественных значений. </a:t>
            </a:r>
            <a:r>
              <a:rPr lang="ru-RU" sz="1800" dirty="0">
                <a:effectLst/>
                <a:latin typeface="Times New Roman" panose="02020603050405020304" pitchFamily="18" charset="0"/>
                <a:ea typeface="Times New Roman" panose="02020603050405020304" pitchFamily="18" charset="0"/>
              </a:rPr>
              <a:t>Комбинация этих атрибутов обеспечивает уникальность каждой строки и позволяет однозначно идентифицировать запись.</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2НФ достигается, когда каждый </a:t>
            </a:r>
            <a:r>
              <a:rPr lang="ru-RU" sz="1800" dirty="0" err="1">
                <a:effectLst/>
                <a:latin typeface="Times New Roman" panose="02020603050405020304" pitchFamily="18" charset="0"/>
                <a:ea typeface="Times New Roman" panose="02020603050405020304" pitchFamily="18" charset="0"/>
              </a:rPr>
              <a:t>неключевой</a:t>
            </a:r>
            <a:r>
              <a:rPr lang="ru-RU" sz="1800" dirty="0">
                <a:effectLst/>
                <a:latin typeface="Times New Roman" panose="02020603050405020304" pitchFamily="18" charset="0"/>
                <a:ea typeface="Times New Roman" panose="02020603050405020304" pitchFamily="18" charset="0"/>
              </a:rPr>
              <a:t> атрибут в таблице зависит только от всего первичного ключа (ПК), а не от его составных частей.</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Отношение находится в 3НФ, если каждый не ключевой атрибут зависит только от Первичного Ключа (ПК) и не зависит от других не ключевых атрибутов.</a:t>
            </a:r>
          </a:p>
        </p:txBody>
      </p:sp>
      <p:sp>
        <p:nvSpPr>
          <p:cNvPr id="4" name="Нижний колонтитул 3"/>
          <p:cNvSpPr>
            <a:spLocks noGrp="1"/>
          </p:cNvSpPr>
          <p:nvPr>
            <p:ph type="ftr" sz="quarter" idx="4"/>
          </p:nvPr>
        </p:nvSpPr>
        <p:spPr/>
        <p:txBody>
          <a:bodyPr/>
          <a:lstStyle/>
          <a:p>
            <a:endParaRPr lang="en-RU"/>
          </a:p>
        </p:txBody>
      </p:sp>
      <p:sp>
        <p:nvSpPr>
          <p:cNvPr id="5" name="Номер слайда 4"/>
          <p:cNvSpPr>
            <a:spLocks noGrp="1"/>
          </p:cNvSpPr>
          <p:nvPr>
            <p:ph type="sldNum" sz="quarter" idx="5"/>
          </p:nvPr>
        </p:nvSpPr>
        <p:spPr/>
        <p:txBody>
          <a:bodyPr/>
          <a:lstStyle/>
          <a:p>
            <a:fld id="{6C748903-8EB5-294E-A216-6B54B0368783}" type="slidenum">
              <a:rPr lang="en-RU" smtClean="0"/>
              <a:t>13</a:t>
            </a:fld>
            <a:endParaRPr lang="en-RU"/>
          </a:p>
        </p:txBody>
      </p:sp>
    </p:spTree>
    <p:extLst>
      <p:ext uri="{BB962C8B-B14F-4D97-AF65-F5344CB8AC3E}">
        <p14:creationId xmlns:p14="http://schemas.microsoft.com/office/powerpoint/2010/main" val="1415732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0" y="532278"/>
            <a:ext cx="1233667"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0" y="532278"/>
            <a:ext cx="1233665"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1127862"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0" y="532278"/>
            <a:ext cx="1152795"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1233651"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1233663"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1233667"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0" y="532278"/>
            <a:ext cx="1233649"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0" y="532278"/>
            <a:ext cx="1233651"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1207272"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AF94B5-93D7-5247-B727-C7089232F508}" type="slidenum">
              <a:rPr lang="ru-RU" sz="2000" smtClean="0">
                <a:solidFill>
                  <a:srgbClr val="102D69"/>
                </a:solidFill>
                <a:latin typeface="HSE Sans" panose="02000000000000000000"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lang="ru-RU" sz="2000" dirty="0">
                <a:solidFill>
                  <a:srgbClr val="102D69"/>
                </a:solidFill>
                <a:latin typeface="HSE Sans" panose="02000000000000000000" pitchFamily="2" charset="0"/>
              </a:rPr>
              <a:t> / </a:t>
            </a:r>
            <a:r>
              <a:rPr lang="en-US" sz="2000" dirty="0">
                <a:solidFill>
                  <a:srgbClr val="102D69"/>
                </a:solidFill>
                <a:latin typeface="HSE Sans" panose="02000000000000000000" pitchFamily="2" charset="0"/>
              </a:rPr>
              <a:t>28</a:t>
            </a:r>
            <a:endParaRPr lang="ru-RU" sz="2000" dirty="0">
              <a:solidFill>
                <a:srgbClr val="102D69"/>
              </a:solidFill>
              <a:latin typeface="HSE Sans" panose="02000000000000000000" pitchFamily="2" charset="0"/>
            </a:endParaRPr>
          </a:p>
          <a:p>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U" dirty="0"/>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RU" dirty="0"/>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dirty="0"/>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dirty="0"/>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2.jpe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slide" Target="slide25.xml"/><Relationship Id="rId5" Type="http://schemas.openxmlformats.org/officeDocument/2006/relationships/image" Target="../media/image8.png"/><Relationship Id="rId10" Type="http://schemas.openxmlformats.org/officeDocument/2006/relationships/slide" Target="slide18.xml"/><Relationship Id="rId4" Type="http://schemas.openxmlformats.org/officeDocument/2006/relationships/image" Target="../media/image7.png"/><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42.png"/><Relationship Id="rId26" Type="http://schemas.openxmlformats.org/officeDocument/2006/relationships/image" Target="../media/image46.png"/><Relationship Id="rId39" Type="http://schemas.openxmlformats.org/officeDocument/2006/relationships/slide" Target="slide19.xml"/><Relationship Id="rId21" Type="http://schemas.openxmlformats.org/officeDocument/2006/relationships/slide" Target="slide10.xml"/><Relationship Id="rId34" Type="http://schemas.openxmlformats.org/officeDocument/2006/relationships/image" Target="../media/image50.png"/><Relationship Id="rId42" Type="http://schemas.openxmlformats.org/officeDocument/2006/relationships/image" Target="../media/image54.png"/><Relationship Id="rId47" Type="http://schemas.openxmlformats.org/officeDocument/2006/relationships/slide" Target="slide23.xml"/><Relationship Id="rId50" Type="http://schemas.openxmlformats.org/officeDocument/2006/relationships/image" Target="../media/image58.png"/><Relationship Id="rId55" Type="http://schemas.openxmlformats.org/officeDocument/2006/relationships/slide" Target="slide27.xml"/><Relationship Id="rId7" Type="http://schemas.openxmlformats.org/officeDocument/2006/relationships/slide" Target="slide3.xml"/><Relationship Id="rId2" Type="http://schemas.openxmlformats.org/officeDocument/2006/relationships/slide" Target="slide2.xml"/><Relationship Id="rId16" Type="http://schemas.openxmlformats.org/officeDocument/2006/relationships/image" Target="../media/image41.png"/><Relationship Id="rId29" Type="http://schemas.openxmlformats.org/officeDocument/2006/relationships/slide" Target="slide14.xml"/><Relationship Id="rId11" Type="http://schemas.openxmlformats.org/officeDocument/2006/relationships/slide" Target="slide5.xml"/><Relationship Id="rId24" Type="http://schemas.openxmlformats.org/officeDocument/2006/relationships/image" Target="../media/image45.png"/><Relationship Id="rId32" Type="http://schemas.openxmlformats.org/officeDocument/2006/relationships/image" Target="../media/image49.png"/><Relationship Id="rId37" Type="http://schemas.openxmlformats.org/officeDocument/2006/relationships/slide" Target="slide18.xml"/><Relationship Id="rId40" Type="http://schemas.openxmlformats.org/officeDocument/2006/relationships/image" Target="../media/image53.png"/><Relationship Id="rId45" Type="http://schemas.openxmlformats.org/officeDocument/2006/relationships/slide" Target="slide21.xml"/><Relationship Id="rId53" Type="http://schemas.openxmlformats.org/officeDocument/2006/relationships/slide" Target="slide26.xml"/><Relationship Id="rId5" Type="http://schemas.openxmlformats.org/officeDocument/2006/relationships/image" Target="../media/image35.png"/><Relationship Id="rId10" Type="http://schemas.openxmlformats.org/officeDocument/2006/relationships/image" Target="../media/image38.png"/><Relationship Id="rId19" Type="http://schemas.openxmlformats.org/officeDocument/2006/relationships/slide" Target="slide9.xml"/><Relationship Id="rId31" Type="http://schemas.openxmlformats.org/officeDocument/2006/relationships/slide" Target="slide15.xml"/><Relationship Id="rId44" Type="http://schemas.openxmlformats.org/officeDocument/2006/relationships/image" Target="../media/image55.png"/><Relationship Id="rId52" Type="http://schemas.openxmlformats.org/officeDocument/2006/relationships/image" Target="../media/image59.png"/><Relationship Id="rId4" Type="http://schemas.openxmlformats.org/officeDocument/2006/relationships/slide" Target="slide1.xml"/><Relationship Id="rId9" Type="http://schemas.openxmlformats.org/officeDocument/2006/relationships/slide" Target="slide4.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slide" Target="slide13.xml"/><Relationship Id="rId30" Type="http://schemas.openxmlformats.org/officeDocument/2006/relationships/image" Target="../media/image48.png"/><Relationship Id="rId35" Type="http://schemas.openxmlformats.org/officeDocument/2006/relationships/slide" Target="slide17.xml"/><Relationship Id="rId43" Type="http://schemas.openxmlformats.org/officeDocument/2006/relationships/slide" Target="slide22.xml"/><Relationship Id="rId48" Type="http://schemas.openxmlformats.org/officeDocument/2006/relationships/image" Target="../media/image57.png"/><Relationship Id="rId8" Type="http://schemas.openxmlformats.org/officeDocument/2006/relationships/image" Target="../media/image37.png"/><Relationship Id="rId51" Type="http://schemas.openxmlformats.org/officeDocument/2006/relationships/slide" Target="slide25.xml"/><Relationship Id="rId3"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slide" Target="slide8.xml"/><Relationship Id="rId25" Type="http://schemas.openxmlformats.org/officeDocument/2006/relationships/slide" Target="slide12.xml"/><Relationship Id="rId33" Type="http://schemas.openxmlformats.org/officeDocument/2006/relationships/slide" Target="slide16.xml"/><Relationship Id="rId38" Type="http://schemas.openxmlformats.org/officeDocument/2006/relationships/image" Target="../media/image52.png"/><Relationship Id="rId46" Type="http://schemas.openxmlformats.org/officeDocument/2006/relationships/image" Target="../media/image56.png"/><Relationship Id="rId20" Type="http://schemas.openxmlformats.org/officeDocument/2006/relationships/image" Target="../media/image43.png"/><Relationship Id="rId41" Type="http://schemas.openxmlformats.org/officeDocument/2006/relationships/slide" Target="slide20.xml"/><Relationship Id="rId54" Type="http://schemas.openxmlformats.org/officeDocument/2006/relationships/image" Target="../media/image60.png"/><Relationship Id="rId1" Type="http://schemas.openxmlformats.org/officeDocument/2006/relationships/slideLayout" Target="../slideLayouts/slideLayout11.xml"/><Relationship Id="rId6" Type="http://schemas.openxmlformats.org/officeDocument/2006/relationships/image" Target="../media/image36.png"/><Relationship Id="rId15" Type="http://schemas.openxmlformats.org/officeDocument/2006/relationships/slide" Target="slide7.xml"/><Relationship Id="rId23" Type="http://schemas.openxmlformats.org/officeDocument/2006/relationships/slide" Target="slide11.xml"/><Relationship Id="rId28" Type="http://schemas.openxmlformats.org/officeDocument/2006/relationships/image" Target="../media/image47.png"/><Relationship Id="rId36" Type="http://schemas.openxmlformats.org/officeDocument/2006/relationships/image" Target="../media/image51.png"/><Relationship Id="rId49" Type="http://schemas.openxmlformats.org/officeDocument/2006/relationships/slide" Target="slide2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p:txBody>
          <a:bodyPr/>
          <a:lstStyle/>
          <a:p>
            <a:r>
              <a:rPr lang="ru-RU" sz="1600" dirty="0"/>
              <a:t>Факультет экономики, менеджмента и бизнес-информатики</a:t>
            </a:r>
            <a:endParaRPr lang="ru-RU" dirty="0"/>
          </a:p>
        </p:txBody>
      </p:sp>
      <p:sp>
        <p:nvSpPr>
          <p:cNvPr id="4" name="Текст 3">
            <a:extLst>
              <a:ext uri="{FF2B5EF4-FFF2-40B4-BE49-F238E27FC236}">
                <a16:creationId xmlns:a16="http://schemas.microsoft.com/office/drawing/2014/main" id="{DB8D49EC-434A-5443-AC3F-85F01995E632}"/>
              </a:ext>
            </a:extLst>
          </p:cNvPr>
          <p:cNvSpPr>
            <a:spLocks noGrp="1"/>
          </p:cNvSpPr>
          <p:nvPr>
            <p:ph type="body" sz="quarter" idx="11"/>
          </p:nvPr>
        </p:nvSpPr>
        <p:spPr/>
        <p:txBody>
          <a:bodyPr/>
          <a:lstStyle/>
          <a:p>
            <a:r>
              <a:rPr lang="ru-RU" sz="1200" dirty="0"/>
              <a:t>«Программная инженерия»</a:t>
            </a:r>
            <a:endParaRPr lang="ru-RU" dirty="0"/>
          </a:p>
        </p:txBody>
      </p:sp>
      <p:sp>
        <p:nvSpPr>
          <p:cNvPr id="5" name="Текст 4">
            <a:extLst>
              <a:ext uri="{FF2B5EF4-FFF2-40B4-BE49-F238E27FC236}">
                <a16:creationId xmlns:a16="http://schemas.microsoft.com/office/drawing/2014/main" id="{C6FAE0FA-3CAF-BA4B-8F9F-5FEF3C2F3CC6}"/>
              </a:ext>
            </a:extLst>
          </p:cNvPr>
          <p:cNvSpPr>
            <a:spLocks noGrp="1"/>
          </p:cNvSpPr>
          <p:nvPr>
            <p:ph type="body" idx="12"/>
          </p:nvPr>
        </p:nvSpPr>
        <p:spPr/>
        <p:txBody>
          <a:bodyPr/>
          <a:lstStyle/>
          <a:p>
            <a:r>
              <a:rPr lang="ru-RU" dirty="0"/>
              <a:t>Пермь</a:t>
            </a:r>
          </a:p>
          <a:p>
            <a:r>
              <a:rPr lang="ru-RU" dirty="0"/>
              <a:t>2023</a:t>
            </a:r>
          </a:p>
        </p:txBody>
      </p:sp>
      <p:sp>
        <p:nvSpPr>
          <p:cNvPr id="8" name="Текст 7">
            <a:extLst>
              <a:ext uri="{FF2B5EF4-FFF2-40B4-BE49-F238E27FC236}">
                <a16:creationId xmlns:a16="http://schemas.microsoft.com/office/drawing/2014/main" id="{B3BECD38-8E0E-7DD6-76AB-E9309723EFEA}"/>
              </a:ext>
            </a:extLst>
          </p:cNvPr>
          <p:cNvSpPr>
            <a:spLocks noGrp="1"/>
          </p:cNvSpPr>
          <p:nvPr>
            <p:ph type="body" sz="quarter" idx="13"/>
          </p:nvPr>
        </p:nvSpPr>
        <p:spPr>
          <a:xfrm>
            <a:off x="1027967" y="4625265"/>
            <a:ext cx="3455255" cy="1044893"/>
          </a:xfrm>
        </p:spPr>
        <p:txBody>
          <a:bodyPr>
            <a:normAutofit/>
          </a:bodyPr>
          <a:lstStyle/>
          <a:p>
            <a:r>
              <a:rPr lang="ru-RU" sz="2100" dirty="0"/>
              <a:t>Работу выполнил студент группы ПИ-21-1 </a:t>
            </a:r>
            <a:r>
              <a:rPr lang="en-US" sz="2100" dirty="0"/>
              <a:t>:                             </a:t>
            </a:r>
            <a:endParaRPr lang="ru-RU" sz="2100" dirty="0"/>
          </a:p>
          <a:p>
            <a:r>
              <a:rPr lang="ru-RU" sz="2100" dirty="0"/>
              <a:t>Белов Е.А.</a:t>
            </a:r>
          </a:p>
          <a:p>
            <a:endParaRPr lang="ru-RU" dirty="0"/>
          </a:p>
        </p:txBody>
      </p:sp>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solidFill>
                <a:schemeClr val="tx1"/>
              </a:solidFill>
              <a:latin typeface="HSE Sans" panose="02000000000000000000" pitchFamily="50" charset="-52"/>
            </a:endParaRPr>
          </a:p>
        </p:txBody>
      </p:sp>
      <p:sp>
        <p:nvSpPr>
          <p:cNvPr id="10" name="Текст 7">
            <a:extLst>
              <a:ext uri="{FF2B5EF4-FFF2-40B4-BE49-F238E27FC236}">
                <a16:creationId xmlns:a16="http://schemas.microsoft.com/office/drawing/2014/main" id="{2CA61B6E-D949-1A17-D3E0-AA2E5A0ABD3C}"/>
              </a:ext>
            </a:extLst>
          </p:cNvPr>
          <p:cNvSpPr txBox="1">
            <a:spLocks/>
          </p:cNvSpPr>
          <p:nvPr/>
        </p:nvSpPr>
        <p:spPr>
          <a:xfrm>
            <a:off x="6489215" y="4824218"/>
            <a:ext cx="3251070" cy="652860"/>
          </a:xfrm>
          <a:prstGeom prst="rect">
            <a:avLst/>
          </a:prstGeom>
        </p:spPr>
        <p:txBody>
          <a:bodyPr vert="horz" lIns="0" tIns="0" rIns="0" bIns="0" rtlCol="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Научный руководитель</a:t>
            </a:r>
            <a:r>
              <a:rPr lang="en-US" dirty="0"/>
              <a:t>:</a:t>
            </a:r>
          </a:p>
          <a:p>
            <a:r>
              <a:rPr lang="ru-RU" dirty="0"/>
              <a:t>Замятина Е.Б.</a:t>
            </a:r>
          </a:p>
          <a:p>
            <a:endParaRPr lang="ru-RU" dirty="0"/>
          </a:p>
        </p:txBody>
      </p:sp>
    </p:spTree>
    <p:extLst>
      <p:ext uri="{BB962C8B-B14F-4D97-AF65-F5344CB8AC3E}">
        <p14:creationId xmlns:p14="http://schemas.microsoft.com/office/powerpoint/2010/main" val="98232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A5880F0F-CFD6-4307-B76D-A5AED2461271}"/>
              </a:ext>
            </a:extLst>
          </p:cNvPr>
          <p:cNvSpPr>
            <a:spLocks noGrp="1"/>
          </p:cNvSpPr>
          <p:nvPr>
            <p:ph type="title"/>
          </p:nvPr>
        </p:nvSpPr>
        <p:spPr>
          <a:xfrm>
            <a:off x="585898" y="1447790"/>
            <a:ext cx="10423922" cy="777025"/>
          </a:xfrm>
        </p:spPr>
        <p:txBody>
          <a:bodyPr>
            <a:noAutofit/>
          </a:bodyPr>
          <a:lstStyle/>
          <a:p>
            <a:r>
              <a:rPr lang="ru-RU" sz="4400" spc="-200" dirty="0"/>
              <a:t>Описание бизнес-процессов</a:t>
            </a:r>
          </a:p>
        </p:txBody>
      </p:sp>
      <p:sp>
        <p:nvSpPr>
          <p:cNvPr id="4" name="Текст 3">
            <a:extLst>
              <a:ext uri="{FF2B5EF4-FFF2-40B4-BE49-F238E27FC236}">
                <a16:creationId xmlns:a16="http://schemas.microsoft.com/office/drawing/2014/main" id="{80F39135-A5E5-4F0A-ABDF-94A2BAEAB860}"/>
              </a:ext>
            </a:extLst>
          </p:cNvPr>
          <p:cNvSpPr>
            <a:spLocks noGrp="1"/>
          </p:cNvSpPr>
          <p:nvPr>
            <p:ph type="body" sz="quarter" idx="12"/>
          </p:nvPr>
        </p:nvSpPr>
        <p:spPr>
          <a:xfrm>
            <a:off x="585898" y="2822338"/>
            <a:ext cx="5245561" cy="2547444"/>
          </a:xfrm>
        </p:spPr>
        <p:txBody>
          <a:bodyPr>
            <a:normAutofit/>
          </a:bodyPr>
          <a:lstStyle/>
          <a:p>
            <a:r>
              <a:rPr lang="ru-RU" sz="1800" dirty="0">
                <a:solidFill>
                  <a:schemeClr val="tx1"/>
                </a:solidFill>
                <a:latin typeface="HSE Sans" panose="02000000000000000000" pitchFamily="50" charset="-52"/>
              </a:rPr>
              <a:t>Бизнес-процессы</a:t>
            </a:r>
            <a:r>
              <a:rPr lang="en-US" sz="1800" dirty="0">
                <a:solidFill>
                  <a:schemeClr val="tx1"/>
                </a:solidFill>
                <a:latin typeface="HSE Sans" panose="02000000000000000000" pitchFamily="50" charset="-52"/>
              </a:rPr>
              <a:t>:</a:t>
            </a:r>
          </a:p>
          <a:p>
            <a:pPr marL="285750" indent="-285750">
              <a:buFont typeface="Arial" panose="020B0604020202020204" pitchFamily="34" charset="0"/>
              <a:buChar char="•"/>
            </a:pPr>
            <a:r>
              <a:rPr lang="ru-RU" sz="1800" dirty="0">
                <a:effectLst/>
                <a:latin typeface="Times New Roman" panose="02020603050405020304" pitchFamily="18" charset="0"/>
                <a:ea typeface="Times New Roman" panose="02020603050405020304" pitchFamily="18" charset="0"/>
              </a:rPr>
              <a:t>Авторизация и регистрация пользователей</a:t>
            </a:r>
            <a:r>
              <a:rPr lang="en-US" sz="180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ru-RU" sz="1800" dirty="0">
                <a:effectLst/>
                <a:latin typeface="Times New Roman" panose="02020603050405020304" pitchFamily="18" charset="0"/>
                <a:ea typeface="Times New Roman" panose="02020603050405020304" pitchFamily="18" charset="0"/>
              </a:rPr>
              <a:t>Просмотр, редактирование, удаление, создание объектов</a:t>
            </a:r>
            <a:r>
              <a:rPr lang="en-US" sz="1800" dirty="0">
                <a:effectLst/>
                <a:latin typeface="Times New Roman" panose="02020603050405020304" pitchFamily="18" charset="0"/>
                <a:ea typeface="Times New Roman" panose="02020603050405020304" pitchFamily="18" charset="0"/>
              </a:rPr>
              <a:t>.</a:t>
            </a:r>
            <a:endParaRPr lang="en-US" sz="1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ru-RU" sz="1800" dirty="0">
                <a:effectLst/>
                <a:latin typeface="Times New Roman" panose="02020603050405020304" pitchFamily="18" charset="0"/>
                <a:ea typeface="Times New Roman" panose="02020603050405020304" pitchFamily="18" charset="0"/>
              </a:rPr>
              <a:t>Экспорт отчета в специальные форматы</a:t>
            </a:r>
            <a:r>
              <a:rPr lang="en-US" sz="1800" dirty="0">
                <a:effectLst/>
                <a:latin typeface="Times New Roman" panose="02020603050405020304" pitchFamily="18" charset="0"/>
                <a:ea typeface="Times New Roman" panose="02020603050405020304" pitchFamily="18" charset="0"/>
              </a:rPr>
              <a:t>.</a:t>
            </a:r>
            <a:endParaRPr lang="ru-RU" sz="1800" dirty="0">
              <a:solidFill>
                <a:schemeClr val="tx1"/>
              </a:solidFill>
              <a:latin typeface="HSE Sans" panose="02000000000000000000" pitchFamily="50" charset="-52"/>
            </a:endParaRPr>
          </a:p>
        </p:txBody>
      </p:sp>
      <p:sp>
        <p:nvSpPr>
          <p:cNvPr id="10" name="TextBox 9">
            <a:extLst>
              <a:ext uri="{FF2B5EF4-FFF2-40B4-BE49-F238E27FC236}">
                <a16:creationId xmlns:a16="http://schemas.microsoft.com/office/drawing/2014/main" id="{A9ECCC94-5093-4BAF-A650-F5E4A67C0E4E}"/>
              </a:ext>
            </a:extLst>
          </p:cNvPr>
          <p:cNvSpPr txBox="1"/>
          <p:nvPr/>
        </p:nvSpPr>
        <p:spPr>
          <a:xfrm>
            <a:off x="6727824" y="5406358"/>
            <a:ext cx="2213928" cy="400110"/>
          </a:xfrm>
          <a:prstGeom prst="rect">
            <a:avLst/>
          </a:prstGeom>
          <a:noFill/>
        </p:spPr>
        <p:txBody>
          <a:bodyPr wrap="square" rtlCol="0">
            <a:spAutoFit/>
          </a:bodyPr>
          <a:lstStyle/>
          <a:p>
            <a:r>
              <a:rPr lang="ru-RU" sz="1000" dirty="0">
                <a:latin typeface="HSE Sans" panose="02000000000000000000" pitchFamily="2" charset="0"/>
              </a:rPr>
              <a:t>Диаграмма активности бизнес-процесса </a:t>
            </a:r>
            <a:r>
              <a:rPr lang="en-US" sz="1000" dirty="0">
                <a:latin typeface="HSE Sans" panose="02000000000000000000" pitchFamily="2" charset="0"/>
              </a:rPr>
              <a:t>“</a:t>
            </a:r>
            <a:r>
              <a:rPr lang="ru-RU" sz="1000" dirty="0">
                <a:latin typeface="HSE Sans" panose="02000000000000000000" pitchFamily="2" charset="0"/>
              </a:rPr>
              <a:t>Создание приема пищи</a:t>
            </a:r>
            <a:r>
              <a:rPr lang="en-US" sz="1000" dirty="0">
                <a:latin typeface="HSE Sans" panose="02000000000000000000" pitchFamily="2" charset="0"/>
              </a:rPr>
              <a:t>”</a:t>
            </a:r>
            <a:endParaRPr lang="ru-RU" sz="1000" dirty="0">
              <a:latin typeface="HSE Sans" panose="02000000000000000000" pitchFamily="2" charset="0"/>
            </a:endParaRPr>
          </a:p>
        </p:txBody>
      </p:sp>
      <p:pic>
        <p:nvPicPr>
          <p:cNvPr id="11" name="Рисунок 10">
            <a:extLst>
              <a:ext uri="{FF2B5EF4-FFF2-40B4-BE49-F238E27FC236}">
                <a16:creationId xmlns:a16="http://schemas.microsoft.com/office/drawing/2014/main" id="{A7B5BF71-33C6-4E8E-83D2-4E409EBFE9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0304" y="2016201"/>
            <a:ext cx="2292731" cy="3253631"/>
          </a:xfrm>
          <a:prstGeom prst="rect">
            <a:avLst/>
          </a:prstGeom>
          <a:noFill/>
          <a:ln>
            <a:noFill/>
          </a:ln>
        </p:spPr>
      </p:pic>
      <p:pic>
        <p:nvPicPr>
          <p:cNvPr id="12" name="Рисунок 11">
            <a:extLst>
              <a:ext uri="{FF2B5EF4-FFF2-40B4-BE49-F238E27FC236}">
                <a16:creationId xmlns:a16="http://schemas.microsoft.com/office/drawing/2014/main" id="{B9487C37-A26A-44BC-9FCF-7927A206A0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49300" y="2016201"/>
            <a:ext cx="2216785" cy="3253631"/>
          </a:xfrm>
          <a:prstGeom prst="rect">
            <a:avLst/>
          </a:prstGeom>
          <a:noFill/>
          <a:ln>
            <a:noFill/>
          </a:ln>
        </p:spPr>
      </p:pic>
      <p:sp>
        <p:nvSpPr>
          <p:cNvPr id="13" name="TextBox 12">
            <a:extLst>
              <a:ext uri="{FF2B5EF4-FFF2-40B4-BE49-F238E27FC236}">
                <a16:creationId xmlns:a16="http://schemas.microsoft.com/office/drawing/2014/main" id="{9F70AACD-EB74-4E54-B310-4D17F5AF64CC}"/>
              </a:ext>
            </a:extLst>
          </p:cNvPr>
          <p:cNvSpPr txBox="1"/>
          <p:nvPr/>
        </p:nvSpPr>
        <p:spPr>
          <a:xfrm>
            <a:off x="9361885" y="5406358"/>
            <a:ext cx="2213928" cy="400110"/>
          </a:xfrm>
          <a:prstGeom prst="rect">
            <a:avLst/>
          </a:prstGeom>
          <a:noFill/>
        </p:spPr>
        <p:txBody>
          <a:bodyPr wrap="square" rtlCol="0">
            <a:spAutoFit/>
          </a:bodyPr>
          <a:lstStyle/>
          <a:p>
            <a:r>
              <a:rPr lang="ru-RU" sz="1000" dirty="0">
                <a:latin typeface="HSE Sans" panose="02000000000000000000" pitchFamily="2" charset="0"/>
              </a:rPr>
              <a:t>Диаграмма активности бизнес-процесса </a:t>
            </a:r>
            <a:r>
              <a:rPr lang="en-US" sz="1000" dirty="0">
                <a:latin typeface="HSE Sans" panose="02000000000000000000" pitchFamily="2" charset="0"/>
              </a:rPr>
              <a:t>“</a:t>
            </a:r>
            <a:r>
              <a:rPr lang="ru-RU" sz="1000" dirty="0">
                <a:latin typeface="HSE Sans" panose="02000000000000000000" pitchFamily="2" charset="0"/>
              </a:rPr>
              <a:t>Авторизация</a:t>
            </a:r>
            <a:r>
              <a:rPr lang="en-US" sz="1000" dirty="0">
                <a:latin typeface="HSE Sans" panose="02000000000000000000" pitchFamily="2" charset="0"/>
              </a:rPr>
              <a:t>”</a:t>
            </a:r>
            <a:endParaRPr lang="ru-RU" sz="1000" dirty="0">
              <a:latin typeface="HSE Sans" panose="02000000000000000000" pitchFamily="2" charset="0"/>
            </a:endParaRPr>
          </a:p>
        </p:txBody>
      </p:sp>
      <p:sp>
        <p:nvSpPr>
          <p:cNvPr id="14" name="TextBox 13">
            <a:extLst>
              <a:ext uri="{FF2B5EF4-FFF2-40B4-BE49-F238E27FC236}">
                <a16:creationId xmlns:a16="http://schemas.microsoft.com/office/drawing/2014/main" id="{1C3E42C7-7D41-4230-B4BC-9FCB659B93D3}"/>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134FF0B9-2FEA-4802-9EF2-55F84CDF4B97}"/>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
        <p:nvSpPr>
          <p:cNvPr id="16" name="Текст 40">
            <a:extLst>
              <a:ext uri="{FF2B5EF4-FFF2-40B4-BE49-F238E27FC236}">
                <a16:creationId xmlns:a16="http://schemas.microsoft.com/office/drawing/2014/main" id="{C6E21A92-DE0E-4B13-8564-0288826D5218}"/>
              </a:ext>
            </a:extLst>
          </p:cNvPr>
          <p:cNvSpPr>
            <a:spLocks noGrp="1"/>
          </p:cNvSpPr>
          <p:nvPr>
            <p:ph type="body" sz="quarter" idx="15"/>
          </p:nvPr>
        </p:nvSpPr>
        <p:spPr>
          <a:xfrm>
            <a:off x="6259892" y="548720"/>
            <a:ext cx="2070100" cy="408109"/>
          </a:xfrm>
        </p:spPr>
        <p:txBody>
          <a:bodyPr/>
          <a:lstStyle/>
          <a:p>
            <a:r>
              <a:rPr lang="ru-RU" dirty="0"/>
              <a:t>Анализ</a:t>
            </a:r>
          </a:p>
        </p:txBody>
      </p:sp>
      <p:sp>
        <p:nvSpPr>
          <p:cNvPr id="17" name="Текст 7">
            <a:extLst>
              <a:ext uri="{FF2B5EF4-FFF2-40B4-BE49-F238E27FC236}">
                <a16:creationId xmlns:a16="http://schemas.microsoft.com/office/drawing/2014/main" id="{44714C92-6B18-4207-B04E-BCFCA8273916}"/>
              </a:ext>
            </a:extLst>
          </p:cNvPr>
          <p:cNvSpPr>
            <a:spLocks noGrp="1"/>
          </p:cNvSpPr>
          <p:nvPr>
            <p:ph type="body" sz="quarter" idx="13"/>
          </p:nvPr>
        </p:nvSpPr>
        <p:spPr>
          <a:xfrm>
            <a:off x="1143689" y="540904"/>
            <a:ext cx="1901825" cy="415925"/>
          </a:xfrm>
        </p:spPr>
        <p:txBody>
          <a:bodyPr/>
          <a:lstStyle/>
          <a:p>
            <a:r>
              <a:rPr lang="ru-RU" sz="1000" dirty="0"/>
              <a:t>«Программная инженерия»</a:t>
            </a:r>
            <a:endParaRPr lang="ru-RU" dirty="0"/>
          </a:p>
          <a:p>
            <a:endParaRPr lang="ru-RU" dirty="0"/>
          </a:p>
        </p:txBody>
      </p:sp>
    </p:spTree>
    <p:extLst>
      <p:ext uri="{BB962C8B-B14F-4D97-AF65-F5344CB8AC3E}">
        <p14:creationId xmlns:p14="http://schemas.microsoft.com/office/powerpoint/2010/main" val="425955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97AE518-C567-44D6-BA18-6DD382C2150A}"/>
              </a:ext>
            </a:extLst>
          </p:cNvPr>
          <p:cNvSpPr>
            <a:spLocks noGrp="1"/>
          </p:cNvSpPr>
          <p:nvPr>
            <p:ph type="title"/>
          </p:nvPr>
        </p:nvSpPr>
        <p:spPr>
          <a:xfrm>
            <a:off x="585898" y="1447790"/>
            <a:ext cx="10423922" cy="777025"/>
          </a:xfrm>
        </p:spPr>
        <p:txBody>
          <a:bodyPr>
            <a:normAutofit/>
          </a:bodyPr>
          <a:lstStyle/>
          <a:p>
            <a:r>
              <a:rPr lang="ru-RU" sz="4400" dirty="0"/>
              <a:t>Описание прецедентов</a:t>
            </a:r>
          </a:p>
        </p:txBody>
      </p:sp>
      <p:pic>
        <p:nvPicPr>
          <p:cNvPr id="8" name="Рисунок 7">
            <a:extLst>
              <a:ext uri="{FF2B5EF4-FFF2-40B4-BE49-F238E27FC236}">
                <a16:creationId xmlns:a16="http://schemas.microsoft.com/office/drawing/2014/main" id="{0FCAC5D3-94E2-40EA-8B50-B539767BB9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8241" y="2349033"/>
            <a:ext cx="6048747" cy="3817360"/>
          </a:xfrm>
          <a:prstGeom prst="rect">
            <a:avLst/>
          </a:prstGeom>
          <a:noFill/>
          <a:ln>
            <a:noFill/>
          </a:ln>
        </p:spPr>
      </p:pic>
      <p:pic>
        <p:nvPicPr>
          <p:cNvPr id="10" name="Рисунок 9">
            <a:extLst>
              <a:ext uri="{FF2B5EF4-FFF2-40B4-BE49-F238E27FC236}">
                <a16:creationId xmlns:a16="http://schemas.microsoft.com/office/drawing/2014/main" id="{7F1D5DA7-0342-4890-B7CF-DB7AC78ECE1D}"/>
              </a:ext>
            </a:extLst>
          </p:cNvPr>
          <p:cNvPicPr>
            <a:picLocks noChangeAspect="1"/>
          </p:cNvPicPr>
          <p:nvPr/>
        </p:nvPicPr>
        <p:blipFill>
          <a:blip r:embed="rId4"/>
          <a:stretch>
            <a:fillRect/>
          </a:stretch>
        </p:blipFill>
        <p:spPr>
          <a:xfrm>
            <a:off x="8251881" y="1909547"/>
            <a:ext cx="3354221" cy="3500663"/>
          </a:xfrm>
          <a:prstGeom prst="rect">
            <a:avLst/>
          </a:prstGeom>
        </p:spPr>
      </p:pic>
      <p:sp>
        <p:nvSpPr>
          <p:cNvPr id="11" name="TextBox 10">
            <a:extLst>
              <a:ext uri="{FF2B5EF4-FFF2-40B4-BE49-F238E27FC236}">
                <a16:creationId xmlns:a16="http://schemas.microsoft.com/office/drawing/2014/main" id="{02387D0F-0612-4CD6-A331-2533EB43AA44}"/>
              </a:ext>
            </a:extLst>
          </p:cNvPr>
          <p:cNvSpPr txBox="1"/>
          <p:nvPr/>
        </p:nvSpPr>
        <p:spPr>
          <a:xfrm>
            <a:off x="585898" y="2266283"/>
            <a:ext cx="1398350" cy="584775"/>
          </a:xfrm>
          <a:prstGeom prst="rect">
            <a:avLst/>
          </a:prstGeom>
          <a:noFill/>
        </p:spPr>
        <p:txBody>
          <a:bodyPr wrap="square" rtlCol="0">
            <a:spAutoFit/>
          </a:bodyPr>
          <a:lstStyle/>
          <a:p>
            <a:pPr algn="l"/>
            <a:r>
              <a:rPr lang="ru-RU" sz="1600" dirty="0">
                <a:latin typeface="HSE Sans" panose="02000000000000000000" pitchFamily="2" charset="0"/>
              </a:rPr>
              <a:t>Диаграмма прецедентов</a:t>
            </a:r>
          </a:p>
        </p:txBody>
      </p:sp>
      <p:sp>
        <p:nvSpPr>
          <p:cNvPr id="12" name="TextBox 11">
            <a:extLst>
              <a:ext uri="{FF2B5EF4-FFF2-40B4-BE49-F238E27FC236}">
                <a16:creationId xmlns:a16="http://schemas.microsoft.com/office/drawing/2014/main" id="{352E4E76-FA33-429B-9B35-82F1B18249F0}"/>
              </a:ext>
            </a:extLst>
          </p:cNvPr>
          <p:cNvSpPr txBox="1"/>
          <p:nvPr/>
        </p:nvSpPr>
        <p:spPr>
          <a:xfrm>
            <a:off x="8667119" y="5410210"/>
            <a:ext cx="2523744" cy="584775"/>
          </a:xfrm>
          <a:prstGeom prst="rect">
            <a:avLst/>
          </a:prstGeom>
          <a:noFill/>
        </p:spPr>
        <p:txBody>
          <a:bodyPr wrap="square" rtlCol="0">
            <a:spAutoFit/>
          </a:bodyPr>
          <a:lstStyle/>
          <a:p>
            <a:pPr algn="l"/>
            <a:r>
              <a:rPr lang="ru-RU" sz="1600" dirty="0">
                <a:latin typeface="HSE Sans" panose="02000000000000000000" pitchFamily="2" charset="0"/>
              </a:rPr>
              <a:t>Описание прецедента авторизации</a:t>
            </a:r>
          </a:p>
        </p:txBody>
      </p:sp>
      <p:sp>
        <p:nvSpPr>
          <p:cNvPr id="14" name="TextBox 13">
            <a:extLst>
              <a:ext uri="{FF2B5EF4-FFF2-40B4-BE49-F238E27FC236}">
                <a16:creationId xmlns:a16="http://schemas.microsoft.com/office/drawing/2014/main" id="{CC91C7E8-1C9C-43DA-91D0-6AEFEB8F1E5B}"/>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419310A5-634D-4A05-AB7B-B2FE28CB868C}"/>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
        <p:nvSpPr>
          <p:cNvPr id="16" name="Текст 40">
            <a:extLst>
              <a:ext uri="{FF2B5EF4-FFF2-40B4-BE49-F238E27FC236}">
                <a16:creationId xmlns:a16="http://schemas.microsoft.com/office/drawing/2014/main" id="{F6963311-7C2F-4DB0-85CD-E4201216F0D5}"/>
              </a:ext>
            </a:extLst>
          </p:cNvPr>
          <p:cNvSpPr txBox="1">
            <a:spLocks/>
          </p:cNvSpPr>
          <p:nvPr/>
        </p:nvSpPr>
        <p:spPr>
          <a:xfrm>
            <a:off x="6259892"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Анализ</a:t>
            </a:r>
            <a:endParaRPr lang="ru-RU" dirty="0"/>
          </a:p>
        </p:txBody>
      </p:sp>
      <p:sp>
        <p:nvSpPr>
          <p:cNvPr id="17" name="Текст 7">
            <a:extLst>
              <a:ext uri="{FF2B5EF4-FFF2-40B4-BE49-F238E27FC236}">
                <a16:creationId xmlns:a16="http://schemas.microsoft.com/office/drawing/2014/main" id="{2E1E3B78-F8D0-4242-A937-1DAD3B69075A}"/>
              </a:ext>
            </a:extLst>
          </p:cNvPr>
          <p:cNvSpPr txBox="1">
            <a:spLocks/>
          </p:cNvSpPr>
          <p:nvPr/>
        </p:nvSpPr>
        <p:spPr>
          <a:xfrm>
            <a:off x="1143689" y="540904"/>
            <a:ext cx="1901825" cy="415925"/>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«Программная инженерия»</a:t>
            </a:r>
          </a:p>
          <a:p>
            <a:endParaRPr lang="ru-RU" dirty="0"/>
          </a:p>
        </p:txBody>
      </p:sp>
    </p:spTree>
    <p:extLst>
      <p:ext uri="{BB962C8B-B14F-4D97-AF65-F5344CB8AC3E}">
        <p14:creationId xmlns:p14="http://schemas.microsoft.com/office/powerpoint/2010/main" val="154963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 name="Текст 3">
            <a:extLst>
              <a:ext uri="{FF2B5EF4-FFF2-40B4-BE49-F238E27FC236}">
                <a16:creationId xmlns:a16="http://schemas.microsoft.com/office/drawing/2014/main" id="{71D10B64-8365-D86A-C100-D545EB8E4B2B}"/>
              </a:ext>
            </a:extLst>
          </p:cNvPr>
          <p:cNvSpPr>
            <a:spLocks noGrp="1"/>
          </p:cNvSpPr>
          <p:nvPr>
            <p:ph type="body" sz="quarter" idx="15"/>
          </p:nvPr>
        </p:nvSpPr>
        <p:spPr/>
        <p:txBody>
          <a:bodyPr/>
          <a:lstStyle/>
          <a:p>
            <a:r>
              <a:rPr lang="ru-RU" dirty="0"/>
              <a:t>Проектирование</a:t>
            </a:r>
          </a:p>
        </p:txBody>
      </p:sp>
      <p:sp>
        <p:nvSpPr>
          <p:cNvPr id="5" name="TextBox 4">
            <a:extLst>
              <a:ext uri="{FF2B5EF4-FFF2-40B4-BE49-F238E27FC236}">
                <a16:creationId xmlns:a16="http://schemas.microsoft.com/office/drawing/2014/main" id="{3D578125-A80F-279C-B0C9-E0355677F797}"/>
              </a:ext>
            </a:extLst>
          </p:cNvPr>
          <p:cNvSpPr txBox="1"/>
          <p:nvPr/>
        </p:nvSpPr>
        <p:spPr>
          <a:xfrm>
            <a:off x="1933124" y="2828835"/>
            <a:ext cx="8653536" cy="1200329"/>
          </a:xfrm>
          <a:prstGeom prst="rect">
            <a:avLst/>
          </a:prstGeom>
          <a:noFill/>
        </p:spPr>
        <p:txBody>
          <a:bodyPr wrap="square" rtlCol="0">
            <a:spAutoFit/>
          </a:bodyPr>
          <a:lstStyle/>
          <a:p>
            <a:pPr algn="l"/>
            <a:r>
              <a:rPr lang="ru-RU" sz="7200" dirty="0">
                <a:latin typeface="HSE Sans" panose="02000000000000000000" pitchFamily="2" charset="0"/>
              </a:rPr>
              <a:t>ПРОЕКТИРОВАНИЕ</a:t>
            </a:r>
          </a:p>
        </p:txBody>
      </p:sp>
      <p:sp>
        <p:nvSpPr>
          <p:cNvPr id="9" name="TextBox 8">
            <a:extLst>
              <a:ext uri="{FF2B5EF4-FFF2-40B4-BE49-F238E27FC236}">
                <a16:creationId xmlns:a16="http://schemas.microsoft.com/office/drawing/2014/main" id="{318C3117-D89B-41D2-98C2-090548E1A385}"/>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2" name="Текст 8">
            <a:extLst>
              <a:ext uri="{FF2B5EF4-FFF2-40B4-BE49-F238E27FC236}">
                <a16:creationId xmlns:a16="http://schemas.microsoft.com/office/drawing/2014/main" id="{CEED6678-D73B-4044-833A-8CD25C33A346}"/>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14101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8" y="1447790"/>
            <a:ext cx="10759764" cy="777025"/>
          </a:xfrm>
        </p:spPr>
        <p:txBody>
          <a:bodyPr>
            <a:noAutofit/>
          </a:bodyPr>
          <a:lstStyle/>
          <a:p>
            <a:r>
              <a:rPr lang="ru-RU" sz="4400" dirty="0"/>
              <a:t>Проектирование базы данных</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Проектирование</a:t>
            </a:r>
          </a:p>
          <a:p>
            <a:endParaRPr lang="ru-RU" dirty="0"/>
          </a:p>
        </p:txBody>
      </p:sp>
      <p:pic>
        <p:nvPicPr>
          <p:cNvPr id="10" name="Рисунок 9">
            <a:extLst>
              <a:ext uri="{FF2B5EF4-FFF2-40B4-BE49-F238E27FC236}">
                <a16:creationId xmlns:a16="http://schemas.microsoft.com/office/drawing/2014/main" id="{D32C5CB5-E125-4209-9811-97CFDFFC47B6}"/>
              </a:ext>
            </a:extLst>
          </p:cNvPr>
          <p:cNvPicPr>
            <a:picLocks noChangeAspect="1"/>
          </p:cNvPicPr>
          <p:nvPr/>
        </p:nvPicPr>
        <p:blipFill>
          <a:blip r:embed="rId3"/>
          <a:stretch>
            <a:fillRect/>
          </a:stretch>
        </p:blipFill>
        <p:spPr>
          <a:xfrm>
            <a:off x="6259892" y="2255052"/>
            <a:ext cx="4792235" cy="3452471"/>
          </a:xfrm>
          <a:prstGeom prst="rect">
            <a:avLst/>
          </a:prstGeom>
        </p:spPr>
      </p:pic>
      <p:sp>
        <p:nvSpPr>
          <p:cNvPr id="2" name="TextBox 1">
            <a:extLst>
              <a:ext uri="{FF2B5EF4-FFF2-40B4-BE49-F238E27FC236}">
                <a16:creationId xmlns:a16="http://schemas.microsoft.com/office/drawing/2014/main" id="{6DDAE0B7-0A45-4679-8ADA-25CC0B4F4F81}"/>
              </a:ext>
            </a:extLst>
          </p:cNvPr>
          <p:cNvSpPr txBox="1"/>
          <p:nvPr/>
        </p:nvSpPr>
        <p:spPr>
          <a:xfrm>
            <a:off x="722376" y="2404872"/>
            <a:ext cx="4599432" cy="584775"/>
          </a:xfrm>
          <a:prstGeom prst="rect">
            <a:avLst/>
          </a:prstGeom>
          <a:noFill/>
        </p:spPr>
        <p:txBody>
          <a:bodyPr wrap="square" rtlCol="0">
            <a:spAutoFit/>
          </a:bodyPr>
          <a:lstStyle/>
          <a:p>
            <a:pPr algn="l"/>
            <a:r>
              <a:rPr lang="ru-RU" sz="1600" dirty="0">
                <a:latin typeface="HSE Sans" panose="02000000000000000000" pitchFamily="2" charset="0"/>
              </a:rPr>
              <a:t>Учет необходимых сущностей</a:t>
            </a:r>
            <a:r>
              <a:rPr lang="en-US" sz="1600" dirty="0">
                <a:latin typeface="HSE Sans" panose="02000000000000000000" pitchFamily="2" charset="0"/>
              </a:rPr>
              <a:t>: </a:t>
            </a:r>
            <a:r>
              <a:rPr lang="ru-RU" sz="1600" dirty="0">
                <a:latin typeface="HSE Sans" panose="02000000000000000000" pitchFamily="2" charset="0"/>
              </a:rPr>
              <a:t>Продукт, Блюдо, Прием пищи, Пользователь и другие.</a:t>
            </a:r>
          </a:p>
        </p:txBody>
      </p:sp>
      <p:sp>
        <p:nvSpPr>
          <p:cNvPr id="4" name="TextBox 3">
            <a:extLst>
              <a:ext uri="{FF2B5EF4-FFF2-40B4-BE49-F238E27FC236}">
                <a16:creationId xmlns:a16="http://schemas.microsoft.com/office/drawing/2014/main" id="{C81E1551-C823-4C19-B6F0-4A103A15B609}"/>
              </a:ext>
            </a:extLst>
          </p:cNvPr>
          <p:cNvSpPr txBox="1"/>
          <p:nvPr/>
        </p:nvSpPr>
        <p:spPr>
          <a:xfrm>
            <a:off x="722376" y="3308198"/>
            <a:ext cx="4398264" cy="830997"/>
          </a:xfrm>
          <a:prstGeom prst="rect">
            <a:avLst/>
          </a:prstGeom>
          <a:noFill/>
        </p:spPr>
        <p:txBody>
          <a:bodyPr wrap="square" rtlCol="0">
            <a:spAutoFit/>
          </a:bodyPr>
          <a:lstStyle/>
          <a:p>
            <a:pPr algn="l"/>
            <a:r>
              <a:rPr lang="ru-RU" sz="1600" dirty="0">
                <a:latin typeface="HSE Sans" panose="02000000000000000000" pitchFamily="2" charset="0"/>
              </a:rPr>
              <a:t>Определение функциональных зависимостей</a:t>
            </a:r>
            <a:r>
              <a:rPr lang="en-US" sz="1600" dirty="0">
                <a:latin typeface="HSE Sans" panose="02000000000000000000" pitchFamily="2" charset="0"/>
              </a:rPr>
              <a:t>: </a:t>
            </a:r>
            <a:r>
              <a:rPr lang="ru-RU" sz="1600" dirty="0">
                <a:latin typeface="HSE Sans" panose="02000000000000000000" pitchFamily="2" charset="0"/>
              </a:rPr>
              <a:t>О приеме пищи можно определить Тип приема пищи, дату приема пищи, блюдо.</a:t>
            </a:r>
          </a:p>
        </p:txBody>
      </p:sp>
      <p:sp>
        <p:nvSpPr>
          <p:cNvPr id="8" name="TextBox 7">
            <a:extLst>
              <a:ext uri="{FF2B5EF4-FFF2-40B4-BE49-F238E27FC236}">
                <a16:creationId xmlns:a16="http://schemas.microsoft.com/office/drawing/2014/main" id="{9A167EA6-7DEF-46F2-BB26-4554AB214181}"/>
              </a:ext>
            </a:extLst>
          </p:cNvPr>
          <p:cNvSpPr txBox="1"/>
          <p:nvPr/>
        </p:nvSpPr>
        <p:spPr>
          <a:xfrm>
            <a:off x="722376" y="4507032"/>
            <a:ext cx="4498848" cy="584775"/>
          </a:xfrm>
          <a:prstGeom prst="rect">
            <a:avLst/>
          </a:prstGeom>
          <a:noFill/>
        </p:spPr>
        <p:txBody>
          <a:bodyPr wrap="square" rtlCol="0">
            <a:spAutoFit/>
          </a:bodyPr>
          <a:lstStyle/>
          <a:p>
            <a:pPr algn="l"/>
            <a:r>
              <a:rPr lang="ru-RU" sz="1600" dirty="0">
                <a:latin typeface="HSE Sans" panose="02000000000000000000" pitchFamily="2" charset="0"/>
              </a:rPr>
              <a:t>Нормализация базы данных</a:t>
            </a:r>
            <a:r>
              <a:rPr lang="en-US" sz="1600" dirty="0">
                <a:latin typeface="HSE Sans" panose="02000000000000000000" pitchFamily="2" charset="0"/>
              </a:rPr>
              <a:t>: </a:t>
            </a:r>
            <a:r>
              <a:rPr lang="ru-RU" sz="1600" dirty="0">
                <a:latin typeface="HSE Sans" panose="02000000000000000000" pitchFamily="2" charset="0"/>
              </a:rPr>
              <a:t>Приведение базы данных в 3  нормальную форму.</a:t>
            </a:r>
          </a:p>
        </p:txBody>
      </p:sp>
      <p:sp>
        <p:nvSpPr>
          <p:cNvPr id="15" name="TextBox 14">
            <a:extLst>
              <a:ext uri="{FF2B5EF4-FFF2-40B4-BE49-F238E27FC236}">
                <a16:creationId xmlns:a16="http://schemas.microsoft.com/office/drawing/2014/main" id="{29C9BEB6-8CEE-4CD5-BFCC-3C578540BAAD}"/>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7" name="Текст 8">
            <a:extLst>
              <a:ext uri="{FF2B5EF4-FFF2-40B4-BE49-F238E27FC236}">
                <a16:creationId xmlns:a16="http://schemas.microsoft.com/office/drawing/2014/main" id="{8459681B-500C-42B0-A649-14A6B95FA16E}"/>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408735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8F8CC95-D4A4-443B-B8CF-4CE14241D861}"/>
              </a:ext>
            </a:extLst>
          </p:cNvPr>
          <p:cNvSpPr>
            <a:spLocks noGrp="1"/>
          </p:cNvSpPr>
          <p:nvPr>
            <p:ph type="title"/>
          </p:nvPr>
        </p:nvSpPr>
        <p:spPr>
          <a:xfrm>
            <a:off x="585898" y="1447790"/>
            <a:ext cx="10423922" cy="777025"/>
          </a:xfrm>
        </p:spPr>
        <p:txBody>
          <a:bodyPr>
            <a:normAutofit/>
          </a:bodyPr>
          <a:lstStyle/>
          <a:p>
            <a:r>
              <a:rPr lang="ru-RU" sz="4400" dirty="0"/>
              <a:t>Реализация связи </a:t>
            </a:r>
            <a:r>
              <a:rPr lang="en-US" sz="4400" dirty="0"/>
              <a:t>“</a:t>
            </a:r>
            <a:r>
              <a:rPr lang="ru-RU" sz="4400" dirty="0"/>
              <a:t>многие-ко-многим</a:t>
            </a:r>
            <a:r>
              <a:rPr lang="en-US" sz="4400" dirty="0"/>
              <a:t>”</a:t>
            </a:r>
            <a:endParaRPr lang="ru-RU" sz="4400" dirty="0"/>
          </a:p>
        </p:txBody>
      </p:sp>
      <p:pic>
        <p:nvPicPr>
          <p:cNvPr id="8" name="Рисунок 7">
            <a:extLst>
              <a:ext uri="{FF2B5EF4-FFF2-40B4-BE49-F238E27FC236}">
                <a16:creationId xmlns:a16="http://schemas.microsoft.com/office/drawing/2014/main" id="{2E6191F9-C8CB-4492-B2FC-0DC2DD93E234}"/>
              </a:ext>
            </a:extLst>
          </p:cNvPr>
          <p:cNvPicPr>
            <a:picLocks noChangeAspect="1"/>
          </p:cNvPicPr>
          <p:nvPr/>
        </p:nvPicPr>
        <p:blipFill>
          <a:blip r:embed="rId3"/>
          <a:stretch>
            <a:fillRect/>
          </a:stretch>
        </p:blipFill>
        <p:spPr>
          <a:xfrm>
            <a:off x="5689255" y="2332776"/>
            <a:ext cx="5106176" cy="1503680"/>
          </a:xfrm>
          <a:prstGeom prst="rect">
            <a:avLst/>
          </a:prstGeom>
        </p:spPr>
      </p:pic>
      <p:pic>
        <p:nvPicPr>
          <p:cNvPr id="9" name="Рисунок 8">
            <a:extLst>
              <a:ext uri="{FF2B5EF4-FFF2-40B4-BE49-F238E27FC236}">
                <a16:creationId xmlns:a16="http://schemas.microsoft.com/office/drawing/2014/main" id="{51E94883-9D4F-4FA5-8F5D-29461333E397}"/>
              </a:ext>
            </a:extLst>
          </p:cNvPr>
          <p:cNvPicPr>
            <a:picLocks noChangeAspect="1"/>
          </p:cNvPicPr>
          <p:nvPr/>
        </p:nvPicPr>
        <p:blipFill>
          <a:blip r:embed="rId4"/>
          <a:stretch>
            <a:fillRect/>
          </a:stretch>
        </p:blipFill>
        <p:spPr>
          <a:xfrm>
            <a:off x="5689256" y="4304427"/>
            <a:ext cx="5106176" cy="1503680"/>
          </a:xfrm>
          <a:prstGeom prst="rect">
            <a:avLst/>
          </a:prstGeom>
        </p:spPr>
      </p:pic>
      <p:sp>
        <p:nvSpPr>
          <p:cNvPr id="10" name="TextBox 9">
            <a:extLst>
              <a:ext uri="{FF2B5EF4-FFF2-40B4-BE49-F238E27FC236}">
                <a16:creationId xmlns:a16="http://schemas.microsoft.com/office/drawing/2014/main" id="{8B4295AB-6C52-4953-AC23-D8FFE6AC5DA1}"/>
              </a:ext>
            </a:extLst>
          </p:cNvPr>
          <p:cNvSpPr txBox="1"/>
          <p:nvPr/>
        </p:nvSpPr>
        <p:spPr>
          <a:xfrm>
            <a:off x="1442329" y="2730673"/>
            <a:ext cx="3206370" cy="707886"/>
          </a:xfrm>
          <a:prstGeom prst="rect">
            <a:avLst/>
          </a:prstGeom>
          <a:noFill/>
        </p:spPr>
        <p:txBody>
          <a:bodyPr wrap="square" rtlCol="0">
            <a:spAutoFit/>
          </a:bodyPr>
          <a:lstStyle/>
          <a:p>
            <a:pPr algn="l"/>
            <a:r>
              <a:rPr lang="ru-RU" sz="2000" dirty="0">
                <a:latin typeface="HSE Sans" panose="02000000000000000000" pitchFamily="2" charset="0"/>
              </a:rPr>
              <a:t>Связь между сущностями Блюда и Ингредиенты</a:t>
            </a:r>
          </a:p>
        </p:txBody>
      </p:sp>
      <p:sp>
        <p:nvSpPr>
          <p:cNvPr id="11" name="TextBox 10">
            <a:extLst>
              <a:ext uri="{FF2B5EF4-FFF2-40B4-BE49-F238E27FC236}">
                <a16:creationId xmlns:a16="http://schemas.microsoft.com/office/drawing/2014/main" id="{3BDB1BCE-AA87-4B63-B8B7-1F227C054546}"/>
              </a:ext>
            </a:extLst>
          </p:cNvPr>
          <p:cNvSpPr txBox="1"/>
          <p:nvPr/>
        </p:nvSpPr>
        <p:spPr>
          <a:xfrm>
            <a:off x="1442329" y="4702324"/>
            <a:ext cx="3206370" cy="707886"/>
          </a:xfrm>
          <a:prstGeom prst="rect">
            <a:avLst/>
          </a:prstGeom>
          <a:noFill/>
        </p:spPr>
        <p:txBody>
          <a:bodyPr wrap="square" rtlCol="0">
            <a:spAutoFit/>
          </a:bodyPr>
          <a:lstStyle/>
          <a:p>
            <a:pPr algn="l"/>
            <a:r>
              <a:rPr lang="ru-RU" sz="2000" dirty="0">
                <a:latin typeface="HSE Sans" panose="02000000000000000000" pitchFamily="2" charset="0"/>
              </a:rPr>
              <a:t>Связь между сущностями Блюда и Приемы пищи</a:t>
            </a:r>
          </a:p>
        </p:txBody>
      </p:sp>
      <p:sp>
        <p:nvSpPr>
          <p:cNvPr id="14" name="TextBox 13">
            <a:extLst>
              <a:ext uri="{FF2B5EF4-FFF2-40B4-BE49-F238E27FC236}">
                <a16:creationId xmlns:a16="http://schemas.microsoft.com/office/drawing/2014/main" id="{D0B6AB00-BC48-4844-BC7E-2E9CD57AE71D}"/>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C651FC46-D0F8-43AE-A076-B23B5F000CC7}"/>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
        <p:nvSpPr>
          <p:cNvPr id="16" name="Текст 6">
            <a:extLst>
              <a:ext uri="{FF2B5EF4-FFF2-40B4-BE49-F238E27FC236}">
                <a16:creationId xmlns:a16="http://schemas.microsoft.com/office/drawing/2014/main" id="{C5E1DD83-A78B-441B-BDD7-E1AE4977E354}"/>
              </a:ext>
            </a:extLst>
          </p:cNvPr>
          <p:cNvSpPr txBox="1">
            <a:spLocks/>
          </p:cNvSpPr>
          <p:nvPr/>
        </p:nvSpPr>
        <p:spPr>
          <a:xfrm>
            <a:off x="6259892"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Проектирование</a:t>
            </a:r>
          </a:p>
          <a:p>
            <a:endParaRPr lang="ru-RU" dirty="0"/>
          </a:p>
        </p:txBody>
      </p:sp>
      <p:sp>
        <p:nvSpPr>
          <p:cNvPr id="17" name="Текст 7">
            <a:extLst>
              <a:ext uri="{FF2B5EF4-FFF2-40B4-BE49-F238E27FC236}">
                <a16:creationId xmlns:a16="http://schemas.microsoft.com/office/drawing/2014/main" id="{49BA00B0-B89D-49F8-BDD4-12C92081894F}"/>
              </a:ext>
            </a:extLst>
          </p:cNvPr>
          <p:cNvSpPr txBox="1">
            <a:spLocks/>
          </p:cNvSpPr>
          <p:nvPr/>
        </p:nvSpPr>
        <p:spPr>
          <a:xfrm>
            <a:off x="1143689" y="540904"/>
            <a:ext cx="1901825" cy="415925"/>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«Программная инженерия»</a:t>
            </a:r>
          </a:p>
          <a:p>
            <a:endParaRPr lang="ru-RU" dirty="0"/>
          </a:p>
        </p:txBody>
      </p:sp>
    </p:spTree>
    <p:extLst>
      <p:ext uri="{BB962C8B-B14F-4D97-AF65-F5344CB8AC3E}">
        <p14:creationId xmlns:p14="http://schemas.microsoft.com/office/powerpoint/2010/main" val="60041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DCE1F3-B822-4475-A853-7E97C2917124}"/>
              </a:ext>
            </a:extLst>
          </p:cNvPr>
          <p:cNvSpPr>
            <a:spLocks noGrp="1"/>
          </p:cNvSpPr>
          <p:nvPr>
            <p:ph type="title"/>
          </p:nvPr>
        </p:nvSpPr>
        <p:spPr>
          <a:xfrm>
            <a:off x="585898" y="1447790"/>
            <a:ext cx="10423922" cy="777025"/>
          </a:xfrm>
        </p:spPr>
        <p:txBody>
          <a:bodyPr>
            <a:normAutofit/>
          </a:bodyPr>
          <a:lstStyle/>
          <a:p>
            <a:r>
              <a:rPr lang="ru-RU" sz="4400" dirty="0"/>
              <a:t>Проектирование базы данных</a:t>
            </a:r>
          </a:p>
        </p:txBody>
      </p:sp>
      <p:sp>
        <p:nvSpPr>
          <p:cNvPr id="4" name="Текст 3">
            <a:extLst>
              <a:ext uri="{FF2B5EF4-FFF2-40B4-BE49-F238E27FC236}">
                <a16:creationId xmlns:a16="http://schemas.microsoft.com/office/drawing/2014/main" id="{2E5C63DF-3A1A-4F30-AADE-9B709FFE69DE}"/>
              </a:ext>
            </a:extLst>
          </p:cNvPr>
          <p:cNvSpPr>
            <a:spLocks noGrp="1"/>
          </p:cNvSpPr>
          <p:nvPr>
            <p:ph type="body" sz="quarter" idx="12"/>
          </p:nvPr>
        </p:nvSpPr>
        <p:spPr>
          <a:xfrm>
            <a:off x="585898" y="3429000"/>
            <a:ext cx="2725474" cy="1049337"/>
          </a:xfrm>
        </p:spPr>
        <p:txBody>
          <a:bodyPr>
            <a:noAutofit/>
          </a:bodyPr>
          <a:lstStyle/>
          <a:p>
            <a:r>
              <a:rPr lang="en-US" sz="3000" dirty="0"/>
              <a:t>ER-</a:t>
            </a:r>
            <a:r>
              <a:rPr lang="ru-RU" sz="3000" dirty="0"/>
              <a:t>диаграмма базы данных</a:t>
            </a:r>
          </a:p>
        </p:txBody>
      </p:sp>
      <p:pic>
        <p:nvPicPr>
          <p:cNvPr id="8" name="Рисунок 7">
            <a:extLst>
              <a:ext uri="{FF2B5EF4-FFF2-40B4-BE49-F238E27FC236}">
                <a16:creationId xmlns:a16="http://schemas.microsoft.com/office/drawing/2014/main" id="{1303E406-2634-404E-ABF3-45585EA4423F}"/>
              </a:ext>
            </a:extLst>
          </p:cNvPr>
          <p:cNvPicPr>
            <a:picLocks noChangeAspect="1"/>
          </p:cNvPicPr>
          <p:nvPr/>
        </p:nvPicPr>
        <p:blipFill>
          <a:blip r:embed="rId3"/>
          <a:stretch>
            <a:fillRect/>
          </a:stretch>
        </p:blipFill>
        <p:spPr>
          <a:xfrm>
            <a:off x="4065973" y="2297345"/>
            <a:ext cx="7014203" cy="3540468"/>
          </a:xfrm>
          <a:prstGeom prst="rect">
            <a:avLst/>
          </a:prstGeom>
        </p:spPr>
      </p:pic>
      <p:sp>
        <p:nvSpPr>
          <p:cNvPr id="11" name="TextBox 10">
            <a:extLst>
              <a:ext uri="{FF2B5EF4-FFF2-40B4-BE49-F238E27FC236}">
                <a16:creationId xmlns:a16="http://schemas.microsoft.com/office/drawing/2014/main" id="{8B65AC75-A409-4EA4-A868-1B960C75F7AF}"/>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2" name="Текст 8">
            <a:extLst>
              <a:ext uri="{FF2B5EF4-FFF2-40B4-BE49-F238E27FC236}">
                <a16:creationId xmlns:a16="http://schemas.microsoft.com/office/drawing/2014/main" id="{CA6EBBB4-E169-4E3B-96A5-428EB33DEF74}"/>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
        <p:nvSpPr>
          <p:cNvPr id="13" name="Текст 6">
            <a:extLst>
              <a:ext uri="{FF2B5EF4-FFF2-40B4-BE49-F238E27FC236}">
                <a16:creationId xmlns:a16="http://schemas.microsoft.com/office/drawing/2014/main" id="{0332D617-65C1-4505-999E-643BCC999EAF}"/>
              </a:ext>
            </a:extLst>
          </p:cNvPr>
          <p:cNvSpPr>
            <a:spLocks noGrp="1"/>
          </p:cNvSpPr>
          <p:nvPr>
            <p:ph type="body" sz="quarter" idx="15"/>
          </p:nvPr>
        </p:nvSpPr>
        <p:spPr>
          <a:xfrm>
            <a:off x="6259892" y="548720"/>
            <a:ext cx="2070100" cy="408109"/>
          </a:xfrm>
        </p:spPr>
        <p:txBody>
          <a:bodyPr/>
          <a:lstStyle/>
          <a:p>
            <a:r>
              <a:rPr lang="ru-RU" dirty="0"/>
              <a:t>Проектирование</a:t>
            </a:r>
          </a:p>
          <a:p>
            <a:endParaRPr lang="ru-RU" dirty="0"/>
          </a:p>
        </p:txBody>
      </p:sp>
      <p:sp>
        <p:nvSpPr>
          <p:cNvPr id="14" name="Текст 7">
            <a:extLst>
              <a:ext uri="{FF2B5EF4-FFF2-40B4-BE49-F238E27FC236}">
                <a16:creationId xmlns:a16="http://schemas.microsoft.com/office/drawing/2014/main" id="{97A5DEFF-6D9A-4E0F-B929-9FF9C1A1573A}"/>
              </a:ext>
            </a:extLst>
          </p:cNvPr>
          <p:cNvSpPr>
            <a:spLocks noGrp="1"/>
          </p:cNvSpPr>
          <p:nvPr>
            <p:ph type="body" sz="quarter" idx="13"/>
          </p:nvPr>
        </p:nvSpPr>
        <p:spPr>
          <a:xfrm>
            <a:off x="1143689" y="540904"/>
            <a:ext cx="1901825" cy="415925"/>
          </a:xfrm>
        </p:spPr>
        <p:txBody>
          <a:bodyPr/>
          <a:lstStyle/>
          <a:p>
            <a:r>
              <a:rPr lang="ru-RU" sz="1000" dirty="0"/>
              <a:t>«Программная инженерия»</a:t>
            </a:r>
            <a:endParaRPr lang="ru-RU" dirty="0"/>
          </a:p>
          <a:p>
            <a:endParaRPr lang="ru-RU" dirty="0"/>
          </a:p>
        </p:txBody>
      </p:sp>
    </p:spTree>
    <p:extLst>
      <p:ext uri="{BB962C8B-B14F-4D97-AF65-F5344CB8AC3E}">
        <p14:creationId xmlns:p14="http://schemas.microsoft.com/office/powerpoint/2010/main" val="326435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Проектирование</a:t>
            </a:r>
          </a:p>
          <a:p>
            <a:endParaRPr lang="ru-RU" dirty="0"/>
          </a:p>
        </p:txBody>
      </p:sp>
      <p:sp>
        <p:nvSpPr>
          <p:cNvPr id="11" name="Заголовок 2">
            <a:extLst>
              <a:ext uri="{FF2B5EF4-FFF2-40B4-BE49-F238E27FC236}">
                <a16:creationId xmlns:a16="http://schemas.microsoft.com/office/drawing/2014/main" id="{E5F62E17-21B0-71D8-A79D-C513C9D7DC48}"/>
              </a:ext>
            </a:extLst>
          </p:cNvPr>
          <p:cNvSpPr txBox="1">
            <a:spLocks/>
          </p:cNvSpPr>
          <p:nvPr/>
        </p:nvSpPr>
        <p:spPr>
          <a:xfrm>
            <a:off x="585897" y="1397912"/>
            <a:ext cx="10564455" cy="58193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sz="4400" dirty="0"/>
              <a:t>Проектирование приложения</a:t>
            </a:r>
            <a:endParaRPr lang="ru-RU" sz="4300" dirty="0"/>
          </a:p>
        </p:txBody>
      </p:sp>
      <p:pic>
        <p:nvPicPr>
          <p:cNvPr id="1026" name="Picture 2">
            <a:extLst>
              <a:ext uri="{FF2B5EF4-FFF2-40B4-BE49-F238E27FC236}">
                <a16:creationId xmlns:a16="http://schemas.microsoft.com/office/drawing/2014/main" id="{5491F52E-DE89-4407-825A-769180DBC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845" y="2157802"/>
            <a:ext cx="4968572" cy="36731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E66F45-C42E-47EE-B382-BA7187BEA85E}"/>
              </a:ext>
            </a:extLst>
          </p:cNvPr>
          <p:cNvSpPr txBox="1"/>
          <p:nvPr/>
        </p:nvSpPr>
        <p:spPr>
          <a:xfrm>
            <a:off x="923278" y="2547820"/>
            <a:ext cx="3826275" cy="2677656"/>
          </a:xfrm>
          <a:prstGeom prst="rect">
            <a:avLst/>
          </a:prstGeom>
          <a:noFill/>
        </p:spPr>
        <p:txBody>
          <a:bodyPr wrap="square" rtlCol="0">
            <a:spAutoFit/>
          </a:bodyPr>
          <a:lstStyle/>
          <a:p>
            <a:pPr algn="l"/>
            <a:r>
              <a:rPr lang="en-US" sz="1400" dirty="0">
                <a:latin typeface="HSE Sans" panose="02000000000000000000" pitchFamily="2" charset="0"/>
              </a:rPr>
              <a:t>Model: </a:t>
            </a:r>
            <a:r>
              <a:rPr lang="ru-RU" sz="1400" dirty="0">
                <a:latin typeface="HSE Sans" panose="02000000000000000000" pitchFamily="2" charset="0"/>
              </a:rPr>
              <a:t>Технология </a:t>
            </a:r>
            <a:r>
              <a:rPr lang="en-US" sz="1400" dirty="0">
                <a:latin typeface="HSE Sans" panose="02000000000000000000" pitchFamily="2" charset="0"/>
              </a:rPr>
              <a:t>ORM (Object-relational mapping), </a:t>
            </a:r>
            <a:r>
              <a:rPr lang="ru-RU" sz="1400" dirty="0">
                <a:latin typeface="HSE Sans" panose="02000000000000000000" pitchFamily="2" charset="0"/>
              </a:rPr>
              <a:t>классы, реализующие сущности базы данных.</a:t>
            </a:r>
          </a:p>
          <a:p>
            <a:pPr algn="l"/>
            <a:endParaRPr lang="ru-RU" sz="1400" dirty="0">
              <a:latin typeface="HSE Sans" panose="02000000000000000000" pitchFamily="2" charset="0"/>
            </a:endParaRPr>
          </a:p>
          <a:p>
            <a:pPr algn="l"/>
            <a:r>
              <a:rPr lang="en-US" sz="1400" dirty="0">
                <a:latin typeface="HSE Sans" panose="02000000000000000000" pitchFamily="2" charset="0"/>
              </a:rPr>
              <a:t>View: </a:t>
            </a:r>
            <a:r>
              <a:rPr lang="ru-RU" sz="1400" dirty="0">
                <a:latin typeface="HSE Sans" panose="02000000000000000000" pitchFamily="2" charset="0"/>
              </a:rPr>
              <a:t>Пользовательский интерфейс, позволяющий пользователю взаимодействовать с базой данных.</a:t>
            </a:r>
          </a:p>
          <a:p>
            <a:pPr algn="l"/>
            <a:endParaRPr lang="ru-RU" sz="1400" dirty="0">
              <a:latin typeface="HSE Sans" panose="02000000000000000000" pitchFamily="2" charset="0"/>
            </a:endParaRPr>
          </a:p>
          <a:p>
            <a:pPr algn="l"/>
            <a:r>
              <a:rPr lang="en-US" sz="1400" dirty="0" err="1">
                <a:latin typeface="HSE Sans" panose="02000000000000000000" pitchFamily="2" charset="0"/>
              </a:rPr>
              <a:t>Contoller</a:t>
            </a:r>
            <a:r>
              <a:rPr lang="en-US" sz="1400" dirty="0">
                <a:latin typeface="HSE Sans" panose="02000000000000000000" pitchFamily="2" charset="0"/>
              </a:rPr>
              <a:t>:</a:t>
            </a:r>
            <a:r>
              <a:rPr lang="ru-RU" sz="1400" dirty="0">
                <a:latin typeface="HSE Sans" panose="02000000000000000000" pitchFamily="2" charset="0"/>
              </a:rPr>
              <a:t> Часть приложения, отвечающая за обработку входящих запросов и координацию взаимодействия между моделью и представлением.</a:t>
            </a:r>
          </a:p>
        </p:txBody>
      </p:sp>
      <p:sp>
        <p:nvSpPr>
          <p:cNvPr id="10" name="TextBox 9">
            <a:extLst>
              <a:ext uri="{FF2B5EF4-FFF2-40B4-BE49-F238E27FC236}">
                <a16:creationId xmlns:a16="http://schemas.microsoft.com/office/drawing/2014/main" id="{354E9FAA-8289-48FC-BB0A-685D1B8B1757}"/>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3" name="Текст 8">
            <a:extLst>
              <a:ext uri="{FF2B5EF4-FFF2-40B4-BE49-F238E27FC236}">
                <a16:creationId xmlns:a16="http://schemas.microsoft.com/office/drawing/2014/main" id="{A0808C05-5BAD-4998-A752-7C5179B9B09D}"/>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418459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408373" y="1447790"/>
            <a:ext cx="11034944" cy="777025"/>
          </a:xfrm>
        </p:spPr>
        <p:txBody>
          <a:bodyPr>
            <a:noAutofit/>
          </a:bodyPr>
          <a:lstStyle/>
          <a:p>
            <a:r>
              <a:rPr lang="ru-RU" sz="4000" spc="-200" dirty="0">
                <a:effectLst/>
                <a:latin typeface="HSE Sans" panose="02000000000000000000" pitchFamily="50" charset="-52"/>
                <a:ea typeface="Times New Roman" panose="02020603050405020304" pitchFamily="18" charset="0"/>
              </a:rPr>
              <a:t>Технологии и выбор средств реализации приложения</a:t>
            </a:r>
            <a:endParaRPr lang="ru-RU" sz="4000" spc="-200" dirty="0">
              <a:latin typeface="HSE Sans" panose="02000000000000000000" pitchFamily="50" charset="-52"/>
            </a:endParaRP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Проектирование</a:t>
            </a:r>
          </a:p>
          <a:p>
            <a:endParaRPr lang="ru-RU" dirty="0"/>
          </a:p>
        </p:txBody>
      </p:sp>
      <p:pic>
        <p:nvPicPr>
          <p:cNvPr id="1026" name="Picture 2" descr="Новая мажоритарная версия фреймворка для разработки интернет/интранет  сервисов и сайтов VT-CMF">
            <a:extLst>
              <a:ext uri="{FF2B5EF4-FFF2-40B4-BE49-F238E27FC236}">
                <a16:creationId xmlns:a16="http://schemas.microsoft.com/office/drawing/2014/main" id="{C4F4DD49-8688-DB07-F214-FDE9ED018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2055" y="3957883"/>
            <a:ext cx="1597735" cy="1597735"/>
          </a:xfrm>
          <a:prstGeom prst="rect">
            <a:avLst/>
          </a:prstGeom>
          <a:noFill/>
          <a:extLst>
            <a:ext uri="{909E8E84-426E-40DD-AFC4-6F175D3DCCD1}">
              <a14:hiddenFill xmlns:a14="http://schemas.microsoft.com/office/drawing/2010/main">
                <a:solidFill>
                  <a:srgbClr val="FFFFFF"/>
                </a:solidFill>
              </a14:hiddenFill>
            </a:ext>
          </a:extLst>
        </p:spPr>
      </p:pic>
      <p:pic>
        <p:nvPicPr>
          <p:cNvPr id="19" name="Рисунок 18">
            <a:extLst>
              <a:ext uri="{FF2B5EF4-FFF2-40B4-BE49-F238E27FC236}">
                <a16:creationId xmlns:a16="http://schemas.microsoft.com/office/drawing/2014/main" id="{B8BAFC47-B4FC-45F0-85F5-37D0F8105133}"/>
              </a:ext>
            </a:extLst>
          </p:cNvPr>
          <p:cNvPicPr>
            <a:picLocks noChangeAspect="1"/>
          </p:cNvPicPr>
          <p:nvPr/>
        </p:nvPicPr>
        <p:blipFill>
          <a:blip r:embed="rId4"/>
          <a:stretch>
            <a:fillRect/>
          </a:stretch>
        </p:blipFill>
        <p:spPr>
          <a:xfrm>
            <a:off x="5029200" y="3957883"/>
            <a:ext cx="1664208" cy="1392377"/>
          </a:xfrm>
          <a:prstGeom prst="rect">
            <a:avLst/>
          </a:prstGeom>
        </p:spPr>
      </p:pic>
      <p:sp>
        <p:nvSpPr>
          <p:cNvPr id="2" name="TextBox 1">
            <a:extLst>
              <a:ext uri="{FF2B5EF4-FFF2-40B4-BE49-F238E27FC236}">
                <a16:creationId xmlns:a16="http://schemas.microsoft.com/office/drawing/2014/main" id="{107113AF-6828-4DBD-81BE-9E0FAD1D2FAB}"/>
              </a:ext>
            </a:extLst>
          </p:cNvPr>
          <p:cNvSpPr txBox="1"/>
          <p:nvPr/>
        </p:nvSpPr>
        <p:spPr>
          <a:xfrm>
            <a:off x="1353446" y="2351782"/>
            <a:ext cx="2569464" cy="830997"/>
          </a:xfrm>
          <a:prstGeom prst="rect">
            <a:avLst/>
          </a:prstGeom>
          <a:noFill/>
        </p:spPr>
        <p:txBody>
          <a:bodyPr wrap="square" rtlCol="0">
            <a:spAutoFit/>
          </a:bodyPr>
          <a:lstStyle/>
          <a:p>
            <a:pPr algn="l"/>
            <a:r>
              <a:rPr lang="ru-RU" sz="1600" dirty="0">
                <a:latin typeface="HSE Sans" panose="02000000000000000000" pitchFamily="2" charset="0"/>
              </a:rPr>
              <a:t>База данных</a:t>
            </a:r>
            <a:r>
              <a:rPr lang="en-US" sz="1600" dirty="0">
                <a:latin typeface="HSE Sans" panose="02000000000000000000" pitchFamily="2" charset="0"/>
              </a:rPr>
              <a:t>:</a:t>
            </a:r>
          </a:p>
          <a:p>
            <a:pPr marL="285750" indent="-285750" algn="l">
              <a:buFont typeface="Arial" panose="020B0604020202020204" pitchFamily="34" charset="0"/>
              <a:buChar char="•"/>
            </a:pPr>
            <a:r>
              <a:rPr lang="ru-RU" sz="1600" dirty="0">
                <a:latin typeface="HSE Sans" panose="02000000000000000000" pitchFamily="2" charset="0"/>
              </a:rPr>
              <a:t>СУБД </a:t>
            </a:r>
            <a:r>
              <a:rPr lang="en-US" sz="1600" dirty="0">
                <a:latin typeface="HSE Sans" panose="02000000000000000000" pitchFamily="2" charset="0"/>
              </a:rPr>
              <a:t>PostgreSQL</a:t>
            </a:r>
          </a:p>
          <a:p>
            <a:pPr marL="285750" indent="-285750" algn="l">
              <a:buFont typeface="Arial" panose="020B0604020202020204" pitchFamily="34" charset="0"/>
              <a:buChar char="•"/>
            </a:pPr>
            <a:r>
              <a:rPr lang="en-US" sz="1600" dirty="0">
                <a:latin typeface="HSE Sans" panose="02000000000000000000" pitchFamily="2" charset="0"/>
              </a:rPr>
              <a:t>PgAdmin4</a:t>
            </a:r>
            <a:endParaRPr lang="ru-RU" sz="1600" dirty="0">
              <a:latin typeface="HSE Sans" panose="02000000000000000000" pitchFamily="2" charset="0"/>
            </a:endParaRPr>
          </a:p>
        </p:txBody>
      </p:sp>
      <p:sp>
        <p:nvSpPr>
          <p:cNvPr id="4" name="TextBox 3">
            <a:extLst>
              <a:ext uri="{FF2B5EF4-FFF2-40B4-BE49-F238E27FC236}">
                <a16:creationId xmlns:a16="http://schemas.microsoft.com/office/drawing/2014/main" id="{BE1CC258-A72A-4FDA-9A2B-8E82A9B72DB6}"/>
              </a:ext>
            </a:extLst>
          </p:cNvPr>
          <p:cNvSpPr txBox="1"/>
          <p:nvPr/>
        </p:nvSpPr>
        <p:spPr>
          <a:xfrm>
            <a:off x="1353446" y="3425913"/>
            <a:ext cx="3118104" cy="830997"/>
          </a:xfrm>
          <a:prstGeom prst="rect">
            <a:avLst/>
          </a:prstGeom>
          <a:noFill/>
        </p:spPr>
        <p:txBody>
          <a:bodyPr wrap="square" rtlCol="0">
            <a:spAutoFit/>
          </a:bodyPr>
          <a:lstStyle/>
          <a:p>
            <a:pPr algn="l"/>
            <a:r>
              <a:rPr lang="ru-RU" sz="1600" dirty="0">
                <a:latin typeface="HSE Sans" panose="02000000000000000000" pitchFamily="2" charset="0"/>
              </a:rPr>
              <a:t>Веб-приложение</a:t>
            </a:r>
            <a:r>
              <a:rPr lang="en-US" sz="1600" dirty="0">
                <a:latin typeface="HSE Sans" panose="02000000000000000000" pitchFamily="2" charset="0"/>
              </a:rPr>
              <a:t>:</a:t>
            </a:r>
          </a:p>
          <a:p>
            <a:pPr marL="285750" indent="-285750" algn="l">
              <a:buFont typeface="Arial" panose="020B0604020202020204" pitchFamily="34" charset="0"/>
              <a:buChar char="•"/>
            </a:pPr>
            <a:r>
              <a:rPr lang="en-US" sz="1600" dirty="0">
                <a:latin typeface="HSE Sans" panose="02000000000000000000" pitchFamily="2" charset="0"/>
              </a:rPr>
              <a:t>ASP.NET</a:t>
            </a:r>
          </a:p>
          <a:p>
            <a:pPr marL="285750" indent="-285750" algn="l">
              <a:buFont typeface="Arial" panose="020B0604020202020204" pitchFamily="34" charset="0"/>
              <a:buChar char="•"/>
            </a:pPr>
            <a:r>
              <a:rPr lang="en-US" sz="1600" dirty="0">
                <a:latin typeface="HSE Sans" panose="02000000000000000000" pitchFamily="2" charset="0"/>
              </a:rPr>
              <a:t>Entity Framework Core</a:t>
            </a:r>
            <a:endParaRPr lang="ru-RU" sz="1600" dirty="0">
              <a:latin typeface="HSE Sans" panose="02000000000000000000" pitchFamily="2" charset="0"/>
            </a:endParaRPr>
          </a:p>
        </p:txBody>
      </p:sp>
      <p:sp>
        <p:nvSpPr>
          <p:cNvPr id="8" name="TextBox 7">
            <a:extLst>
              <a:ext uri="{FF2B5EF4-FFF2-40B4-BE49-F238E27FC236}">
                <a16:creationId xmlns:a16="http://schemas.microsoft.com/office/drawing/2014/main" id="{C56096A9-ED6B-4056-8C31-20A10B512E54}"/>
              </a:ext>
            </a:extLst>
          </p:cNvPr>
          <p:cNvSpPr txBox="1"/>
          <p:nvPr/>
        </p:nvSpPr>
        <p:spPr>
          <a:xfrm>
            <a:off x="6096000" y="2228671"/>
            <a:ext cx="3008376" cy="1077218"/>
          </a:xfrm>
          <a:prstGeom prst="rect">
            <a:avLst/>
          </a:prstGeom>
          <a:noFill/>
        </p:spPr>
        <p:txBody>
          <a:bodyPr wrap="square" rtlCol="0">
            <a:spAutoFit/>
          </a:bodyPr>
          <a:lstStyle/>
          <a:p>
            <a:pPr algn="l"/>
            <a:r>
              <a:rPr lang="ru-RU" sz="1600" dirty="0">
                <a:latin typeface="HSE Sans" panose="02000000000000000000" pitchFamily="2" charset="0"/>
              </a:rPr>
              <a:t>Пользовательский интерфейс</a:t>
            </a:r>
            <a:r>
              <a:rPr lang="en-US" sz="1600" dirty="0">
                <a:latin typeface="HSE Sans" panose="02000000000000000000" pitchFamily="2" charset="0"/>
              </a:rPr>
              <a:t>:</a:t>
            </a:r>
          </a:p>
          <a:p>
            <a:pPr marL="285750" indent="-285750" algn="l">
              <a:buFont typeface="Arial" panose="020B0604020202020204" pitchFamily="34" charset="0"/>
              <a:buChar char="•"/>
            </a:pPr>
            <a:r>
              <a:rPr lang="en-US" sz="1600" dirty="0">
                <a:latin typeface="HSE Sans" panose="02000000000000000000" pitchFamily="2" charset="0"/>
              </a:rPr>
              <a:t>Razor Pages</a:t>
            </a:r>
          </a:p>
          <a:p>
            <a:pPr marL="285750" indent="-285750" algn="l">
              <a:buFont typeface="Arial" panose="020B0604020202020204" pitchFamily="34" charset="0"/>
              <a:buChar char="•"/>
            </a:pPr>
            <a:r>
              <a:rPr lang="en-US" sz="1600" dirty="0">
                <a:latin typeface="HSE Sans" panose="02000000000000000000" pitchFamily="2" charset="0"/>
              </a:rPr>
              <a:t>HTML + CSS</a:t>
            </a:r>
          </a:p>
          <a:p>
            <a:pPr marL="285750" indent="-285750" algn="l">
              <a:buFont typeface="Arial" panose="020B0604020202020204" pitchFamily="34" charset="0"/>
              <a:buChar char="•"/>
            </a:pPr>
            <a:r>
              <a:rPr lang="en-US" sz="1600" dirty="0">
                <a:latin typeface="HSE Sans" panose="02000000000000000000" pitchFamily="2" charset="0"/>
              </a:rPr>
              <a:t>JS</a:t>
            </a:r>
          </a:p>
        </p:txBody>
      </p:sp>
      <p:pic>
        <p:nvPicPr>
          <p:cNvPr id="9" name="Picture 2">
            <a:extLst>
              <a:ext uri="{FF2B5EF4-FFF2-40B4-BE49-F238E27FC236}">
                <a16:creationId xmlns:a16="http://schemas.microsoft.com/office/drawing/2014/main" id="{B25A8868-DBA1-44B8-BD43-916FF34DCA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6123" y="3957883"/>
            <a:ext cx="2206744" cy="12240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C030F0E-71F7-443D-9580-D22F28FFB259}"/>
              </a:ext>
            </a:extLst>
          </p:cNvPr>
          <p:cNvSpPr txBox="1"/>
          <p:nvPr/>
        </p:nvSpPr>
        <p:spPr>
          <a:xfrm>
            <a:off x="1353446" y="4654071"/>
            <a:ext cx="2898514" cy="584775"/>
          </a:xfrm>
          <a:prstGeom prst="rect">
            <a:avLst/>
          </a:prstGeom>
          <a:noFill/>
        </p:spPr>
        <p:txBody>
          <a:bodyPr wrap="square" rtlCol="0">
            <a:spAutoFit/>
          </a:bodyPr>
          <a:lstStyle/>
          <a:p>
            <a:pPr algn="l"/>
            <a:r>
              <a:rPr lang="ru-RU" sz="1600" dirty="0">
                <a:latin typeface="HSE Sans" panose="02000000000000000000" pitchFamily="2" charset="0"/>
              </a:rPr>
              <a:t>Контроль изменений версий</a:t>
            </a:r>
            <a:r>
              <a:rPr lang="en-US" sz="1600" dirty="0">
                <a:latin typeface="HSE Sans" panose="02000000000000000000" pitchFamily="2" charset="0"/>
              </a:rPr>
              <a:t>:</a:t>
            </a:r>
          </a:p>
          <a:p>
            <a:pPr marL="171450" indent="-171450" algn="l">
              <a:buFont typeface="Arial" panose="020B0604020202020204" pitchFamily="34" charset="0"/>
              <a:buChar char="•"/>
            </a:pPr>
            <a:r>
              <a:rPr lang="en-US" sz="1600" dirty="0">
                <a:latin typeface="HSE Sans" panose="02000000000000000000" pitchFamily="2" charset="0"/>
              </a:rPr>
              <a:t>Git</a:t>
            </a:r>
            <a:endParaRPr lang="ru-RU" sz="1600" dirty="0">
              <a:latin typeface="HSE Sans" panose="02000000000000000000" pitchFamily="2" charset="0"/>
            </a:endParaRPr>
          </a:p>
        </p:txBody>
      </p:sp>
      <p:sp>
        <p:nvSpPr>
          <p:cNvPr id="18" name="TextBox 17">
            <a:extLst>
              <a:ext uri="{FF2B5EF4-FFF2-40B4-BE49-F238E27FC236}">
                <a16:creationId xmlns:a16="http://schemas.microsoft.com/office/drawing/2014/main" id="{8BE330B8-00BE-4A1A-86F6-59C636A15471}"/>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6"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21" name="Текст 8">
            <a:extLst>
              <a:ext uri="{FF2B5EF4-FFF2-40B4-BE49-F238E27FC236}">
                <a16:creationId xmlns:a16="http://schemas.microsoft.com/office/drawing/2014/main" id="{EA460DA8-3369-41D6-8428-DE7B471D85F2}"/>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99080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 name="Текст 3">
            <a:extLst>
              <a:ext uri="{FF2B5EF4-FFF2-40B4-BE49-F238E27FC236}">
                <a16:creationId xmlns:a16="http://schemas.microsoft.com/office/drawing/2014/main" id="{71D10B64-8365-D86A-C100-D545EB8E4B2B}"/>
              </a:ext>
            </a:extLst>
          </p:cNvPr>
          <p:cNvSpPr>
            <a:spLocks noGrp="1"/>
          </p:cNvSpPr>
          <p:nvPr>
            <p:ph type="body" sz="quarter" idx="15"/>
          </p:nvPr>
        </p:nvSpPr>
        <p:spPr/>
        <p:txBody>
          <a:bodyPr/>
          <a:lstStyle/>
          <a:p>
            <a:r>
              <a:rPr lang="ru-RU" dirty="0"/>
              <a:t>Реализация</a:t>
            </a:r>
          </a:p>
        </p:txBody>
      </p:sp>
      <p:sp>
        <p:nvSpPr>
          <p:cNvPr id="5" name="TextBox 4">
            <a:extLst>
              <a:ext uri="{FF2B5EF4-FFF2-40B4-BE49-F238E27FC236}">
                <a16:creationId xmlns:a16="http://schemas.microsoft.com/office/drawing/2014/main" id="{3D578125-A80F-279C-B0C9-E0355677F797}"/>
              </a:ext>
            </a:extLst>
          </p:cNvPr>
          <p:cNvSpPr txBox="1"/>
          <p:nvPr/>
        </p:nvSpPr>
        <p:spPr>
          <a:xfrm>
            <a:off x="3045514" y="2828835"/>
            <a:ext cx="6093276" cy="1200329"/>
          </a:xfrm>
          <a:prstGeom prst="rect">
            <a:avLst/>
          </a:prstGeom>
          <a:noFill/>
        </p:spPr>
        <p:txBody>
          <a:bodyPr wrap="square" rtlCol="0">
            <a:spAutoFit/>
          </a:bodyPr>
          <a:lstStyle/>
          <a:p>
            <a:pPr algn="l"/>
            <a:r>
              <a:rPr lang="ru-RU" sz="7200" dirty="0">
                <a:latin typeface="HSE Sans" panose="02000000000000000000" pitchFamily="2" charset="0"/>
              </a:rPr>
              <a:t>РЕАЛИЗАЦИЯ</a:t>
            </a:r>
          </a:p>
        </p:txBody>
      </p:sp>
      <p:sp>
        <p:nvSpPr>
          <p:cNvPr id="8" name="TextBox 7">
            <a:extLst>
              <a:ext uri="{FF2B5EF4-FFF2-40B4-BE49-F238E27FC236}">
                <a16:creationId xmlns:a16="http://schemas.microsoft.com/office/drawing/2014/main" id="{D8142414-F149-4560-B692-87519606F3F3}"/>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1" name="Текст 8">
            <a:extLst>
              <a:ext uri="{FF2B5EF4-FFF2-40B4-BE49-F238E27FC236}">
                <a16:creationId xmlns:a16="http://schemas.microsoft.com/office/drawing/2014/main" id="{DD0DA77D-2C1B-4E67-B244-026A187B717A}"/>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92976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7" y="1447790"/>
            <a:ext cx="10733131" cy="777025"/>
          </a:xfrm>
        </p:spPr>
        <p:txBody>
          <a:bodyPr>
            <a:noAutofit/>
          </a:bodyPr>
          <a:lstStyle/>
          <a:p>
            <a:r>
              <a:rPr lang="ru-RU" sz="4400" dirty="0"/>
              <a:t>Реализация базы данных</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Реализация</a:t>
            </a:r>
          </a:p>
          <a:p>
            <a:endParaRPr lang="ru-RU" dirty="0"/>
          </a:p>
        </p:txBody>
      </p:sp>
      <p:sp>
        <p:nvSpPr>
          <p:cNvPr id="9" name="Текст 3">
            <a:extLst>
              <a:ext uri="{FF2B5EF4-FFF2-40B4-BE49-F238E27FC236}">
                <a16:creationId xmlns:a16="http://schemas.microsoft.com/office/drawing/2014/main" id="{52133ADA-1CCD-3196-02DC-0758E759C172}"/>
              </a:ext>
            </a:extLst>
          </p:cNvPr>
          <p:cNvSpPr>
            <a:spLocks noGrp="1"/>
          </p:cNvSpPr>
          <p:nvPr>
            <p:ph type="body" sz="quarter" idx="12"/>
          </p:nvPr>
        </p:nvSpPr>
        <p:spPr>
          <a:xfrm>
            <a:off x="585897" y="2905020"/>
            <a:ext cx="4438863" cy="1689174"/>
          </a:xfrm>
        </p:spPr>
        <p:txBody>
          <a:bodyPr>
            <a:noAutofit/>
          </a:bodyPr>
          <a:lstStyle/>
          <a:p>
            <a:r>
              <a:rPr lang="ru-RU" sz="2000" dirty="0"/>
              <a:t>На рисунке </a:t>
            </a:r>
            <a:r>
              <a:rPr lang="en-US" sz="2000" dirty="0"/>
              <a:t>SQL</a:t>
            </a:r>
            <a:r>
              <a:rPr lang="ru-RU" sz="2000" dirty="0"/>
              <a:t>-запрос на создание таблицы </a:t>
            </a:r>
            <a:r>
              <a:rPr lang="en-US" sz="2000" dirty="0"/>
              <a:t>Meals</a:t>
            </a:r>
            <a:r>
              <a:rPr lang="ru-RU" sz="2000" dirty="0"/>
              <a:t>. </a:t>
            </a:r>
          </a:p>
          <a:p>
            <a:r>
              <a:rPr lang="ru-RU" sz="2000" dirty="0"/>
              <a:t>Остальные таблицы в базе данных реализованы аналогично.</a:t>
            </a:r>
          </a:p>
        </p:txBody>
      </p:sp>
      <p:pic>
        <p:nvPicPr>
          <p:cNvPr id="4" name="Рисунок 3">
            <a:extLst>
              <a:ext uri="{FF2B5EF4-FFF2-40B4-BE49-F238E27FC236}">
                <a16:creationId xmlns:a16="http://schemas.microsoft.com/office/drawing/2014/main" id="{747923CD-3A46-49C4-A5AE-C2703867790C}"/>
              </a:ext>
            </a:extLst>
          </p:cNvPr>
          <p:cNvPicPr>
            <a:picLocks noChangeAspect="1"/>
          </p:cNvPicPr>
          <p:nvPr/>
        </p:nvPicPr>
        <p:blipFill>
          <a:blip r:embed="rId3"/>
          <a:stretch>
            <a:fillRect/>
          </a:stretch>
        </p:blipFill>
        <p:spPr>
          <a:xfrm>
            <a:off x="5166000" y="2565478"/>
            <a:ext cx="6440102" cy="2368258"/>
          </a:xfrm>
          <a:prstGeom prst="rect">
            <a:avLst/>
          </a:prstGeom>
        </p:spPr>
      </p:pic>
      <p:sp>
        <p:nvSpPr>
          <p:cNvPr id="11" name="TextBox 10">
            <a:extLst>
              <a:ext uri="{FF2B5EF4-FFF2-40B4-BE49-F238E27FC236}">
                <a16:creationId xmlns:a16="http://schemas.microsoft.com/office/drawing/2014/main" id="{DED8743F-386F-4B36-99D5-BEA17AF326F0}"/>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3" name="Текст 8">
            <a:extLst>
              <a:ext uri="{FF2B5EF4-FFF2-40B4-BE49-F238E27FC236}">
                <a16:creationId xmlns:a16="http://schemas.microsoft.com/office/drawing/2014/main" id="{25C1E32D-D35E-48BA-8522-9C489921D074}"/>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22152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 7">
            <a:extLst>
              <a:ext uri="{FF2B5EF4-FFF2-40B4-BE49-F238E27FC236}">
                <a16:creationId xmlns:a16="http://schemas.microsoft.com/office/drawing/2014/main" id="{CE294BDF-55FB-84EA-7DF4-8234BD02FE55}"/>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9" name="Текст 8">
            <a:extLst>
              <a:ext uri="{FF2B5EF4-FFF2-40B4-BE49-F238E27FC236}">
                <a16:creationId xmlns:a16="http://schemas.microsoft.com/office/drawing/2014/main" id="{82E0463B-3AEE-2D9A-3683-55F212188185}"/>
              </a:ext>
            </a:extLst>
          </p:cNvPr>
          <p:cNvSpPr>
            <a:spLocks noGrp="1"/>
          </p:cNvSpPr>
          <p:nvPr>
            <p:ph type="body" sz="quarter" idx="14"/>
          </p:nvPr>
        </p:nvSpPr>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
        <p:nvSpPr>
          <p:cNvPr id="10" name="Текст 9">
            <a:extLst>
              <a:ext uri="{FF2B5EF4-FFF2-40B4-BE49-F238E27FC236}">
                <a16:creationId xmlns:a16="http://schemas.microsoft.com/office/drawing/2014/main" id="{103FFB7A-63D6-8EC5-B971-88A42A683DE4}"/>
              </a:ext>
            </a:extLst>
          </p:cNvPr>
          <p:cNvSpPr>
            <a:spLocks noGrp="1"/>
          </p:cNvSpPr>
          <p:nvPr>
            <p:ph type="body" sz="quarter" idx="15"/>
          </p:nvPr>
        </p:nvSpPr>
        <p:spPr/>
        <p:txBody>
          <a:bodyPr/>
          <a:lstStyle/>
          <a:p>
            <a:r>
              <a:rPr lang="ru-RU" dirty="0"/>
              <a:t>Оглавление</a:t>
            </a:r>
          </a:p>
        </p:txBody>
      </p:sp>
      <mc:AlternateContent xmlns:mc="http://schemas.openxmlformats.org/markup-compatibility/2006">
        <mc:Choice xmlns:psuz="http://schemas.microsoft.com/office/powerpoint/2016/summaryzoom" Requires="psuz">
          <p:graphicFrame>
            <p:nvGraphicFramePr>
              <p:cNvPr id="11" name="Интерактивное оглавление 10">
                <a:extLst>
                  <a:ext uri="{FF2B5EF4-FFF2-40B4-BE49-F238E27FC236}">
                    <a16:creationId xmlns:a16="http://schemas.microsoft.com/office/drawing/2014/main" id="{50D6841E-9269-1B57-0094-991BE114E2CA}"/>
                  </a:ext>
                </a:extLst>
              </p:cNvPr>
              <p:cNvGraphicFramePr>
                <a:graphicFrameLocks noChangeAspect="1"/>
              </p:cNvGraphicFramePr>
              <p:nvPr>
                <p:extLst>
                  <p:ext uri="{D42A27DB-BD31-4B8C-83A1-F6EECF244321}">
                    <p14:modId xmlns:p14="http://schemas.microsoft.com/office/powerpoint/2010/main" val="4277792321"/>
                  </p:ext>
                </p:extLst>
              </p:nvPr>
            </p:nvGraphicFramePr>
            <p:xfrm>
              <a:off x="568171" y="1154672"/>
              <a:ext cx="11132598" cy="5418667"/>
            </p:xfrm>
            <a:graphic>
              <a:graphicData uri="http://schemas.microsoft.com/office/powerpoint/2016/summaryzoom">
                <psuz:summaryZm>
                  <psuz:gridLayout/>
                </psuz:summaryZm>
              </a:graphicData>
            </a:graphic>
          </p:graphicFrame>
        </mc:Choice>
        <mc:Fallback>
          <p:grpSp>
            <p:nvGrpSpPr>
              <p:cNvPr id="11" name="Интерактивное оглавление 10">
                <a:extLst>
                  <a:ext uri="{FF2B5EF4-FFF2-40B4-BE49-F238E27FC236}">
                    <a16:creationId xmlns:a16="http://schemas.microsoft.com/office/drawing/2014/main" id="{50D6841E-9269-1B57-0094-991BE114E2CA}"/>
                  </a:ext>
                </a:extLst>
              </p:cNvPr>
              <p:cNvGrpSpPr>
                <a:grpSpLocks noGrp="1" noUngrp="1" noRot="1" noChangeAspect="1" noMove="1" noResize="1"/>
              </p:cNvGrpSpPr>
              <p:nvPr/>
            </p:nvGrpSpPr>
            <p:grpSpPr>
              <a:xfrm>
                <a:off x="568171" y="1154672"/>
                <a:ext cx="11132598" cy="5418667"/>
                <a:chOff x="568171" y="1154672"/>
                <a:chExt cx="11132598" cy="5418667"/>
              </a:xfrm>
            </p:grpSpPr>
          </p:grpSp>
        </mc:Fallback>
      </mc:AlternateContent>
      <mc:AlternateContent xmlns:mc="http://schemas.openxmlformats.org/markup-compatibility/2006">
        <mc:Choice xmlns:psuz="http://schemas.microsoft.com/office/powerpoint/2016/summaryzoom" Requires="psuz">
          <p:graphicFrame>
            <p:nvGraphicFramePr>
              <p:cNvPr id="12" name="Интерактивное оглавление 11">
                <a:extLst>
                  <a:ext uri="{FF2B5EF4-FFF2-40B4-BE49-F238E27FC236}">
                    <a16:creationId xmlns:a16="http://schemas.microsoft.com/office/drawing/2014/main" id="{A3009D6A-85E4-4FE1-B53C-85132758F287}"/>
                  </a:ext>
                </a:extLst>
              </p:cNvPr>
              <p:cNvGraphicFramePr>
                <a:graphicFrameLocks noChangeAspect="1"/>
              </p:cNvGraphicFramePr>
              <p:nvPr>
                <p:extLst>
                  <p:ext uri="{D42A27DB-BD31-4B8C-83A1-F6EECF244321}">
                    <p14:modId xmlns:p14="http://schemas.microsoft.com/office/powerpoint/2010/main" val="1810509039"/>
                  </p:ext>
                </p:extLst>
              </p:nvPr>
            </p:nvGraphicFramePr>
            <p:xfrm>
              <a:off x="1936750" y="1154671"/>
              <a:ext cx="8128000" cy="5418667"/>
            </p:xfrm>
            <a:graphic>
              <a:graphicData uri="http://schemas.microsoft.com/office/powerpoint/2016/summaryzoom">
                <psuz:summaryZm>
                  <psuz:summaryZmObj sectionId="{DED4496F-617A-4C4D-B7D7-30B1EADA1D32}" offsetFactorX="-762">
                    <psuz:zmPr id="{01789B89-44B8-4BBE-88D8-733000C0099B}" transitionDur="1000">
                      <p166:blipFill xmlns:p166="http://schemas.microsoft.com/office/powerpoint/2016/6/main">
                        <a:blip r:embed="rId2"/>
                        <a:stretch>
                          <a:fillRect/>
                        </a:stretch>
                      </p166:blipFill>
                      <p166:spPr xmlns:p166="http://schemas.microsoft.com/office/powerpoint/2016/6/main">
                        <a:xfrm>
                          <a:off x="1097837" y="162560"/>
                          <a:ext cx="2889955" cy="1625600"/>
                        </a:xfrm>
                        <a:prstGeom prst="rect">
                          <a:avLst/>
                        </a:prstGeom>
                        <a:ln w="3175">
                          <a:solidFill>
                            <a:prstClr val="ltGray"/>
                          </a:solidFill>
                        </a:ln>
                      </p166:spPr>
                    </psuz:zmPr>
                  </psuz:summaryZmObj>
                  <psuz:summaryZmObj sectionId="{8EA76E25-31A4-4040-BE29-761A0997C91F}">
                    <psuz:zmPr id="{2CE2F63F-0F25-419E-B3DA-4EA6455B9083}" transitionDur="1000">
                      <p166:blipFill xmlns:p166="http://schemas.microsoft.com/office/powerpoint/2016/6/main">
                        <a:blip r:embed="rId3"/>
                        <a:stretch>
                          <a:fillRect/>
                        </a:stretch>
                      </p166:blipFill>
                      <p166:spPr xmlns:p166="http://schemas.microsoft.com/office/powerpoint/2016/6/main">
                        <a:xfrm>
                          <a:off x="4118186" y="162560"/>
                          <a:ext cx="2889955" cy="1625600"/>
                        </a:xfrm>
                        <a:prstGeom prst="rect">
                          <a:avLst/>
                        </a:prstGeom>
                        <a:ln w="3175">
                          <a:solidFill>
                            <a:prstClr val="ltGray"/>
                          </a:solidFill>
                        </a:ln>
                      </p166:spPr>
                    </psuz:zmPr>
                  </psuz:summaryZmObj>
                  <psuz:summaryZmObj sectionId="{94C7C098-5D63-4E6F-8F74-1E75F51080C2}">
                    <psuz:zmPr id="{C387632A-44A0-4632-8353-394C6053B5AF}" transitionDur="1000">
                      <p166:blipFill xmlns:p166="http://schemas.microsoft.com/office/powerpoint/2016/6/main">
                        <a:blip r:embed="rId4"/>
                        <a:stretch>
                          <a:fillRect/>
                        </a:stretch>
                      </p166:blipFill>
                      <p166:spPr xmlns:p166="http://schemas.microsoft.com/office/powerpoint/2016/6/main">
                        <a:xfrm>
                          <a:off x="1119858" y="1896533"/>
                          <a:ext cx="2889955" cy="1625600"/>
                        </a:xfrm>
                        <a:prstGeom prst="rect">
                          <a:avLst/>
                        </a:prstGeom>
                        <a:ln w="3175">
                          <a:solidFill>
                            <a:prstClr val="ltGray"/>
                          </a:solidFill>
                        </a:ln>
                      </p166:spPr>
                    </psuz:zmPr>
                  </psuz:summaryZmObj>
                  <psuz:summaryZmObj sectionId="{BC80642C-E6A4-4045-BEB2-EACDFAF6EE3F}">
                    <psuz:zmPr id="{ACD1D030-C27D-4607-B258-10A777970A7B}" transitionDur="1000">
                      <p166:blipFill xmlns:p166="http://schemas.microsoft.com/office/powerpoint/2016/6/main">
                        <a:blip r:embed="rId5"/>
                        <a:stretch>
                          <a:fillRect/>
                        </a:stretch>
                      </p166:blipFill>
                      <p166:spPr xmlns:p166="http://schemas.microsoft.com/office/powerpoint/2016/6/main">
                        <a:xfrm>
                          <a:off x="4118186" y="1896533"/>
                          <a:ext cx="2889955" cy="1625600"/>
                        </a:xfrm>
                        <a:prstGeom prst="rect">
                          <a:avLst/>
                        </a:prstGeom>
                        <a:ln w="3175">
                          <a:solidFill>
                            <a:prstClr val="ltGray"/>
                          </a:solidFill>
                        </a:ln>
                      </p166:spPr>
                    </psuz:zmPr>
                  </psuz:summaryZmObj>
                  <psuz:summaryZmObj sectionId="{34C3A545-F8A3-4744-AD4E-A9BC0E69BEC1}">
                    <psuz:zmPr id="{70BCF85D-2FAC-49E0-B1B2-FC7D5DCB043C}" transitionDur="1000">
                      <p166:blipFill xmlns:p166="http://schemas.microsoft.com/office/powerpoint/2016/6/main">
                        <a:blip r:embed="rId6"/>
                        <a:stretch>
                          <a:fillRect/>
                        </a:stretch>
                      </p166:blipFill>
                      <p166:spPr xmlns:p166="http://schemas.microsoft.com/office/powerpoint/2016/6/main">
                        <a:xfrm>
                          <a:off x="1119858" y="3630506"/>
                          <a:ext cx="2889955" cy="1625600"/>
                        </a:xfrm>
                        <a:prstGeom prst="rect">
                          <a:avLst/>
                        </a:prstGeom>
                        <a:ln w="3175">
                          <a:solidFill>
                            <a:prstClr val="ltGray"/>
                          </a:solidFill>
                        </a:ln>
                      </p166:spPr>
                    </psuz:zmPr>
                  </psuz:summaryZmObj>
                  <psuz:gridLayout/>
                </psuz:summaryZm>
              </a:graphicData>
            </a:graphic>
          </p:graphicFrame>
        </mc:Choice>
        <mc:Fallback>
          <p:grpSp>
            <p:nvGrpSpPr>
              <p:cNvPr id="12" name="Интерактивное оглавление 11">
                <a:extLst>
                  <a:ext uri="{FF2B5EF4-FFF2-40B4-BE49-F238E27FC236}">
                    <a16:creationId xmlns:a16="http://schemas.microsoft.com/office/drawing/2014/main" id="{A3009D6A-85E4-4FE1-B53C-85132758F287}"/>
                  </a:ext>
                </a:extLst>
              </p:cNvPr>
              <p:cNvGrpSpPr>
                <a:grpSpLocks noGrp="1" noUngrp="1" noRot="1" noChangeAspect="1" noMove="1" noResize="1"/>
              </p:cNvGrpSpPr>
              <p:nvPr/>
            </p:nvGrpSpPr>
            <p:grpSpPr>
              <a:xfrm>
                <a:off x="1936750" y="1154671"/>
                <a:ext cx="8128000" cy="5418667"/>
                <a:chOff x="1936750" y="1154671"/>
                <a:chExt cx="8128000" cy="5418667"/>
              </a:xfrm>
            </p:grpSpPr>
            <p:pic>
              <p:nvPicPr>
                <p:cNvPr id="2" name="Рисунок 2">
                  <a:hlinkClick r:id="rId7"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3034587" y="1317231"/>
                  <a:ext cx="2889955" cy="1625600"/>
                </a:xfrm>
                <a:prstGeom prst="rect">
                  <a:avLst/>
                </a:prstGeom>
                <a:ln w="3175">
                  <a:solidFill>
                    <a:prstClr val="ltGray"/>
                  </a:solidFill>
                </a:ln>
              </p:spPr>
            </p:pic>
            <p:pic>
              <p:nvPicPr>
                <p:cNvPr id="3" name="Рисунок 3">
                  <a:hlinkClick r:id="rId8"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054936" y="1317231"/>
                  <a:ext cx="2889955" cy="1625600"/>
                </a:xfrm>
                <a:prstGeom prst="rect">
                  <a:avLst/>
                </a:prstGeom>
                <a:ln w="3175">
                  <a:solidFill>
                    <a:prstClr val="ltGray"/>
                  </a:solidFill>
                </a:ln>
              </p:spPr>
            </p:pic>
            <p:pic>
              <p:nvPicPr>
                <p:cNvPr id="4" name="Рисунок 4">
                  <a:hlinkClick r:id="rId9"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3056608" y="3051204"/>
                  <a:ext cx="2889955" cy="1625600"/>
                </a:xfrm>
                <a:prstGeom prst="rect">
                  <a:avLst/>
                </a:prstGeom>
                <a:ln w="3175">
                  <a:solidFill>
                    <a:prstClr val="ltGray"/>
                  </a:solidFill>
                </a:ln>
              </p:spPr>
            </p:pic>
            <p:pic>
              <p:nvPicPr>
                <p:cNvPr id="5" name="Рисунок 5">
                  <a:hlinkClick r:id="rId10"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054936" y="3051204"/>
                  <a:ext cx="2889955" cy="1625600"/>
                </a:xfrm>
                <a:prstGeom prst="rect">
                  <a:avLst/>
                </a:prstGeom>
                <a:ln w="3175">
                  <a:solidFill>
                    <a:prstClr val="ltGray"/>
                  </a:solidFill>
                </a:ln>
              </p:spPr>
            </p:pic>
            <p:pic>
              <p:nvPicPr>
                <p:cNvPr id="6" name="Рисунок 6">
                  <a:hlinkClick r:id="rId11"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3056608" y="4785177"/>
                  <a:ext cx="2889955" cy="1625600"/>
                </a:xfrm>
                <a:prstGeom prst="rect">
                  <a:avLst/>
                </a:prstGeom>
                <a:ln w="3175">
                  <a:solidFill>
                    <a:prstClr val="ltGray"/>
                  </a:solidFill>
                </a:ln>
              </p:spPr>
            </p:pic>
          </p:grpSp>
        </mc:Fallback>
      </mc:AlternateContent>
      <p:sp>
        <p:nvSpPr>
          <p:cNvPr id="13" name="TextBox 12">
            <a:extLst>
              <a:ext uri="{FF2B5EF4-FFF2-40B4-BE49-F238E27FC236}">
                <a16:creationId xmlns:a16="http://schemas.microsoft.com/office/drawing/2014/main" id="{82ACAB53-EEB5-4094-9824-E6BB4599ECD1}"/>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1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Tree>
    <p:extLst>
      <p:ext uri="{BB962C8B-B14F-4D97-AF65-F5344CB8AC3E}">
        <p14:creationId xmlns:p14="http://schemas.microsoft.com/office/powerpoint/2010/main" val="395726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7" y="1447790"/>
            <a:ext cx="10733131" cy="777025"/>
          </a:xfrm>
        </p:spPr>
        <p:txBody>
          <a:bodyPr>
            <a:noAutofit/>
          </a:bodyPr>
          <a:lstStyle/>
          <a:p>
            <a:r>
              <a:rPr lang="ru-RU" sz="4400" dirty="0"/>
              <a:t>Реализация моделей</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Реализация</a:t>
            </a:r>
          </a:p>
          <a:p>
            <a:endParaRPr lang="ru-RU" dirty="0"/>
          </a:p>
        </p:txBody>
      </p:sp>
      <p:sp>
        <p:nvSpPr>
          <p:cNvPr id="9" name="Текст 3">
            <a:extLst>
              <a:ext uri="{FF2B5EF4-FFF2-40B4-BE49-F238E27FC236}">
                <a16:creationId xmlns:a16="http://schemas.microsoft.com/office/drawing/2014/main" id="{52133ADA-1CCD-3196-02DC-0758E759C172}"/>
              </a:ext>
            </a:extLst>
          </p:cNvPr>
          <p:cNvSpPr>
            <a:spLocks noGrp="1"/>
          </p:cNvSpPr>
          <p:nvPr>
            <p:ph type="body" sz="quarter" idx="12"/>
          </p:nvPr>
        </p:nvSpPr>
        <p:spPr>
          <a:xfrm>
            <a:off x="683552" y="2906084"/>
            <a:ext cx="4438863" cy="1724685"/>
          </a:xfrm>
        </p:spPr>
        <p:txBody>
          <a:bodyPr>
            <a:noAutofit/>
          </a:bodyPr>
          <a:lstStyle/>
          <a:p>
            <a:r>
              <a:rPr lang="ru-RU" sz="2000" dirty="0"/>
              <a:t>На рисунке представлен каталог </a:t>
            </a:r>
            <a:r>
              <a:rPr lang="en-US" sz="2000" dirty="0"/>
              <a:t>Models</a:t>
            </a:r>
            <a:r>
              <a:rPr lang="ru-RU" sz="2000" dirty="0"/>
              <a:t>,</a:t>
            </a:r>
            <a:r>
              <a:rPr lang="en-US" sz="2000" dirty="0"/>
              <a:t> </a:t>
            </a:r>
            <a:r>
              <a:rPr lang="ru-RU" sz="2000" dirty="0"/>
              <a:t>реализующий </a:t>
            </a:r>
            <a:r>
              <a:rPr lang="en-US" sz="2000" dirty="0"/>
              <a:t>C# </a:t>
            </a:r>
            <a:r>
              <a:rPr lang="ru-RU" sz="2000" dirty="0"/>
              <a:t>классы, которые соответствуют сущностям базы данных, и пример реализации самого класса. </a:t>
            </a:r>
          </a:p>
        </p:txBody>
      </p:sp>
      <p:pic>
        <p:nvPicPr>
          <p:cNvPr id="10" name="Рисунок 9">
            <a:extLst>
              <a:ext uri="{FF2B5EF4-FFF2-40B4-BE49-F238E27FC236}">
                <a16:creationId xmlns:a16="http://schemas.microsoft.com/office/drawing/2014/main" id="{72B69B8E-432E-4AED-899B-4DEA1DE6F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034" y="2224815"/>
            <a:ext cx="3041958" cy="3330611"/>
          </a:xfrm>
          <a:prstGeom prst="rect">
            <a:avLst/>
          </a:prstGeom>
        </p:spPr>
      </p:pic>
      <p:pic>
        <p:nvPicPr>
          <p:cNvPr id="4" name="Рисунок 3">
            <a:extLst>
              <a:ext uri="{FF2B5EF4-FFF2-40B4-BE49-F238E27FC236}">
                <a16:creationId xmlns:a16="http://schemas.microsoft.com/office/drawing/2014/main" id="{8F114F80-CD8E-4C7F-9D5F-F2D3BB6CEA41}"/>
              </a:ext>
            </a:extLst>
          </p:cNvPr>
          <p:cNvPicPr>
            <a:picLocks noChangeAspect="1"/>
          </p:cNvPicPr>
          <p:nvPr/>
        </p:nvPicPr>
        <p:blipFill>
          <a:blip r:embed="rId4"/>
          <a:stretch>
            <a:fillRect/>
          </a:stretch>
        </p:blipFill>
        <p:spPr>
          <a:xfrm>
            <a:off x="8615432" y="2224815"/>
            <a:ext cx="3041959" cy="3330611"/>
          </a:xfrm>
          <a:prstGeom prst="rect">
            <a:avLst/>
          </a:prstGeom>
        </p:spPr>
      </p:pic>
      <p:sp>
        <p:nvSpPr>
          <p:cNvPr id="12" name="TextBox 11">
            <a:extLst>
              <a:ext uri="{FF2B5EF4-FFF2-40B4-BE49-F238E27FC236}">
                <a16:creationId xmlns:a16="http://schemas.microsoft.com/office/drawing/2014/main" id="{ACF2843D-A4E9-40B7-B4FE-44C499B6A2B2}"/>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3357F7A7-7849-4675-8D97-EF6FCB36161D}"/>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58128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019FA31-03C5-4A7C-9BA1-5BC6305A8106}"/>
              </a:ext>
            </a:extLst>
          </p:cNvPr>
          <p:cNvSpPr>
            <a:spLocks noGrp="1"/>
          </p:cNvSpPr>
          <p:nvPr>
            <p:ph type="title"/>
          </p:nvPr>
        </p:nvSpPr>
        <p:spPr>
          <a:xfrm>
            <a:off x="585898" y="1447790"/>
            <a:ext cx="10423922" cy="777025"/>
          </a:xfrm>
        </p:spPr>
        <p:txBody>
          <a:bodyPr>
            <a:normAutofit fontScale="90000"/>
          </a:bodyPr>
          <a:lstStyle/>
          <a:p>
            <a:r>
              <a:rPr lang="ru-RU" sz="4400" dirty="0"/>
              <a:t>Реализация пользовательского интерфейса</a:t>
            </a:r>
          </a:p>
        </p:txBody>
      </p:sp>
      <p:pic>
        <p:nvPicPr>
          <p:cNvPr id="9" name="Рисунок 8">
            <a:extLst>
              <a:ext uri="{FF2B5EF4-FFF2-40B4-BE49-F238E27FC236}">
                <a16:creationId xmlns:a16="http://schemas.microsoft.com/office/drawing/2014/main" id="{E4167646-6CF0-4211-962F-F978728E3AF7}"/>
              </a:ext>
            </a:extLst>
          </p:cNvPr>
          <p:cNvPicPr>
            <a:picLocks noChangeAspect="1"/>
          </p:cNvPicPr>
          <p:nvPr/>
        </p:nvPicPr>
        <p:blipFill>
          <a:blip r:embed="rId3"/>
          <a:stretch>
            <a:fillRect/>
          </a:stretch>
        </p:blipFill>
        <p:spPr>
          <a:xfrm>
            <a:off x="1430249" y="2888339"/>
            <a:ext cx="9166909" cy="3205799"/>
          </a:xfrm>
          <a:prstGeom prst="rect">
            <a:avLst/>
          </a:prstGeom>
        </p:spPr>
      </p:pic>
      <p:sp>
        <p:nvSpPr>
          <p:cNvPr id="10" name="TextBox 9">
            <a:extLst>
              <a:ext uri="{FF2B5EF4-FFF2-40B4-BE49-F238E27FC236}">
                <a16:creationId xmlns:a16="http://schemas.microsoft.com/office/drawing/2014/main" id="{BBF25B3C-34B1-441C-8A5D-FBE29BDD369D}"/>
              </a:ext>
            </a:extLst>
          </p:cNvPr>
          <p:cNvSpPr txBox="1"/>
          <p:nvPr/>
        </p:nvSpPr>
        <p:spPr>
          <a:xfrm>
            <a:off x="585898" y="2435919"/>
            <a:ext cx="3817398" cy="369332"/>
          </a:xfrm>
          <a:prstGeom prst="rect">
            <a:avLst/>
          </a:prstGeom>
          <a:noFill/>
        </p:spPr>
        <p:txBody>
          <a:bodyPr wrap="square" rtlCol="0">
            <a:spAutoFit/>
          </a:bodyPr>
          <a:lstStyle/>
          <a:p>
            <a:pPr algn="l"/>
            <a:r>
              <a:rPr lang="ru-RU" dirty="0">
                <a:latin typeface="HSE Sans" panose="02000000000000000000" pitchFamily="2" charset="0"/>
              </a:rPr>
              <a:t>Основная страница приложения</a:t>
            </a:r>
          </a:p>
        </p:txBody>
      </p:sp>
      <p:sp>
        <p:nvSpPr>
          <p:cNvPr id="13" name="TextBox 12">
            <a:extLst>
              <a:ext uri="{FF2B5EF4-FFF2-40B4-BE49-F238E27FC236}">
                <a16:creationId xmlns:a16="http://schemas.microsoft.com/office/drawing/2014/main" id="{6A542222-E118-4289-B968-97765EB9E857}"/>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4" name="Текст 8">
            <a:extLst>
              <a:ext uri="{FF2B5EF4-FFF2-40B4-BE49-F238E27FC236}">
                <a16:creationId xmlns:a16="http://schemas.microsoft.com/office/drawing/2014/main" id="{E6943A46-8608-4317-88DB-3B7091057E0D}"/>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
        <p:nvSpPr>
          <p:cNvPr id="15" name="Текст 6">
            <a:extLst>
              <a:ext uri="{FF2B5EF4-FFF2-40B4-BE49-F238E27FC236}">
                <a16:creationId xmlns:a16="http://schemas.microsoft.com/office/drawing/2014/main" id="{ED100E77-0F42-46FA-A0DC-E80EFC524963}"/>
              </a:ext>
            </a:extLst>
          </p:cNvPr>
          <p:cNvSpPr txBox="1">
            <a:spLocks/>
          </p:cNvSpPr>
          <p:nvPr/>
        </p:nvSpPr>
        <p:spPr>
          <a:xfrm>
            <a:off x="6259892"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Реализация</a:t>
            </a:r>
          </a:p>
          <a:p>
            <a:endParaRPr lang="ru-RU" dirty="0"/>
          </a:p>
        </p:txBody>
      </p:sp>
      <p:sp>
        <p:nvSpPr>
          <p:cNvPr id="16" name="Текст 7">
            <a:extLst>
              <a:ext uri="{FF2B5EF4-FFF2-40B4-BE49-F238E27FC236}">
                <a16:creationId xmlns:a16="http://schemas.microsoft.com/office/drawing/2014/main" id="{2FF2690C-CE5E-4868-8F10-77B9D96E0EB2}"/>
              </a:ext>
            </a:extLst>
          </p:cNvPr>
          <p:cNvSpPr txBox="1">
            <a:spLocks/>
          </p:cNvSpPr>
          <p:nvPr/>
        </p:nvSpPr>
        <p:spPr>
          <a:xfrm>
            <a:off x="1143689" y="540904"/>
            <a:ext cx="1901825" cy="415925"/>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t>«Программная инженерия»</a:t>
            </a:r>
          </a:p>
          <a:p>
            <a:endParaRPr lang="ru-RU" dirty="0"/>
          </a:p>
        </p:txBody>
      </p:sp>
    </p:spTree>
    <p:extLst>
      <p:ext uri="{BB962C8B-B14F-4D97-AF65-F5344CB8AC3E}">
        <p14:creationId xmlns:p14="http://schemas.microsoft.com/office/powerpoint/2010/main" val="179811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B769F27-4DA5-4725-9ED3-CFD3E0546FA7}"/>
              </a:ext>
            </a:extLst>
          </p:cNvPr>
          <p:cNvSpPr>
            <a:spLocks noGrp="1"/>
          </p:cNvSpPr>
          <p:nvPr>
            <p:ph type="title"/>
          </p:nvPr>
        </p:nvSpPr>
        <p:spPr>
          <a:xfrm>
            <a:off x="585898" y="1447790"/>
            <a:ext cx="10423922" cy="777025"/>
          </a:xfrm>
        </p:spPr>
        <p:txBody>
          <a:bodyPr>
            <a:normAutofit/>
          </a:bodyPr>
          <a:lstStyle/>
          <a:p>
            <a:r>
              <a:rPr lang="ru-RU" sz="4400" dirty="0"/>
              <a:t>Реализация функциональности</a:t>
            </a:r>
          </a:p>
        </p:txBody>
      </p:sp>
      <p:sp>
        <p:nvSpPr>
          <p:cNvPr id="4" name="Текст 3">
            <a:extLst>
              <a:ext uri="{FF2B5EF4-FFF2-40B4-BE49-F238E27FC236}">
                <a16:creationId xmlns:a16="http://schemas.microsoft.com/office/drawing/2014/main" id="{510CCF58-3AA9-4A39-84C9-6F6EF6052944}"/>
              </a:ext>
            </a:extLst>
          </p:cNvPr>
          <p:cNvSpPr>
            <a:spLocks noGrp="1"/>
          </p:cNvSpPr>
          <p:nvPr>
            <p:ph type="body" sz="quarter" idx="12"/>
          </p:nvPr>
        </p:nvSpPr>
        <p:spPr>
          <a:xfrm>
            <a:off x="6687922" y="5724058"/>
            <a:ext cx="5245561" cy="315441"/>
          </a:xfrm>
        </p:spPr>
        <p:txBody>
          <a:bodyPr>
            <a:normAutofit/>
          </a:bodyPr>
          <a:lstStyle/>
          <a:p>
            <a:r>
              <a:rPr lang="ru-RU" sz="1600" dirty="0"/>
              <a:t>Функция, реализующая создание Приема пищи</a:t>
            </a:r>
          </a:p>
        </p:txBody>
      </p:sp>
      <p:pic>
        <p:nvPicPr>
          <p:cNvPr id="9" name="Рисунок 8">
            <a:extLst>
              <a:ext uri="{FF2B5EF4-FFF2-40B4-BE49-F238E27FC236}">
                <a16:creationId xmlns:a16="http://schemas.microsoft.com/office/drawing/2014/main" id="{6B03C9AD-90DA-4CC7-882C-3BB7929D28A7}"/>
              </a:ext>
            </a:extLst>
          </p:cNvPr>
          <p:cNvPicPr>
            <a:picLocks noChangeAspect="1"/>
          </p:cNvPicPr>
          <p:nvPr/>
        </p:nvPicPr>
        <p:blipFill>
          <a:blip r:embed="rId3"/>
          <a:stretch>
            <a:fillRect/>
          </a:stretch>
        </p:blipFill>
        <p:spPr>
          <a:xfrm>
            <a:off x="6687922" y="2224815"/>
            <a:ext cx="4763430" cy="3398745"/>
          </a:xfrm>
          <a:prstGeom prst="rect">
            <a:avLst/>
          </a:prstGeom>
        </p:spPr>
      </p:pic>
      <p:sp>
        <p:nvSpPr>
          <p:cNvPr id="14" name="TextBox 13">
            <a:extLst>
              <a:ext uri="{FF2B5EF4-FFF2-40B4-BE49-F238E27FC236}">
                <a16:creationId xmlns:a16="http://schemas.microsoft.com/office/drawing/2014/main" id="{96D1DE64-C434-415A-8F07-716532FB41C4}"/>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C64F33D9-A092-4606-B022-509CCA4E4190}"/>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
        <p:nvSpPr>
          <p:cNvPr id="16" name="Текст 6">
            <a:extLst>
              <a:ext uri="{FF2B5EF4-FFF2-40B4-BE49-F238E27FC236}">
                <a16:creationId xmlns:a16="http://schemas.microsoft.com/office/drawing/2014/main" id="{763E8D20-F6A9-4881-89C5-26C1D5F8B622}"/>
              </a:ext>
            </a:extLst>
          </p:cNvPr>
          <p:cNvSpPr>
            <a:spLocks noGrp="1"/>
          </p:cNvSpPr>
          <p:nvPr>
            <p:ph type="body" sz="quarter" idx="15"/>
          </p:nvPr>
        </p:nvSpPr>
        <p:spPr>
          <a:xfrm>
            <a:off x="6259892" y="548720"/>
            <a:ext cx="2070100" cy="408109"/>
          </a:xfrm>
        </p:spPr>
        <p:txBody>
          <a:bodyPr/>
          <a:lstStyle/>
          <a:p>
            <a:r>
              <a:rPr lang="ru-RU" dirty="0"/>
              <a:t>Реализация</a:t>
            </a:r>
          </a:p>
          <a:p>
            <a:endParaRPr lang="ru-RU" dirty="0"/>
          </a:p>
        </p:txBody>
      </p:sp>
      <p:sp>
        <p:nvSpPr>
          <p:cNvPr id="17" name="Текст 7">
            <a:extLst>
              <a:ext uri="{FF2B5EF4-FFF2-40B4-BE49-F238E27FC236}">
                <a16:creationId xmlns:a16="http://schemas.microsoft.com/office/drawing/2014/main" id="{AEB3C18C-0246-4BFF-A917-404FABAD1FC4}"/>
              </a:ext>
            </a:extLst>
          </p:cNvPr>
          <p:cNvSpPr>
            <a:spLocks noGrp="1"/>
          </p:cNvSpPr>
          <p:nvPr>
            <p:ph type="body" sz="quarter" idx="13"/>
          </p:nvPr>
        </p:nvSpPr>
        <p:spPr>
          <a:xfrm>
            <a:off x="1143689" y="540904"/>
            <a:ext cx="1901825" cy="415925"/>
          </a:xfrm>
        </p:spPr>
        <p:txBody>
          <a:bodyPr/>
          <a:lstStyle/>
          <a:p>
            <a:r>
              <a:rPr lang="ru-RU" sz="1000" dirty="0"/>
              <a:t>«Программная инженерия»</a:t>
            </a:r>
            <a:endParaRPr lang="ru-RU" dirty="0"/>
          </a:p>
          <a:p>
            <a:endParaRPr lang="ru-RU" dirty="0"/>
          </a:p>
        </p:txBody>
      </p:sp>
      <p:pic>
        <p:nvPicPr>
          <p:cNvPr id="23" name="Рисунок 22">
            <a:extLst>
              <a:ext uri="{FF2B5EF4-FFF2-40B4-BE49-F238E27FC236}">
                <a16:creationId xmlns:a16="http://schemas.microsoft.com/office/drawing/2014/main" id="{8C17C06E-914C-481B-B382-6FF1FCEA5535}"/>
              </a:ext>
            </a:extLst>
          </p:cNvPr>
          <p:cNvPicPr>
            <a:picLocks noChangeAspect="1"/>
          </p:cNvPicPr>
          <p:nvPr/>
        </p:nvPicPr>
        <p:blipFill>
          <a:blip r:embed="rId5"/>
          <a:stretch>
            <a:fillRect/>
          </a:stretch>
        </p:blipFill>
        <p:spPr>
          <a:xfrm>
            <a:off x="1597075" y="2078094"/>
            <a:ext cx="2577098" cy="3692188"/>
          </a:xfrm>
          <a:prstGeom prst="rect">
            <a:avLst/>
          </a:prstGeom>
        </p:spPr>
      </p:pic>
      <p:sp>
        <p:nvSpPr>
          <p:cNvPr id="24" name="Текст 3">
            <a:extLst>
              <a:ext uri="{FF2B5EF4-FFF2-40B4-BE49-F238E27FC236}">
                <a16:creationId xmlns:a16="http://schemas.microsoft.com/office/drawing/2014/main" id="{7B844DFE-CA54-48D0-81CA-AEC1A1A4906C}"/>
              </a:ext>
            </a:extLst>
          </p:cNvPr>
          <p:cNvSpPr txBox="1">
            <a:spLocks/>
          </p:cNvSpPr>
          <p:nvPr/>
        </p:nvSpPr>
        <p:spPr>
          <a:xfrm>
            <a:off x="1212577" y="5820866"/>
            <a:ext cx="3346094" cy="315441"/>
          </a:xfrm>
          <a:prstGeom prst="rect">
            <a:avLst/>
          </a:prstGeom>
        </p:spPr>
        <p:txBody>
          <a:bodyPr vert="horz" lIns="0" tIns="0" rIns="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600" dirty="0"/>
              <a:t>Страница добавления Приема пищи</a:t>
            </a:r>
          </a:p>
        </p:txBody>
      </p:sp>
    </p:spTree>
    <p:extLst>
      <p:ext uri="{BB962C8B-B14F-4D97-AF65-F5344CB8AC3E}">
        <p14:creationId xmlns:p14="http://schemas.microsoft.com/office/powerpoint/2010/main" val="75720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8" y="1447790"/>
            <a:ext cx="7744094" cy="777025"/>
          </a:xfrm>
        </p:spPr>
        <p:txBody>
          <a:bodyPr>
            <a:normAutofit/>
          </a:bodyPr>
          <a:lstStyle/>
          <a:p>
            <a:r>
              <a:rPr lang="ru-RU" sz="4400" dirty="0"/>
              <a:t>Тестирование</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Реализация</a:t>
            </a:r>
          </a:p>
          <a:p>
            <a:endParaRPr lang="ru-RU" dirty="0"/>
          </a:p>
        </p:txBody>
      </p:sp>
      <p:sp>
        <p:nvSpPr>
          <p:cNvPr id="11" name="Текст 3">
            <a:extLst>
              <a:ext uri="{FF2B5EF4-FFF2-40B4-BE49-F238E27FC236}">
                <a16:creationId xmlns:a16="http://schemas.microsoft.com/office/drawing/2014/main" id="{A1BC492F-7656-F56F-02C9-3C5A336200F1}"/>
              </a:ext>
            </a:extLst>
          </p:cNvPr>
          <p:cNvSpPr>
            <a:spLocks noGrp="1"/>
          </p:cNvSpPr>
          <p:nvPr>
            <p:ph type="body" sz="quarter" idx="12"/>
          </p:nvPr>
        </p:nvSpPr>
        <p:spPr>
          <a:xfrm>
            <a:off x="670237" y="2500926"/>
            <a:ext cx="5577852" cy="2488556"/>
          </a:xfrm>
        </p:spPr>
        <p:txBody>
          <a:bodyPr>
            <a:noAutofit/>
          </a:bodyPr>
          <a:lstStyle/>
          <a:p>
            <a:pPr marL="342900" indent="-342900">
              <a:buFont typeface="Arial" panose="020B0604020202020204" pitchFamily="34" charset="0"/>
              <a:buChar char="•"/>
            </a:pPr>
            <a:r>
              <a:rPr lang="ru-RU" sz="2000" dirty="0"/>
              <a:t>Модульное тестирование с помощью среды тестирования </a:t>
            </a:r>
            <a:r>
              <a:rPr lang="en-US" sz="2000" dirty="0" err="1"/>
              <a:t>xUnit</a:t>
            </a:r>
            <a:endParaRPr lang="en-US" sz="2000" dirty="0"/>
          </a:p>
          <a:p>
            <a:pPr marL="342900" indent="-342900">
              <a:buFont typeface="Arial" panose="020B0604020202020204" pitchFamily="34" charset="0"/>
              <a:buChar char="•"/>
            </a:pPr>
            <a:r>
              <a:rPr lang="ru-RU" sz="2000" dirty="0"/>
              <a:t>Тестирование черным ящиком</a:t>
            </a:r>
            <a:endParaRPr lang="en-US" sz="2000" dirty="0"/>
          </a:p>
          <a:p>
            <a:pPr marL="342900" indent="-342900">
              <a:buFont typeface="Arial" panose="020B0604020202020204" pitchFamily="34" charset="0"/>
              <a:buChar char="•"/>
            </a:pPr>
            <a:r>
              <a:rPr lang="ru-RU" sz="2000" dirty="0"/>
              <a:t>Тестирование белым ящиком</a:t>
            </a:r>
            <a:endParaRPr lang="en-US" sz="2000" dirty="0"/>
          </a:p>
          <a:p>
            <a:pPr marL="342900" indent="-342900">
              <a:buFont typeface="Arial" panose="020B0604020202020204" pitchFamily="34" charset="0"/>
              <a:buChar char="•"/>
            </a:pPr>
            <a:r>
              <a:rPr lang="en-US" sz="2000" dirty="0"/>
              <a:t>“</a:t>
            </a:r>
            <a:r>
              <a:rPr lang="ru-RU" sz="2000" dirty="0" err="1"/>
              <a:t>Безмашинное</a:t>
            </a:r>
            <a:r>
              <a:rPr lang="en-US" sz="2000" dirty="0"/>
              <a:t>”</a:t>
            </a:r>
            <a:r>
              <a:rPr lang="ru-RU" sz="2000" dirty="0"/>
              <a:t> тестирование</a:t>
            </a:r>
          </a:p>
        </p:txBody>
      </p:sp>
      <p:pic>
        <p:nvPicPr>
          <p:cNvPr id="3074" name="Picture 2">
            <a:extLst>
              <a:ext uri="{FF2B5EF4-FFF2-40B4-BE49-F238E27FC236}">
                <a16:creationId xmlns:a16="http://schemas.microsoft.com/office/drawing/2014/main" id="{D0056C9A-103F-41C8-9307-FB6BFA9D3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2176" y="1633230"/>
            <a:ext cx="1053926" cy="705229"/>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04048F0B-4A6C-4869-84BC-7A74D98AD936}"/>
              </a:ext>
            </a:extLst>
          </p:cNvPr>
          <p:cNvPicPr>
            <a:picLocks noChangeAspect="1"/>
          </p:cNvPicPr>
          <p:nvPr/>
        </p:nvPicPr>
        <p:blipFill>
          <a:blip r:embed="rId4"/>
          <a:stretch>
            <a:fillRect/>
          </a:stretch>
        </p:blipFill>
        <p:spPr>
          <a:xfrm>
            <a:off x="6601968" y="2224815"/>
            <a:ext cx="4072612" cy="2663787"/>
          </a:xfrm>
          <a:prstGeom prst="rect">
            <a:avLst/>
          </a:prstGeom>
        </p:spPr>
      </p:pic>
      <p:sp>
        <p:nvSpPr>
          <p:cNvPr id="8" name="TextBox 7">
            <a:extLst>
              <a:ext uri="{FF2B5EF4-FFF2-40B4-BE49-F238E27FC236}">
                <a16:creationId xmlns:a16="http://schemas.microsoft.com/office/drawing/2014/main" id="{71ADF8CA-E8D3-41D4-A724-7CA33628892D}"/>
              </a:ext>
            </a:extLst>
          </p:cNvPr>
          <p:cNvSpPr txBox="1"/>
          <p:nvPr/>
        </p:nvSpPr>
        <p:spPr>
          <a:xfrm>
            <a:off x="6729792" y="5068392"/>
            <a:ext cx="4027084" cy="338554"/>
          </a:xfrm>
          <a:prstGeom prst="rect">
            <a:avLst/>
          </a:prstGeom>
          <a:noFill/>
        </p:spPr>
        <p:txBody>
          <a:bodyPr wrap="square" rtlCol="0">
            <a:spAutoFit/>
          </a:bodyPr>
          <a:lstStyle/>
          <a:p>
            <a:pPr algn="l"/>
            <a:r>
              <a:rPr lang="ru-RU" sz="1600" dirty="0">
                <a:latin typeface="HSE Sans" panose="02000000000000000000" pitchFamily="2" charset="0"/>
              </a:rPr>
              <a:t>Пример тестов Черного и Белого ящиков</a:t>
            </a:r>
          </a:p>
        </p:txBody>
      </p:sp>
      <p:sp>
        <p:nvSpPr>
          <p:cNvPr id="14" name="TextBox 13">
            <a:extLst>
              <a:ext uri="{FF2B5EF4-FFF2-40B4-BE49-F238E27FC236}">
                <a16:creationId xmlns:a16="http://schemas.microsoft.com/office/drawing/2014/main" id="{B3676A0D-2695-4CF1-8714-71FE20334458}"/>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6" name="Текст 8">
            <a:extLst>
              <a:ext uri="{FF2B5EF4-FFF2-40B4-BE49-F238E27FC236}">
                <a16:creationId xmlns:a16="http://schemas.microsoft.com/office/drawing/2014/main" id="{CDA15EA1-83B9-47D9-AF76-A735140DD4D3}"/>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523856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7" y="1447790"/>
            <a:ext cx="7989931" cy="777025"/>
          </a:xfrm>
        </p:spPr>
        <p:txBody>
          <a:bodyPr>
            <a:normAutofit/>
          </a:bodyPr>
          <a:lstStyle/>
          <a:p>
            <a:r>
              <a:rPr lang="ru-RU" sz="4400" dirty="0"/>
              <a:t>Развертывание</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Реализация</a:t>
            </a:r>
          </a:p>
          <a:p>
            <a:endParaRPr lang="ru-RU" dirty="0"/>
          </a:p>
        </p:txBody>
      </p:sp>
      <p:sp>
        <p:nvSpPr>
          <p:cNvPr id="11" name="Текст 3">
            <a:extLst>
              <a:ext uri="{FF2B5EF4-FFF2-40B4-BE49-F238E27FC236}">
                <a16:creationId xmlns:a16="http://schemas.microsoft.com/office/drawing/2014/main" id="{A1BC492F-7656-F56F-02C9-3C5A336200F1}"/>
              </a:ext>
            </a:extLst>
          </p:cNvPr>
          <p:cNvSpPr>
            <a:spLocks noGrp="1"/>
          </p:cNvSpPr>
          <p:nvPr>
            <p:ph type="body" sz="quarter" idx="12"/>
          </p:nvPr>
        </p:nvSpPr>
        <p:spPr>
          <a:xfrm>
            <a:off x="533555" y="2365470"/>
            <a:ext cx="7989930" cy="2494781"/>
          </a:xfrm>
        </p:spPr>
        <p:txBody>
          <a:bodyPr>
            <a:noAutofit/>
          </a:bodyPr>
          <a:lstStyle/>
          <a:p>
            <a:r>
              <a:rPr lang="ru-RU" sz="1800" dirty="0">
                <a:effectLst/>
                <a:latin typeface="HSE Sans" panose="02000000000000000000" pitchFamily="50" charset="-52"/>
                <a:ea typeface="Times New Roman" panose="02020603050405020304" pitchFamily="18" charset="0"/>
              </a:rPr>
              <a:t>"</a:t>
            </a:r>
            <a:r>
              <a:rPr lang="ru-RU" sz="1800" dirty="0" err="1">
                <a:effectLst/>
                <a:latin typeface="HSE Sans" panose="02000000000000000000" pitchFamily="50" charset="-52"/>
                <a:ea typeface="Times New Roman" panose="02020603050405020304" pitchFamily="18" charset="0"/>
              </a:rPr>
              <a:t>dotnet</a:t>
            </a:r>
            <a:r>
              <a:rPr lang="ru-RU" sz="1800" dirty="0">
                <a:effectLst/>
                <a:latin typeface="HSE Sans" panose="02000000000000000000" pitchFamily="50" charset="-52"/>
                <a:ea typeface="Times New Roman" panose="02020603050405020304" pitchFamily="18" charset="0"/>
              </a:rPr>
              <a:t> </a:t>
            </a:r>
            <a:r>
              <a:rPr lang="ru-RU" sz="1800" dirty="0" err="1">
                <a:effectLst/>
                <a:latin typeface="HSE Sans" panose="02000000000000000000" pitchFamily="50" charset="-52"/>
                <a:ea typeface="Times New Roman" panose="02020603050405020304" pitchFamily="18" charset="0"/>
              </a:rPr>
              <a:t>publish</a:t>
            </a:r>
            <a:r>
              <a:rPr lang="ru-RU" sz="1800" dirty="0">
                <a:effectLst/>
                <a:latin typeface="HSE Sans" panose="02000000000000000000" pitchFamily="50" charset="-52"/>
                <a:ea typeface="Times New Roman" panose="02020603050405020304" pitchFamily="18" charset="0"/>
              </a:rPr>
              <a:t> -c </a:t>
            </a:r>
            <a:r>
              <a:rPr lang="ru-RU" sz="1800" dirty="0" err="1">
                <a:effectLst/>
                <a:latin typeface="HSE Sans" panose="02000000000000000000" pitchFamily="50" charset="-52"/>
                <a:ea typeface="Times New Roman" panose="02020603050405020304" pitchFamily="18" charset="0"/>
              </a:rPr>
              <a:t>Release</a:t>
            </a:r>
            <a:r>
              <a:rPr lang="ru-RU" sz="1800" dirty="0">
                <a:effectLst/>
                <a:latin typeface="HSE Sans" panose="02000000000000000000" pitchFamily="50" charset="-52"/>
                <a:ea typeface="Times New Roman" panose="02020603050405020304" pitchFamily="18" charset="0"/>
              </a:rPr>
              <a:t> -o </a:t>
            </a:r>
            <a:r>
              <a:rPr lang="ru-RU" sz="1800" dirty="0" err="1">
                <a:effectLst/>
                <a:latin typeface="HSE Sans" panose="02000000000000000000" pitchFamily="50" charset="-52"/>
                <a:ea typeface="Times New Roman" panose="02020603050405020304" pitchFamily="18" charset="0"/>
              </a:rPr>
              <a:t>publish</a:t>
            </a:r>
            <a:r>
              <a:rPr lang="ru-RU" sz="1800" dirty="0">
                <a:effectLst/>
                <a:latin typeface="HSE Sans" panose="02000000000000000000" pitchFamily="50" charset="-52"/>
                <a:ea typeface="Times New Roman" panose="02020603050405020304" pitchFamily="18" charset="0"/>
              </a:rPr>
              <a:t>“</a:t>
            </a:r>
            <a:r>
              <a:rPr lang="en-US" sz="1800" dirty="0">
                <a:effectLst/>
                <a:latin typeface="HSE Sans" panose="02000000000000000000" pitchFamily="50" charset="-52"/>
                <a:ea typeface="Times New Roman" panose="02020603050405020304" pitchFamily="18" charset="0"/>
              </a:rPr>
              <a:t> – </a:t>
            </a:r>
            <a:r>
              <a:rPr lang="ru-RU" sz="1800" dirty="0">
                <a:effectLst/>
                <a:latin typeface="HSE Sans" panose="02000000000000000000" pitchFamily="50" charset="-52"/>
                <a:ea typeface="Times New Roman" panose="02020603050405020304" pitchFamily="18" charset="0"/>
              </a:rPr>
              <a:t>команда, которая публикует приложение, включая необходимые исполняемые файлы, библиотеки DLL и любые другие файлы, необходимые для запуска приложения в среде развертывания.</a:t>
            </a:r>
            <a:endParaRPr lang="ru-RU" sz="2000" dirty="0">
              <a:latin typeface="HSE Sans" panose="02000000000000000000" pitchFamily="50" charset="-52"/>
            </a:endParaRPr>
          </a:p>
          <a:p>
            <a:endParaRPr lang="ru-RU" sz="1800" dirty="0">
              <a:effectLst/>
              <a:latin typeface="HSE Sans" panose="02000000000000000000" pitchFamily="50" charset="-52"/>
              <a:ea typeface="Times New Roman" panose="02020603050405020304" pitchFamily="18" charset="0"/>
            </a:endParaRPr>
          </a:p>
          <a:p>
            <a:r>
              <a:rPr lang="ru-RU" sz="1800" dirty="0">
                <a:effectLst/>
                <a:latin typeface="HSE Sans" panose="02000000000000000000" pitchFamily="50" charset="-52"/>
                <a:ea typeface="Times New Roman" panose="02020603050405020304" pitchFamily="18" charset="0"/>
              </a:rPr>
              <a:t>Для </a:t>
            </a:r>
            <a:r>
              <a:rPr lang="ru-RU" sz="1800" dirty="0">
                <a:latin typeface="HSE Sans" panose="02000000000000000000" pitchFamily="50" charset="-52"/>
              </a:rPr>
              <a:t>развертывания</a:t>
            </a:r>
            <a:r>
              <a:rPr lang="ru-RU" sz="1800" dirty="0">
                <a:solidFill>
                  <a:srgbClr val="000000"/>
                </a:solidFill>
                <a:effectLst/>
                <a:latin typeface="HSE Sans" panose="02000000000000000000" pitchFamily="50" charset="-52"/>
                <a:ea typeface="Calibri" panose="020F0502020204030204" pitchFamily="34" charset="0"/>
              </a:rPr>
              <a:t> </a:t>
            </a:r>
            <a:r>
              <a:rPr lang="ru-RU" sz="1800" dirty="0">
                <a:effectLst/>
                <a:latin typeface="HSE Sans" panose="02000000000000000000" pitchFamily="50" charset="-52"/>
                <a:ea typeface="Times New Roman" panose="02020603050405020304" pitchFamily="18" charset="0"/>
              </a:rPr>
              <a:t>данной работы был выбрал сервис </a:t>
            </a:r>
            <a:r>
              <a:rPr lang="en-US" sz="1800" dirty="0">
                <a:effectLst/>
                <a:latin typeface="HSE Sans" panose="02000000000000000000" pitchFamily="50" charset="-52"/>
                <a:ea typeface="Times New Roman" panose="02020603050405020304" pitchFamily="18" charset="0"/>
              </a:rPr>
              <a:t>deploy</a:t>
            </a:r>
            <a:r>
              <a:rPr lang="ru-RU" sz="1800" dirty="0">
                <a:effectLst/>
                <a:latin typeface="HSE Sans" panose="02000000000000000000" pitchFamily="50" charset="-52"/>
                <a:ea typeface="Times New Roman" panose="02020603050405020304" pitchFamily="18" charset="0"/>
              </a:rPr>
              <a:t>-</a:t>
            </a:r>
            <a:r>
              <a:rPr lang="en-US" sz="1800" dirty="0">
                <a:effectLst/>
                <a:latin typeface="HSE Sans" panose="02000000000000000000" pitchFamily="50" charset="-52"/>
                <a:ea typeface="Times New Roman" panose="02020603050405020304" pitchFamily="18" charset="0"/>
              </a:rPr>
              <a:t>f</a:t>
            </a:r>
            <a:r>
              <a:rPr lang="ru-RU" sz="1800" dirty="0">
                <a:effectLst/>
                <a:latin typeface="HSE Sans" panose="02000000000000000000" pitchFamily="50" charset="-52"/>
                <a:ea typeface="Times New Roman" panose="02020603050405020304" pitchFamily="18" charset="0"/>
              </a:rPr>
              <a:t>. Данная платформа осуществляет запуск контейнеров </a:t>
            </a:r>
            <a:r>
              <a:rPr lang="ru-RU" sz="1800" dirty="0" err="1">
                <a:effectLst/>
                <a:latin typeface="HSE Sans" panose="02000000000000000000" pitchFamily="50" charset="-52"/>
                <a:ea typeface="Times New Roman" panose="02020603050405020304" pitchFamily="18" charset="0"/>
              </a:rPr>
              <a:t>Docker</a:t>
            </a:r>
            <a:r>
              <a:rPr lang="ru-RU" sz="1800" dirty="0">
                <a:effectLst/>
                <a:latin typeface="HSE Sans" panose="02000000000000000000" pitchFamily="50" charset="-52"/>
                <a:ea typeface="Times New Roman" panose="02020603050405020304" pitchFamily="18" charset="0"/>
              </a:rPr>
              <a:t> или приложений из </a:t>
            </a:r>
            <a:r>
              <a:rPr lang="ru-RU" sz="1800" dirty="0" err="1">
                <a:effectLst/>
                <a:latin typeface="HSE Sans" panose="02000000000000000000" pitchFamily="50" charset="-52"/>
                <a:ea typeface="Times New Roman" panose="02020603050405020304" pitchFamily="18" charset="0"/>
              </a:rPr>
              <a:t>zip</a:t>
            </a:r>
            <a:r>
              <a:rPr lang="ru-RU" sz="1800" dirty="0">
                <a:effectLst/>
                <a:latin typeface="HSE Sans" panose="02000000000000000000" pitchFamily="50" charset="-52"/>
                <a:ea typeface="Times New Roman" panose="02020603050405020304" pitchFamily="18" charset="0"/>
              </a:rPr>
              <a:t>-архива с возможностью масштабирования и управления потреблением ресурсов каждого приложения.</a:t>
            </a:r>
            <a:endParaRPr lang="en-US" sz="1800" dirty="0">
              <a:effectLst/>
              <a:latin typeface="HSE Sans" panose="02000000000000000000" pitchFamily="50" charset="-52"/>
              <a:ea typeface="Times New Roman" panose="02020603050405020304" pitchFamily="18" charset="0"/>
            </a:endParaRPr>
          </a:p>
          <a:p>
            <a:endParaRPr lang="en-US" sz="1800" dirty="0">
              <a:latin typeface="Times New Roman" panose="02020603050405020304" pitchFamily="18" charset="0"/>
            </a:endParaRPr>
          </a:p>
          <a:p>
            <a:endParaRPr lang="ru-RU" sz="2000" dirty="0"/>
          </a:p>
        </p:txBody>
      </p:sp>
      <p:pic>
        <p:nvPicPr>
          <p:cNvPr id="8" name="Рисунок 7">
            <a:extLst>
              <a:ext uri="{FF2B5EF4-FFF2-40B4-BE49-F238E27FC236}">
                <a16:creationId xmlns:a16="http://schemas.microsoft.com/office/drawing/2014/main" id="{4DCBB06C-1D57-4C37-9263-8132F7E72E91}"/>
              </a:ext>
            </a:extLst>
          </p:cNvPr>
          <p:cNvPicPr>
            <a:picLocks noChangeAspect="1"/>
          </p:cNvPicPr>
          <p:nvPr/>
        </p:nvPicPr>
        <p:blipFill>
          <a:blip r:embed="rId3"/>
          <a:stretch>
            <a:fillRect/>
          </a:stretch>
        </p:blipFill>
        <p:spPr>
          <a:xfrm>
            <a:off x="8160484" y="5004237"/>
            <a:ext cx="2990850" cy="628650"/>
          </a:xfrm>
          <a:prstGeom prst="rect">
            <a:avLst/>
          </a:prstGeom>
        </p:spPr>
      </p:pic>
      <p:pic>
        <p:nvPicPr>
          <p:cNvPr id="4098" name="Picture 2">
            <a:extLst>
              <a:ext uri="{FF2B5EF4-FFF2-40B4-BE49-F238E27FC236}">
                <a16:creationId xmlns:a16="http://schemas.microsoft.com/office/drawing/2014/main" id="{976912C1-D692-461C-9F48-5832E82D8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1130" y="2190311"/>
            <a:ext cx="1890204" cy="1890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293D120-955D-4AD2-A0D8-4946078E4576}"/>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5"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5" name="Текст 8">
            <a:extLst>
              <a:ext uri="{FF2B5EF4-FFF2-40B4-BE49-F238E27FC236}">
                <a16:creationId xmlns:a16="http://schemas.microsoft.com/office/drawing/2014/main" id="{03B9D475-3EBE-42CF-8DB3-732AF558E5CB}"/>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799868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 name="Текст 3">
            <a:extLst>
              <a:ext uri="{FF2B5EF4-FFF2-40B4-BE49-F238E27FC236}">
                <a16:creationId xmlns:a16="http://schemas.microsoft.com/office/drawing/2014/main" id="{71D10B64-8365-D86A-C100-D545EB8E4B2B}"/>
              </a:ext>
            </a:extLst>
          </p:cNvPr>
          <p:cNvSpPr>
            <a:spLocks noGrp="1"/>
          </p:cNvSpPr>
          <p:nvPr>
            <p:ph type="body" sz="quarter" idx="15"/>
          </p:nvPr>
        </p:nvSpPr>
        <p:spPr/>
        <p:txBody>
          <a:bodyPr/>
          <a:lstStyle/>
          <a:p>
            <a:r>
              <a:rPr lang="ru-RU" dirty="0"/>
              <a:t>Заключение</a:t>
            </a:r>
          </a:p>
        </p:txBody>
      </p:sp>
      <p:sp>
        <p:nvSpPr>
          <p:cNvPr id="5" name="TextBox 4">
            <a:extLst>
              <a:ext uri="{FF2B5EF4-FFF2-40B4-BE49-F238E27FC236}">
                <a16:creationId xmlns:a16="http://schemas.microsoft.com/office/drawing/2014/main" id="{3D578125-A80F-279C-B0C9-E0355677F797}"/>
              </a:ext>
            </a:extLst>
          </p:cNvPr>
          <p:cNvSpPr txBox="1"/>
          <p:nvPr/>
        </p:nvSpPr>
        <p:spPr>
          <a:xfrm>
            <a:off x="3145334" y="2828835"/>
            <a:ext cx="6229115" cy="1200329"/>
          </a:xfrm>
          <a:prstGeom prst="rect">
            <a:avLst/>
          </a:prstGeom>
          <a:noFill/>
        </p:spPr>
        <p:txBody>
          <a:bodyPr wrap="square" rtlCol="0">
            <a:spAutoFit/>
          </a:bodyPr>
          <a:lstStyle/>
          <a:p>
            <a:pPr algn="l"/>
            <a:r>
              <a:rPr lang="ru-RU" sz="7200" dirty="0">
                <a:latin typeface="HSE Sans" panose="02000000000000000000" pitchFamily="2" charset="0"/>
              </a:rPr>
              <a:t>ЗАКЛЮЧЕНИЕ</a:t>
            </a:r>
          </a:p>
        </p:txBody>
      </p:sp>
      <p:sp>
        <p:nvSpPr>
          <p:cNvPr id="9" name="TextBox 8">
            <a:extLst>
              <a:ext uri="{FF2B5EF4-FFF2-40B4-BE49-F238E27FC236}">
                <a16:creationId xmlns:a16="http://schemas.microsoft.com/office/drawing/2014/main" id="{2165FB86-FF88-4F15-9C24-259C5C3651E2}"/>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1" name="Текст 8">
            <a:extLst>
              <a:ext uri="{FF2B5EF4-FFF2-40B4-BE49-F238E27FC236}">
                <a16:creationId xmlns:a16="http://schemas.microsoft.com/office/drawing/2014/main" id="{D03C8174-D980-4853-84F5-F52E15E9DC4E}"/>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05415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2A45F6-4168-8507-B1B7-36E14D95DB1B}"/>
              </a:ext>
            </a:extLst>
          </p:cNvPr>
          <p:cNvSpPr>
            <a:spLocks noGrp="1"/>
          </p:cNvSpPr>
          <p:nvPr>
            <p:ph type="title"/>
          </p:nvPr>
        </p:nvSpPr>
        <p:spPr>
          <a:xfrm>
            <a:off x="585897" y="1447790"/>
            <a:ext cx="9348215" cy="777025"/>
          </a:xfrm>
        </p:spPr>
        <p:txBody>
          <a:bodyPr>
            <a:normAutofit/>
          </a:bodyPr>
          <a:lstStyle/>
          <a:p>
            <a:r>
              <a:rPr lang="ru-RU" sz="4400" dirty="0"/>
              <a:t>Подведение итогов</a:t>
            </a:r>
          </a:p>
        </p:txBody>
      </p:sp>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Заключение</a:t>
            </a:r>
          </a:p>
          <a:p>
            <a:endParaRPr lang="ru-RU" dirty="0"/>
          </a:p>
        </p:txBody>
      </p:sp>
      <p:sp>
        <p:nvSpPr>
          <p:cNvPr id="9" name="Текст 3">
            <a:extLst>
              <a:ext uri="{FF2B5EF4-FFF2-40B4-BE49-F238E27FC236}">
                <a16:creationId xmlns:a16="http://schemas.microsoft.com/office/drawing/2014/main" id="{D86CAC36-6737-00D9-EDD2-2D3ECF3F7865}"/>
              </a:ext>
            </a:extLst>
          </p:cNvPr>
          <p:cNvSpPr>
            <a:spLocks noGrp="1"/>
          </p:cNvSpPr>
          <p:nvPr>
            <p:ph type="body" sz="quarter" idx="12"/>
          </p:nvPr>
        </p:nvSpPr>
        <p:spPr>
          <a:xfrm>
            <a:off x="552019" y="2715776"/>
            <a:ext cx="7119827" cy="2507867"/>
          </a:xfrm>
        </p:spPr>
        <p:txBody>
          <a:bodyPr>
            <a:noAutofit/>
          </a:bodyPr>
          <a:lstStyle/>
          <a:p>
            <a:pPr marL="342900" indent="-342900">
              <a:buFont typeface="Arial" panose="020B0604020202020204" pitchFamily="34" charset="0"/>
              <a:buChar char="•"/>
            </a:pPr>
            <a:r>
              <a:rPr lang="ru-RU" sz="2000" dirty="0">
                <a:effectLst/>
                <a:latin typeface="HSE Sans" panose="02000000000000000000" pitchFamily="50" charset="-52"/>
                <a:ea typeface="Times New Roman" panose="02020603050405020304" pitchFamily="18" charset="0"/>
              </a:rPr>
              <a:t>Результатом данной курсовой работы является приложение для расчета калорийности продуктов и блюд</a:t>
            </a:r>
            <a:r>
              <a:rPr lang="ru-RU" sz="2000" dirty="0">
                <a:latin typeface="HSE Sans" panose="02000000000000000000" pitchFamily="50" charset="-52"/>
              </a:rPr>
              <a:t>.</a:t>
            </a:r>
          </a:p>
          <a:p>
            <a:pPr marL="342900" indent="-342900">
              <a:buFont typeface="Arial" panose="020B0604020202020204" pitchFamily="34" charset="0"/>
              <a:buChar char="•"/>
            </a:pPr>
            <a:r>
              <a:rPr lang="ru-RU" sz="2000" dirty="0">
                <a:effectLst/>
                <a:latin typeface="HSE Sans" panose="02000000000000000000" pitchFamily="50" charset="-52"/>
                <a:ea typeface="Times New Roman" panose="02020603050405020304" pitchFamily="18" charset="0"/>
              </a:rPr>
              <a:t>Разработка данного приложения для отслеживания калорий представляет собой ценный вклад в область здоровья и благополучия.</a:t>
            </a:r>
          </a:p>
          <a:p>
            <a:pPr marL="342900" indent="-342900">
              <a:buFont typeface="Arial" panose="020B0604020202020204" pitchFamily="34" charset="0"/>
              <a:buChar char="•"/>
            </a:pPr>
            <a:r>
              <a:rPr lang="ru-RU" sz="2000" dirty="0">
                <a:effectLst/>
                <a:latin typeface="HSE Sans" panose="02000000000000000000" pitchFamily="50" charset="-52"/>
                <a:ea typeface="Times New Roman" panose="02020603050405020304" pitchFamily="18" charset="0"/>
              </a:rPr>
              <a:t>Безграничный потенциал к развитию и совершенству</a:t>
            </a:r>
            <a:r>
              <a:rPr lang="ru-RU" sz="2000" dirty="0">
                <a:latin typeface="HSE Sans" panose="02000000000000000000" pitchFamily="50" charset="-52"/>
              </a:rPr>
              <a:t>.</a:t>
            </a:r>
          </a:p>
        </p:txBody>
      </p:sp>
      <p:pic>
        <p:nvPicPr>
          <p:cNvPr id="5124" name="Picture 4">
            <a:extLst>
              <a:ext uri="{FF2B5EF4-FFF2-40B4-BE49-F238E27FC236}">
                <a16:creationId xmlns:a16="http://schemas.microsoft.com/office/drawing/2014/main" id="{F802A382-B162-43D6-934B-CBEF07218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068" y="1836302"/>
            <a:ext cx="3461566" cy="359989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96BDE1-591E-4BF8-94D1-91A479A827CC}"/>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3" name="Текст 8">
            <a:extLst>
              <a:ext uri="{FF2B5EF4-FFF2-40B4-BE49-F238E27FC236}">
                <a16:creationId xmlns:a16="http://schemas.microsoft.com/office/drawing/2014/main" id="{36E57B14-BA5E-47CC-B1A8-15DDFE62250B}"/>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819511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5" name="TextBox 4">
            <a:extLst>
              <a:ext uri="{FF2B5EF4-FFF2-40B4-BE49-F238E27FC236}">
                <a16:creationId xmlns:a16="http://schemas.microsoft.com/office/drawing/2014/main" id="{3D578125-A80F-279C-B0C9-E0355677F797}"/>
              </a:ext>
            </a:extLst>
          </p:cNvPr>
          <p:cNvSpPr txBox="1"/>
          <p:nvPr/>
        </p:nvSpPr>
        <p:spPr>
          <a:xfrm>
            <a:off x="2891337" y="3075057"/>
            <a:ext cx="6409326" cy="707886"/>
          </a:xfrm>
          <a:prstGeom prst="rect">
            <a:avLst/>
          </a:prstGeom>
          <a:noFill/>
        </p:spPr>
        <p:txBody>
          <a:bodyPr wrap="square" rtlCol="0">
            <a:spAutoFit/>
          </a:bodyPr>
          <a:lstStyle/>
          <a:p>
            <a:pPr algn="ctr"/>
            <a:r>
              <a:rPr lang="ru-RU" sz="4000" dirty="0">
                <a:latin typeface="HSE Sans" panose="02000000000000000000" pitchFamily="2" charset="0"/>
              </a:rPr>
              <a:t>СПАСИБО ЗА ВНИМАНИЕ! </a:t>
            </a:r>
          </a:p>
        </p:txBody>
      </p:sp>
      <p:sp>
        <p:nvSpPr>
          <p:cNvPr id="8" name="Текст 7">
            <a:extLst>
              <a:ext uri="{FF2B5EF4-FFF2-40B4-BE49-F238E27FC236}">
                <a16:creationId xmlns:a16="http://schemas.microsoft.com/office/drawing/2014/main" id="{DF2EBBE1-8241-653B-103A-6A6EB22D0D57}"/>
              </a:ext>
            </a:extLst>
          </p:cNvPr>
          <p:cNvSpPr>
            <a:spLocks noGrp="1"/>
          </p:cNvSpPr>
          <p:nvPr>
            <p:ph type="body" sz="quarter" idx="15"/>
          </p:nvPr>
        </p:nvSpPr>
        <p:spPr/>
        <p:txBody>
          <a:bodyPr/>
          <a:lstStyle/>
          <a:p>
            <a:r>
              <a:rPr lang="ru-RU" dirty="0"/>
              <a:t>Заключение</a:t>
            </a:r>
          </a:p>
        </p:txBody>
      </p:sp>
      <p:sp>
        <p:nvSpPr>
          <p:cNvPr id="9" name="TextBox 8">
            <a:extLst>
              <a:ext uri="{FF2B5EF4-FFF2-40B4-BE49-F238E27FC236}">
                <a16:creationId xmlns:a16="http://schemas.microsoft.com/office/drawing/2014/main" id="{9EF609A0-CD4A-452B-A32B-7B031396519C}"/>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1" name="Текст 8">
            <a:extLst>
              <a:ext uri="{FF2B5EF4-FFF2-40B4-BE49-F238E27FC236}">
                <a16:creationId xmlns:a16="http://schemas.microsoft.com/office/drawing/2014/main" id="{5CE5332C-530F-4494-825D-5E7703B7A96F}"/>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974830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8" name="Текст 7">
            <a:extLst>
              <a:ext uri="{FF2B5EF4-FFF2-40B4-BE49-F238E27FC236}">
                <a16:creationId xmlns:a16="http://schemas.microsoft.com/office/drawing/2014/main" id="{DF2EBBE1-8241-653B-103A-6A6EB22D0D57}"/>
              </a:ext>
            </a:extLst>
          </p:cNvPr>
          <p:cNvSpPr>
            <a:spLocks noGrp="1"/>
          </p:cNvSpPr>
          <p:nvPr>
            <p:ph type="body" sz="quarter" idx="15"/>
          </p:nvPr>
        </p:nvSpPr>
        <p:spPr/>
        <p:txBody>
          <a:bodyPr/>
          <a:lstStyle/>
          <a:p>
            <a:r>
              <a:rPr lang="ru-RU" dirty="0"/>
              <a:t>Содержание</a:t>
            </a:r>
          </a:p>
        </p:txBody>
      </p:sp>
      <p:sp>
        <p:nvSpPr>
          <p:cNvPr id="9" name="TextBox 8">
            <a:extLst>
              <a:ext uri="{FF2B5EF4-FFF2-40B4-BE49-F238E27FC236}">
                <a16:creationId xmlns:a16="http://schemas.microsoft.com/office/drawing/2014/main" id="{9EF609A0-CD4A-452B-A32B-7B031396519C}"/>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1" name="Текст 8">
            <a:extLst>
              <a:ext uri="{FF2B5EF4-FFF2-40B4-BE49-F238E27FC236}">
                <a16:creationId xmlns:a16="http://schemas.microsoft.com/office/drawing/2014/main" id="{5CE5332C-530F-4494-825D-5E7703B7A96F}"/>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mc:AlternateContent xmlns:mc="http://schemas.openxmlformats.org/markup-compatibility/2006">
        <mc:Choice xmlns:pslz="http://schemas.microsoft.com/office/powerpoint/2016/slidezoom" Requires="pslz">
          <p:graphicFrame>
            <p:nvGraphicFramePr>
              <p:cNvPr id="7" name="Ссылка на слайд 6">
                <a:extLst>
                  <a:ext uri="{FF2B5EF4-FFF2-40B4-BE49-F238E27FC236}">
                    <a16:creationId xmlns:a16="http://schemas.microsoft.com/office/drawing/2014/main" id="{BFF08E80-03D9-4B85-93C8-94D1A719B997}"/>
                  </a:ext>
                </a:extLst>
              </p:cNvPr>
              <p:cNvGraphicFramePr>
                <a:graphicFrameLocks noChangeAspect="1"/>
              </p:cNvGraphicFramePr>
              <p:nvPr>
                <p:extLst>
                  <p:ext uri="{D42A27DB-BD31-4B8C-83A1-F6EECF244321}">
                    <p14:modId xmlns:p14="http://schemas.microsoft.com/office/powerpoint/2010/main" val="3189118682"/>
                  </p:ext>
                </p:extLst>
              </p:nvPr>
            </p:nvGraphicFramePr>
            <p:xfrm>
              <a:off x="357467" y="969596"/>
              <a:ext cx="1693333" cy="952500"/>
            </p:xfrm>
            <a:graphic>
              <a:graphicData uri="http://schemas.microsoft.com/office/powerpoint/2016/slidezoom">
                <pslz:sldZm>
                  <pslz:sldZmObj sldId="271" cId="982325395">
                    <pslz:zmPr id="{4D9B5C92-866F-443D-A555-8641D990C2A2}" returnToParent="0" transitionDur="1000">
                      <p166:blipFill xmlns:p166="http://schemas.microsoft.com/office/powerpoint/2016/6/main">
                        <a:blip r:embed="rId3"/>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7" name="Ссылка на слайд 6">
                <a:hlinkClick r:id="rId4" action="ppaction://hlinksldjump"/>
                <a:extLst>
                  <a:ext uri="{FF2B5EF4-FFF2-40B4-BE49-F238E27FC236}">
                    <a16:creationId xmlns:a16="http://schemas.microsoft.com/office/drawing/2014/main" id="{BFF08E80-03D9-4B85-93C8-94D1A719B997}"/>
                  </a:ext>
                </a:extLst>
              </p:cNvPr>
              <p:cNvPicPr>
                <a:picLocks noGrp="1" noRot="1" noChangeAspect="1" noMove="1" noResize="1" noEditPoints="1" noAdjustHandles="1" noChangeArrowheads="1" noChangeShapeType="1"/>
              </p:cNvPicPr>
              <p:nvPr/>
            </p:nvPicPr>
            <p:blipFill>
              <a:blip r:embed="rId3"/>
              <a:stretch>
                <a:fillRect/>
              </a:stretch>
            </p:blipFill>
            <p:spPr>
              <a:xfrm>
                <a:off x="357467" y="969596"/>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Ссылка на слайд 9">
                <a:extLst>
                  <a:ext uri="{FF2B5EF4-FFF2-40B4-BE49-F238E27FC236}">
                    <a16:creationId xmlns:a16="http://schemas.microsoft.com/office/drawing/2014/main" id="{4CEBA0CB-58E6-439B-AEDE-53297157FC9D}"/>
                  </a:ext>
                </a:extLst>
              </p:cNvPr>
              <p:cNvGraphicFramePr>
                <a:graphicFrameLocks noChangeAspect="1"/>
              </p:cNvGraphicFramePr>
              <p:nvPr>
                <p:extLst>
                  <p:ext uri="{D42A27DB-BD31-4B8C-83A1-F6EECF244321}">
                    <p14:modId xmlns:p14="http://schemas.microsoft.com/office/powerpoint/2010/main" val="3790190271"/>
                  </p:ext>
                </p:extLst>
              </p:nvPr>
            </p:nvGraphicFramePr>
            <p:xfrm>
              <a:off x="2306067" y="968210"/>
              <a:ext cx="1693333" cy="952500"/>
            </p:xfrm>
            <a:graphic>
              <a:graphicData uri="http://schemas.microsoft.com/office/powerpoint/2016/slidezoom">
                <pslz:sldZm>
                  <pslz:sldZmObj sldId="273" cId="3957261641">
                    <pslz:zmPr id="{7CB8C0C5-4C2F-4655-B4F9-3FCE6461D84F}" returnToParent="0" transitionDur="1000">
                      <p166:blipFill xmlns:p166="http://schemas.microsoft.com/office/powerpoint/2016/6/main">
                        <a:blip r:embed="rId5"/>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0" name="Ссылка на слайд 9">
                <a:hlinkClick r:id="rId2" action="ppaction://hlinksldjump"/>
                <a:extLst>
                  <a:ext uri="{FF2B5EF4-FFF2-40B4-BE49-F238E27FC236}">
                    <a16:creationId xmlns:a16="http://schemas.microsoft.com/office/drawing/2014/main" id="{4CEBA0CB-58E6-439B-AEDE-53297157FC9D}"/>
                  </a:ext>
                </a:extLst>
              </p:cNvPr>
              <p:cNvPicPr>
                <a:picLocks noGrp="1" noRot="1" noChangeAspect="1" noMove="1" noResize="1" noEditPoints="1" noAdjustHandles="1" noChangeArrowheads="1" noChangeShapeType="1"/>
              </p:cNvPicPr>
              <p:nvPr/>
            </p:nvPicPr>
            <p:blipFill>
              <a:blip r:embed="rId5"/>
              <a:stretch>
                <a:fillRect/>
              </a:stretch>
            </p:blipFill>
            <p:spPr>
              <a:xfrm>
                <a:off x="2306067" y="968210"/>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Ссылка на слайд 11">
                <a:extLst>
                  <a:ext uri="{FF2B5EF4-FFF2-40B4-BE49-F238E27FC236}">
                    <a16:creationId xmlns:a16="http://schemas.microsoft.com/office/drawing/2014/main" id="{689E035F-5148-4D62-BF55-1B96DEF5D00B}"/>
                  </a:ext>
                </a:extLst>
              </p:cNvPr>
              <p:cNvGraphicFramePr>
                <a:graphicFrameLocks noChangeAspect="1"/>
              </p:cNvGraphicFramePr>
              <p:nvPr>
                <p:extLst>
                  <p:ext uri="{D42A27DB-BD31-4B8C-83A1-F6EECF244321}">
                    <p14:modId xmlns:p14="http://schemas.microsoft.com/office/powerpoint/2010/main" val="2828019381"/>
                  </p:ext>
                </p:extLst>
              </p:nvPr>
            </p:nvGraphicFramePr>
            <p:xfrm>
              <a:off x="4254668" y="968210"/>
              <a:ext cx="1693333" cy="952500"/>
            </p:xfrm>
            <a:graphic>
              <a:graphicData uri="http://schemas.microsoft.com/office/powerpoint/2016/slidezoom">
                <pslz:sldZm>
                  <pslz:sldZmObj sldId="274" cId="3508279892">
                    <pslz:zmPr id="{A06F682E-41EC-4250-B1F8-1A6711C39723}" returnToParent="0" transitionDur="1000">
                      <p166:blipFill xmlns:p166="http://schemas.microsoft.com/office/powerpoint/2016/6/main">
                        <a:blip r:embed="rId6"/>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2" name="Ссылка на слайд 11">
                <a:hlinkClick r:id="rId7" action="ppaction://hlinksldjump"/>
                <a:extLst>
                  <a:ext uri="{FF2B5EF4-FFF2-40B4-BE49-F238E27FC236}">
                    <a16:creationId xmlns:a16="http://schemas.microsoft.com/office/drawing/2014/main" id="{689E035F-5148-4D62-BF55-1B96DEF5D00B}"/>
                  </a:ext>
                </a:extLst>
              </p:cNvPr>
              <p:cNvPicPr>
                <a:picLocks noGrp="1" noRot="1" noChangeAspect="1" noMove="1" noResize="1" noEditPoints="1" noAdjustHandles="1" noChangeArrowheads="1" noChangeShapeType="1"/>
              </p:cNvPicPr>
              <p:nvPr/>
            </p:nvPicPr>
            <p:blipFill>
              <a:blip r:embed="rId6"/>
              <a:stretch>
                <a:fillRect/>
              </a:stretch>
            </p:blipFill>
            <p:spPr>
              <a:xfrm>
                <a:off x="4254668" y="968210"/>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3" name="Ссылка на слайд 12">
                <a:extLst>
                  <a:ext uri="{FF2B5EF4-FFF2-40B4-BE49-F238E27FC236}">
                    <a16:creationId xmlns:a16="http://schemas.microsoft.com/office/drawing/2014/main" id="{2374C473-B1DA-4EE9-A2AF-D1335EC29A40}"/>
                  </a:ext>
                </a:extLst>
              </p:cNvPr>
              <p:cNvGraphicFramePr>
                <a:graphicFrameLocks noChangeAspect="1"/>
              </p:cNvGraphicFramePr>
              <p:nvPr>
                <p:extLst>
                  <p:ext uri="{D42A27DB-BD31-4B8C-83A1-F6EECF244321}">
                    <p14:modId xmlns:p14="http://schemas.microsoft.com/office/powerpoint/2010/main" val="1084715862"/>
                  </p:ext>
                </p:extLst>
              </p:nvPr>
            </p:nvGraphicFramePr>
            <p:xfrm>
              <a:off x="6203269" y="956829"/>
              <a:ext cx="1693333" cy="952500"/>
            </p:xfrm>
            <a:graphic>
              <a:graphicData uri="http://schemas.microsoft.com/office/powerpoint/2016/slidezoom">
                <pslz:sldZm>
                  <pslz:sldZmObj sldId="272" cId="2246102241">
                    <pslz:zmPr id="{8C390052-ED5A-4D1D-A547-866D7A0D2343}" returnToParent="0" transitionDur="1000">
                      <p166:blipFill xmlns:p166="http://schemas.microsoft.com/office/powerpoint/2016/6/main">
                        <a:blip r:embed="rId8"/>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3" name="Ссылка на слайд 12">
                <a:hlinkClick r:id="rId9" action="ppaction://hlinksldjump"/>
                <a:extLst>
                  <a:ext uri="{FF2B5EF4-FFF2-40B4-BE49-F238E27FC236}">
                    <a16:creationId xmlns:a16="http://schemas.microsoft.com/office/drawing/2014/main" id="{2374C473-B1DA-4EE9-A2AF-D1335EC29A40}"/>
                  </a:ext>
                </a:extLst>
              </p:cNvPr>
              <p:cNvPicPr>
                <a:picLocks noGrp="1" noRot="1" noChangeAspect="1" noMove="1" noResize="1" noEditPoints="1" noAdjustHandles="1" noChangeArrowheads="1" noChangeShapeType="1"/>
              </p:cNvPicPr>
              <p:nvPr/>
            </p:nvPicPr>
            <p:blipFill>
              <a:blip r:embed="rId8"/>
              <a:stretch>
                <a:fillRect/>
              </a:stretch>
            </p:blipFill>
            <p:spPr>
              <a:xfrm>
                <a:off x="6203269" y="956829"/>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Ссылка на слайд 13">
                <a:extLst>
                  <a:ext uri="{FF2B5EF4-FFF2-40B4-BE49-F238E27FC236}">
                    <a16:creationId xmlns:a16="http://schemas.microsoft.com/office/drawing/2014/main" id="{772AC768-177A-46E8-BE1D-D8F3C184BF36}"/>
                  </a:ext>
                </a:extLst>
              </p:cNvPr>
              <p:cNvGraphicFramePr>
                <a:graphicFrameLocks noChangeAspect="1"/>
              </p:cNvGraphicFramePr>
              <p:nvPr>
                <p:extLst>
                  <p:ext uri="{D42A27DB-BD31-4B8C-83A1-F6EECF244321}">
                    <p14:modId xmlns:p14="http://schemas.microsoft.com/office/powerpoint/2010/main" val="174744188"/>
                  </p:ext>
                </p:extLst>
              </p:nvPr>
            </p:nvGraphicFramePr>
            <p:xfrm>
              <a:off x="8151869" y="956829"/>
              <a:ext cx="1693333" cy="952500"/>
            </p:xfrm>
            <a:graphic>
              <a:graphicData uri="http://schemas.microsoft.com/office/powerpoint/2016/slidezoom">
                <pslz:sldZm>
                  <pslz:sldZmObj sldId="275" cId="2152675635">
                    <pslz:zmPr id="{7040C363-ED13-443F-9FCB-71E077FDD282}" returnToParent="0" transitionDur="1000">
                      <p166:blipFill xmlns:p166="http://schemas.microsoft.com/office/powerpoint/2016/6/main">
                        <a:blip r:embed="rId10"/>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4" name="Ссылка на слайд 13">
                <a:hlinkClick r:id="rId11" action="ppaction://hlinksldjump"/>
                <a:extLst>
                  <a:ext uri="{FF2B5EF4-FFF2-40B4-BE49-F238E27FC236}">
                    <a16:creationId xmlns:a16="http://schemas.microsoft.com/office/drawing/2014/main" id="{772AC768-177A-46E8-BE1D-D8F3C184BF36}"/>
                  </a:ext>
                </a:extLst>
              </p:cNvPr>
              <p:cNvPicPr>
                <a:picLocks noGrp="1" noRot="1" noChangeAspect="1" noMove="1" noResize="1" noEditPoints="1" noAdjustHandles="1" noChangeArrowheads="1" noChangeShapeType="1"/>
              </p:cNvPicPr>
              <p:nvPr/>
            </p:nvPicPr>
            <p:blipFill>
              <a:blip r:embed="rId10"/>
              <a:stretch>
                <a:fillRect/>
              </a:stretch>
            </p:blipFill>
            <p:spPr>
              <a:xfrm>
                <a:off x="8151869" y="956829"/>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Ссылка на слайд 14">
                <a:extLst>
                  <a:ext uri="{FF2B5EF4-FFF2-40B4-BE49-F238E27FC236}">
                    <a16:creationId xmlns:a16="http://schemas.microsoft.com/office/drawing/2014/main" id="{EE79D760-2223-4657-B633-A94C2BDC62EA}"/>
                  </a:ext>
                </a:extLst>
              </p:cNvPr>
              <p:cNvGraphicFramePr>
                <a:graphicFrameLocks noChangeAspect="1"/>
              </p:cNvGraphicFramePr>
              <p:nvPr>
                <p:extLst>
                  <p:ext uri="{D42A27DB-BD31-4B8C-83A1-F6EECF244321}">
                    <p14:modId xmlns:p14="http://schemas.microsoft.com/office/powerpoint/2010/main" val="1529441269"/>
                  </p:ext>
                </p:extLst>
              </p:nvPr>
            </p:nvGraphicFramePr>
            <p:xfrm>
              <a:off x="10052471" y="956829"/>
              <a:ext cx="1693333" cy="952500"/>
            </p:xfrm>
            <a:graphic>
              <a:graphicData uri="http://schemas.microsoft.com/office/powerpoint/2016/slidezoom">
                <pslz:sldZm>
                  <pslz:sldZmObj sldId="308" cId="1003292199">
                    <pslz:zmPr id="{37E08B20-65A3-4157-9505-11C78FFE75EB}" returnToParent="0" transitionDur="1000">
                      <p166:blipFill xmlns:p166="http://schemas.microsoft.com/office/powerpoint/2016/6/main">
                        <a:blip r:embed="rId12"/>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5" name="Ссылка на слайд 14">
                <a:hlinkClick r:id="rId13" action="ppaction://hlinksldjump"/>
                <a:extLst>
                  <a:ext uri="{FF2B5EF4-FFF2-40B4-BE49-F238E27FC236}">
                    <a16:creationId xmlns:a16="http://schemas.microsoft.com/office/drawing/2014/main" id="{EE79D760-2223-4657-B633-A94C2BDC62EA}"/>
                  </a:ext>
                </a:extLst>
              </p:cNvPr>
              <p:cNvPicPr>
                <a:picLocks noGrp="1" noRot="1" noChangeAspect="1" noMove="1" noResize="1" noEditPoints="1" noAdjustHandles="1" noChangeArrowheads="1" noChangeShapeType="1"/>
              </p:cNvPicPr>
              <p:nvPr/>
            </p:nvPicPr>
            <p:blipFill>
              <a:blip r:embed="rId12"/>
              <a:stretch>
                <a:fillRect/>
              </a:stretch>
            </p:blipFill>
            <p:spPr>
              <a:xfrm>
                <a:off x="10052471" y="956829"/>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6" name="Ссылка на слайд 15">
                <a:extLst>
                  <a:ext uri="{FF2B5EF4-FFF2-40B4-BE49-F238E27FC236}">
                    <a16:creationId xmlns:a16="http://schemas.microsoft.com/office/drawing/2014/main" id="{5973AD91-B068-4028-B17E-CE60714E0483}"/>
                  </a:ext>
                </a:extLst>
              </p:cNvPr>
              <p:cNvGraphicFramePr>
                <a:graphicFrameLocks noChangeAspect="1"/>
              </p:cNvGraphicFramePr>
              <p:nvPr>
                <p:extLst>
                  <p:ext uri="{D42A27DB-BD31-4B8C-83A1-F6EECF244321}">
                    <p14:modId xmlns:p14="http://schemas.microsoft.com/office/powerpoint/2010/main" val="3483505692"/>
                  </p:ext>
                </p:extLst>
              </p:nvPr>
            </p:nvGraphicFramePr>
            <p:xfrm>
              <a:off x="357467" y="2092706"/>
              <a:ext cx="1693333" cy="952500"/>
            </p:xfrm>
            <a:graphic>
              <a:graphicData uri="http://schemas.microsoft.com/office/powerpoint/2016/slidezoom">
                <pslz:sldZm>
                  <pslz:sldZmObj sldId="279" cId="701345865">
                    <pslz:zmPr id="{91C0A268-01B5-4D63-9CBE-C744A8BED634}" returnToParent="0" transitionDur="1000">
                      <p166:blipFill xmlns:p166="http://schemas.microsoft.com/office/powerpoint/2016/6/main">
                        <a:blip r:embed="rId14"/>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6" name="Ссылка на слайд 15">
                <a:hlinkClick r:id="rId15" action="ppaction://hlinksldjump"/>
                <a:extLst>
                  <a:ext uri="{FF2B5EF4-FFF2-40B4-BE49-F238E27FC236}">
                    <a16:creationId xmlns:a16="http://schemas.microsoft.com/office/drawing/2014/main" id="{5973AD91-B068-4028-B17E-CE60714E0483}"/>
                  </a:ext>
                </a:extLst>
              </p:cNvPr>
              <p:cNvPicPr>
                <a:picLocks noGrp="1" noRot="1" noChangeAspect="1" noMove="1" noResize="1" noEditPoints="1" noAdjustHandles="1" noChangeArrowheads="1" noChangeShapeType="1"/>
              </p:cNvPicPr>
              <p:nvPr/>
            </p:nvPicPr>
            <p:blipFill>
              <a:blip r:embed="rId14"/>
              <a:stretch>
                <a:fillRect/>
              </a:stretch>
            </p:blipFill>
            <p:spPr>
              <a:xfrm>
                <a:off x="357467" y="2092706"/>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Ссылка на слайд 16">
                <a:extLst>
                  <a:ext uri="{FF2B5EF4-FFF2-40B4-BE49-F238E27FC236}">
                    <a16:creationId xmlns:a16="http://schemas.microsoft.com/office/drawing/2014/main" id="{B9BFDD97-1A89-442C-85DE-8A718E935C08}"/>
                  </a:ext>
                </a:extLst>
              </p:cNvPr>
              <p:cNvGraphicFramePr>
                <a:graphicFrameLocks noChangeAspect="1"/>
              </p:cNvGraphicFramePr>
              <p:nvPr>
                <p:extLst>
                  <p:ext uri="{D42A27DB-BD31-4B8C-83A1-F6EECF244321}">
                    <p14:modId xmlns:p14="http://schemas.microsoft.com/office/powerpoint/2010/main" val="549018459"/>
                  </p:ext>
                </p:extLst>
              </p:nvPr>
            </p:nvGraphicFramePr>
            <p:xfrm>
              <a:off x="2306066" y="2091332"/>
              <a:ext cx="1693333" cy="952500"/>
            </p:xfrm>
            <a:graphic>
              <a:graphicData uri="http://schemas.microsoft.com/office/powerpoint/2016/slidezoom">
                <pslz:sldZm>
                  <pslz:sldZmObj sldId="280" cId="694259947">
                    <pslz:zmPr id="{6E1C7D3D-04AB-4BB1-81F2-CB3EBD4A2796}" returnToParent="0" transitionDur="1000">
                      <p166:blipFill xmlns:p166="http://schemas.microsoft.com/office/powerpoint/2016/6/main">
                        <a:blip r:embed="rId16"/>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7" name="Ссылка на слайд 16">
                <a:hlinkClick r:id="rId17" action="ppaction://hlinksldjump"/>
                <a:extLst>
                  <a:ext uri="{FF2B5EF4-FFF2-40B4-BE49-F238E27FC236}">
                    <a16:creationId xmlns:a16="http://schemas.microsoft.com/office/drawing/2014/main" id="{B9BFDD97-1A89-442C-85DE-8A718E935C08}"/>
                  </a:ext>
                </a:extLst>
              </p:cNvPr>
              <p:cNvPicPr>
                <a:picLocks noGrp="1" noRot="1" noChangeAspect="1" noMove="1" noResize="1" noEditPoints="1" noAdjustHandles="1" noChangeArrowheads="1" noChangeShapeType="1"/>
              </p:cNvPicPr>
              <p:nvPr/>
            </p:nvPicPr>
            <p:blipFill>
              <a:blip r:embed="rId16"/>
              <a:stretch>
                <a:fillRect/>
              </a:stretch>
            </p:blipFill>
            <p:spPr>
              <a:xfrm>
                <a:off x="2306066" y="2091332"/>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8" name="Ссылка на слайд 17">
                <a:extLst>
                  <a:ext uri="{FF2B5EF4-FFF2-40B4-BE49-F238E27FC236}">
                    <a16:creationId xmlns:a16="http://schemas.microsoft.com/office/drawing/2014/main" id="{AAC2FEFB-AD92-4E01-8323-DDCEAD92581F}"/>
                  </a:ext>
                </a:extLst>
              </p:cNvPr>
              <p:cNvGraphicFramePr>
                <a:graphicFrameLocks noChangeAspect="1"/>
              </p:cNvGraphicFramePr>
              <p:nvPr>
                <p:extLst>
                  <p:ext uri="{D42A27DB-BD31-4B8C-83A1-F6EECF244321}">
                    <p14:modId xmlns:p14="http://schemas.microsoft.com/office/powerpoint/2010/main" val="2438934035"/>
                  </p:ext>
                </p:extLst>
              </p:nvPr>
            </p:nvGraphicFramePr>
            <p:xfrm>
              <a:off x="4254665" y="2104087"/>
              <a:ext cx="1693333" cy="952500"/>
            </p:xfrm>
            <a:graphic>
              <a:graphicData uri="http://schemas.microsoft.com/office/powerpoint/2016/slidezoom">
                <pslz:sldZm>
                  <pslz:sldZmObj sldId="297" cId="356015099">
                    <pslz:zmPr id="{75DBFFCD-B432-4D9D-A6FD-23372A5DB58E}" returnToParent="0" transitionDur="1000">
                      <p166:blipFill xmlns:p166="http://schemas.microsoft.com/office/powerpoint/2016/6/main">
                        <a:blip r:embed="rId18"/>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8" name="Ссылка на слайд 17">
                <a:hlinkClick r:id="rId19" action="ppaction://hlinksldjump"/>
                <a:extLst>
                  <a:ext uri="{FF2B5EF4-FFF2-40B4-BE49-F238E27FC236}">
                    <a16:creationId xmlns:a16="http://schemas.microsoft.com/office/drawing/2014/main" id="{AAC2FEFB-AD92-4E01-8323-DDCEAD92581F}"/>
                  </a:ext>
                </a:extLst>
              </p:cNvPr>
              <p:cNvPicPr>
                <a:picLocks noGrp="1" noRot="1" noChangeAspect="1" noMove="1" noResize="1" noEditPoints="1" noAdjustHandles="1" noChangeArrowheads="1" noChangeShapeType="1"/>
              </p:cNvPicPr>
              <p:nvPr/>
            </p:nvPicPr>
            <p:blipFill>
              <a:blip r:embed="rId18"/>
              <a:stretch>
                <a:fillRect/>
              </a:stretch>
            </p:blipFill>
            <p:spPr>
              <a:xfrm>
                <a:off x="4254665" y="2104087"/>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Ссылка на слайд 18">
                <a:extLst>
                  <a:ext uri="{FF2B5EF4-FFF2-40B4-BE49-F238E27FC236}">
                    <a16:creationId xmlns:a16="http://schemas.microsoft.com/office/drawing/2014/main" id="{A035D4AE-14C2-44FA-874B-7CA93CC84EED}"/>
                  </a:ext>
                </a:extLst>
              </p:cNvPr>
              <p:cNvGraphicFramePr>
                <a:graphicFrameLocks noChangeAspect="1"/>
              </p:cNvGraphicFramePr>
              <p:nvPr>
                <p:extLst>
                  <p:ext uri="{D42A27DB-BD31-4B8C-83A1-F6EECF244321}">
                    <p14:modId xmlns:p14="http://schemas.microsoft.com/office/powerpoint/2010/main" val="307874868"/>
                  </p:ext>
                </p:extLst>
              </p:nvPr>
            </p:nvGraphicFramePr>
            <p:xfrm>
              <a:off x="6203269" y="2091332"/>
              <a:ext cx="1693333" cy="952500"/>
            </p:xfrm>
            <a:graphic>
              <a:graphicData uri="http://schemas.microsoft.com/office/powerpoint/2016/slidezoom">
                <pslz:sldZm>
                  <pslz:sldZmObj sldId="315" cId="4259557740">
                    <pslz:zmPr id="{4EF0BC28-CAA3-4BC6-A8C2-C130AB32AC02}" returnToParent="0" transitionDur="1000">
                      <p166:blipFill xmlns:p166="http://schemas.microsoft.com/office/powerpoint/2016/6/main">
                        <a:blip r:embed="rId20"/>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19" name="Ссылка на слайд 18">
                <a:hlinkClick r:id="rId21" action="ppaction://hlinksldjump"/>
                <a:extLst>
                  <a:ext uri="{FF2B5EF4-FFF2-40B4-BE49-F238E27FC236}">
                    <a16:creationId xmlns:a16="http://schemas.microsoft.com/office/drawing/2014/main" id="{A035D4AE-14C2-44FA-874B-7CA93CC84EED}"/>
                  </a:ext>
                </a:extLst>
              </p:cNvPr>
              <p:cNvPicPr>
                <a:picLocks noGrp="1" noRot="1" noChangeAspect="1" noMove="1" noResize="1" noEditPoints="1" noAdjustHandles="1" noChangeArrowheads="1" noChangeShapeType="1"/>
              </p:cNvPicPr>
              <p:nvPr/>
            </p:nvPicPr>
            <p:blipFill>
              <a:blip r:embed="rId20"/>
              <a:stretch>
                <a:fillRect/>
              </a:stretch>
            </p:blipFill>
            <p:spPr>
              <a:xfrm>
                <a:off x="6203269" y="2091332"/>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0" name="Ссылка на слайд 19">
                <a:extLst>
                  <a:ext uri="{FF2B5EF4-FFF2-40B4-BE49-F238E27FC236}">
                    <a16:creationId xmlns:a16="http://schemas.microsoft.com/office/drawing/2014/main" id="{8751F326-9D94-4B23-96DF-BBC1930CF1AD}"/>
                  </a:ext>
                </a:extLst>
              </p:cNvPr>
              <p:cNvGraphicFramePr>
                <a:graphicFrameLocks noChangeAspect="1"/>
              </p:cNvGraphicFramePr>
              <p:nvPr>
                <p:extLst>
                  <p:ext uri="{D42A27DB-BD31-4B8C-83A1-F6EECF244321}">
                    <p14:modId xmlns:p14="http://schemas.microsoft.com/office/powerpoint/2010/main" val="3603062589"/>
                  </p:ext>
                </p:extLst>
              </p:nvPr>
            </p:nvGraphicFramePr>
            <p:xfrm>
              <a:off x="8151863" y="2092706"/>
              <a:ext cx="1693333" cy="952500"/>
            </p:xfrm>
            <a:graphic>
              <a:graphicData uri="http://schemas.microsoft.com/office/powerpoint/2016/slidezoom">
                <pslz:sldZm>
                  <pslz:sldZmObj sldId="319" cId="1549630022">
                    <pslz:zmPr id="{0FF2C242-2CA7-432A-B05E-8DABCD3AB95D}" returnToParent="0" transitionDur="1000">
                      <p166:blipFill xmlns:p166="http://schemas.microsoft.com/office/powerpoint/2016/6/main">
                        <a:blip r:embed="rId22"/>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0" name="Ссылка на слайд 19">
                <a:hlinkClick r:id="rId23" action="ppaction://hlinksldjump"/>
                <a:extLst>
                  <a:ext uri="{FF2B5EF4-FFF2-40B4-BE49-F238E27FC236}">
                    <a16:creationId xmlns:a16="http://schemas.microsoft.com/office/drawing/2014/main" id="{8751F326-9D94-4B23-96DF-BBC1930CF1AD}"/>
                  </a:ext>
                </a:extLst>
              </p:cNvPr>
              <p:cNvPicPr>
                <a:picLocks noGrp="1" noRot="1" noChangeAspect="1" noMove="1" noResize="1" noEditPoints="1" noAdjustHandles="1" noChangeArrowheads="1" noChangeShapeType="1"/>
              </p:cNvPicPr>
              <p:nvPr/>
            </p:nvPicPr>
            <p:blipFill>
              <a:blip r:embed="rId22"/>
              <a:stretch>
                <a:fillRect/>
              </a:stretch>
            </p:blipFill>
            <p:spPr>
              <a:xfrm>
                <a:off x="8151863" y="2092706"/>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1" name="Ссылка на слайд 20">
                <a:extLst>
                  <a:ext uri="{FF2B5EF4-FFF2-40B4-BE49-F238E27FC236}">
                    <a16:creationId xmlns:a16="http://schemas.microsoft.com/office/drawing/2014/main" id="{B9D24304-2517-419F-9CEA-BA356838594A}"/>
                  </a:ext>
                </a:extLst>
              </p:cNvPr>
              <p:cNvGraphicFramePr>
                <a:graphicFrameLocks noChangeAspect="1"/>
              </p:cNvGraphicFramePr>
              <p:nvPr>
                <p:extLst>
                  <p:ext uri="{D42A27DB-BD31-4B8C-83A1-F6EECF244321}">
                    <p14:modId xmlns:p14="http://schemas.microsoft.com/office/powerpoint/2010/main" val="286396463"/>
                  </p:ext>
                </p:extLst>
              </p:nvPr>
            </p:nvGraphicFramePr>
            <p:xfrm>
              <a:off x="10052471" y="2087528"/>
              <a:ext cx="1693333" cy="952500"/>
            </p:xfrm>
            <a:graphic>
              <a:graphicData uri="http://schemas.microsoft.com/office/powerpoint/2016/slidezoom">
                <pslz:sldZm>
                  <pslz:sldZmObj sldId="282" cId="3141019488">
                    <pslz:zmPr id="{235178AF-7E07-4E97-A36E-88DFE53BFC55}" returnToParent="0" transitionDur="1000">
                      <p166:blipFill xmlns:p166="http://schemas.microsoft.com/office/powerpoint/2016/6/main">
                        <a:blip r:embed="rId24"/>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1" name="Ссылка на слайд 20">
                <a:hlinkClick r:id="rId25" action="ppaction://hlinksldjump"/>
                <a:extLst>
                  <a:ext uri="{FF2B5EF4-FFF2-40B4-BE49-F238E27FC236}">
                    <a16:creationId xmlns:a16="http://schemas.microsoft.com/office/drawing/2014/main" id="{B9D24304-2517-419F-9CEA-BA356838594A}"/>
                  </a:ext>
                </a:extLst>
              </p:cNvPr>
              <p:cNvPicPr>
                <a:picLocks noGrp="1" noRot="1" noChangeAspect="1" noMove="1" noResize="1" noEditPoints="1" noAdjustHandles="1" noChangeArrowheads="1" noChangeShapeType="1"/>
              </p:cNvPicPr>
              <p:nvPr/>
            </p:nvPicPr>
            <p:blipFill>
              <a:blip r:embed="rId24"/>
              <a:stretch>
                <a:fillRect/>
              </a:stretch>
            </p:blipFill>
            <p:spPr>
              <a:xfrm>
                <a:off x="10052471" y="2087528"/>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2" name="Ссылка на слайд 21">
                <a:extLst>
                  <a:ext uri="{FF2B5EF4-FFF2-40B4-BE49-F238E27FC236}">
                    <a16:creationId xmlns:a16="http://schemas.microsoft.com/office/drawing/2014/main" id="{7E81DF31-8424-431F-ADB4-4A363D617AFA}"/>
                  </a:ext>
                </a:extLst>
              </p:cNvPr>
              <p:cNvGraphicFramePr>
                <a:graphicFrameLocks noChangeAspect="1"/>
              </p:cNvGraphicFramePr>
              <p:nvPr>
                <p:extLst>
                  <p:ext uri="{D42A27DB-BD31-4B8C-83A1-F6EECF244321}">
                    <p14:modId xmlns:p14="http://schemas.microsoft.com/office/powerpoint/2010/main" val="786799464"/>
                  </p:ext>
                </p:extLst>
              </p:nvPr>
            </p:nvGraphicFramePr>
            <p:xfrm>
              <a:off x="357466" y="3219595"/>
              <a:ext cx="1693333" cy="952500"/>
            </p:xfrm>
            <a:graphic>
              <a:graphicData uri="http://schemas.microsoft.com/office/powerpoint/2016/slidezoom">
                <pslz:sldZm>
                  <pslz:sldZmObj sldId="309" cId="4087352887">
                    <pslz:zmPr id="{F506CE75-86A4-4016-ADC2-3C8A5BC9B240}" returnToParent="0" transitionDur="1000">
                      <p166:blipFill xmlns:p166="http://schemas.microsoft.com/office/powerpoint/2016/6/main">
                        <a:blip r:embed="rId26"/>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2" name="Ссылка на слайд 21">
                <a:hlinkClick r:id="rId27" action="ppaction://hlinksldjump"/>
                <a:extLst>
                  <a:ext uri="{FF2B5EF4-FFF2-40B4-BE49-F238E27FC236}">
                    <a16:creationId xmlns:a16="http://schemas.microsoft.com/office/drawing/2014/main" id="{7E81DF31-8424-431F-ADB4-4A363D617AFA}"/>
                  </a:ext>
                </a:extLst>
              </p:cNvPr>
              <p:cNvPicPr>
                <a:picLocks noGrp="1" noRot="1" noChangeAspect="1" noMove="1" noResize="1" noEditPoints="1" noAdjustHandles="1" noChangeArrowheads="1" noChangeShapeType="1"/>
              </p:cNvPicPr>
              <p:nvPr/>
            </p:nvPicPr>
            <p:blipFill>
              <a:blip r:embed="rId26"/>
              <a:stretch>
                <a:fillRect/>
              </a:stretch>
            </p:blipFill>
            <p:spPr>
              <a:xfrm>
                <a:off x="357466" y="3219595"/>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3" name="Ссылка на слайд 22">
                <a:extLst>
                  <a:ext uri="{FF2B5EF4-FFF2-40B4-BE49-F238E27FC236}">
                    <a16:creationId xmlns:a16="http://schemas.microsoft.com/office/drawing/2014/main" id="{DA8A0AFB-0E5A-45B5-8324-5DFC1B889E0C}"/>
                  </a:ext>
                </a:extLst>
              </p:cNvPr>
              <p:cNvGraphicFramePr>
                <a:graphicFrameLocks noChangeAspect="1"/>
              </p:cNvGraphicFramePr>
              <p:nvPr>
                <p:extLst>
                  <p:ext uri="{D42A27DB-BD31-4B8C-83A1-F6EECF244321}">
                    <p14:modId xmlns:p14="http://schemas.microsoft.com/office/powerpoint/2010/main" val="2001048427"/>
                  </p:ext>
                </p:extLst>
              </p:nvPr>
            </p:nvGraphicFramePr>
            <p:xfrm>
              <a:off x="2306065" y="3216807"/>
              <a:ext cx="1693333" cy="952500"/>
            </p:xfrm>
            <a:graphic>
              <a:graphicData uri="http://schemas.microsoft.com/office/powerpoint/2016/slidezoom">
                <pslz:sldZm>
                  <pslz:sldZmObj sldId="311" cId="600414365">
                    <pslz:zmPr id="{B494FF99-111D-46CD-B77A-DE68517D96F8}" returnToParent="0" transitionDur="1000">
                      <p166:blipFill xmlns:p166="http://schemas.microsoft.com/office/powerpoint/2016/6/main">
                        <a:blip r:embed="rId28"/>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3" name="Ссылка на слайд 22">
                <a:hlinkClick r:id="rId29" action="ppaction://hlinksldjump"/>
                <a:extLst>
                  <a:ext uri="{FF2B5EF4-FFF2-40B4-BE49-F238E27FC236}">
                    <a16:creationId xmlns:a16="http://schemas.microsoft.com/office/drawing/2014/main" id="{DA8A0AFB-0E5A-45B5-8324-5DFC1B889E0C}"/>
                  </a:ext>
                </a:extLst>
              </p:cNvPr>
              <p:cNvPicPr>
                <a:picLocks noGrp="1" noRot="1" noChangeAspect="1" noMove="1" noResize="1" noEditPoints="1" noAdjustHandles="1" noChangeArrowheads="1" noChangeShapeType="1"/>
              </p:cNvPicPr>
              <p:nvPr/>
            </p:nvPicPr>
            <p:blipFill>
              <a:blip r:embed="rId28"/>
              <a:stretch>
                <a:fillRect/>
              </a:stretch>
            </p:blipFill>
            <p:spPr>
              <a:xfrm>
                <a:off x="2306065" y="3216807"/>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4" name="Ссылка на слайд 23">
                <a:extLst>
                  <a:ext uri="{FF2B5EF4-FFF2-40B4-BE49-F238E27FC236}">
                    <a16:creationId xmlns:a16="http://schemas.microsoft.com/office/drawing/2014/main" id="{70CA4B5D-25A1-4308-A4DF-74CD839EDA24}"/>
                  </a:ext>
                </a:extLst>
              </p:cNvPr>
              <p:cNvGraphicFramePr>
                <a:graphicFrameLocks noChangeAspect="1"/>
              </p:cNvGraphicFramePr>
              <p:nvPr>
                <p:extLst>
                  <p:ext uri="{D42A27DB-BD31-4B8C-83A1-F6EECF244321}">
                    <p14:modId xmlns:p14="http://schemas.microsoft.com/office/powerpoint/2010/main" val="886505666"/>
                  </p:ext>
                </p:extLst>
              </p:nvPr>
            </p:nvGraphicFramePr>
            <p:xfrm>
              <a:off x="4254668" y="3216807"/>
              <a:ext cx="1693333" cy="952500"/>
            </p:xfrm>
            <a:graphic>
              <a:graphicData uri="http://schemas.microsoft.com/office/powerpoint/2016/slidezoom">
                <pslz:sldZm>
                  <pslz:sldZmObj sldId="312" cId="3264352000">
                    <pslz:zmPr id="{8E47DCBC-7BD0-41A5-85DA-54CE6A536DFF}" returnToParent="0" transitionDur="1000">
                      <p166:blipFill xmlns:p166="http://schemas.microsoft.com/office/powerpoint/2016/6/main">
                        <a:blip r:embed="rId30"/>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4" name="Ссылка на слайд 23">
                <a:hlinkClick r:id="rId31" action="ppaction://hlinksldjump"/>
                <a:extLst>
                  <a:ext uri="{FF2B5EF4-FFF2-40B4-BE49-F238E27FC236}">
                    <a16:creationId xmlns:a16="http://schemas.microsoft.com/office/drawing/2014/main" id="{70CA4B5D-25A1-4308-A4DF-74CD839EDA24}"/>
                  </a:ext>
                </a:extLst>
              </p:cNvPr>
              <p:cNvPicPr>
                <a:picLocks noGrp="1" noRot="1" noChangeAspect="1" noMove="1" noResize="1" noEditPoints="1" noAdjustHandles="1" noChangeArrowheads="1" noChangeShapeType="1"/>
              </p:cNvPicPr>
              <p:nvPr/>
            </p:nvPicPr>
            <p:blipFill>
              <a:blip r:embed="rId30"/>
              <a:stretch>
                <a:fillRect/>
              </a:stretch>
            </p:blipFill>
            <p:spPr>
              <a:xfrm>
                <a:off x="4254668" y="3216807"/>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5" name="Ссылка на слайд 24">
                <a:extLst>
                  <a:ext uri="{FF2B5EF4-FFF2-40B4-BE49-F238E27FC236}">
                    <a16:creationId xmlns:a16="http://schemas.microsoft.com/office/drawing/2014/main" id="{DB0CCA28-7EAA-4837-842D-8C0DF1FF52DB}"/>
                  </a:ext>
                </a:extLst>
              </p:cNvPr>
              <p:cNvGraphicFramePr>
                <a:graphicFrameLocks noChangeAspect="1"/>
              </p:cNvGraphicFramePr>
              <p:nvPr>
                <p:extLst>
                  <p:ext uri="{D42A27DB-BD31-4B8C-83A1-F6EECF244321}">
                    <p14:modId xmlns:p14="http://schemas.microsoft.com/office/powerpoint/2010/main" val="337552176"/>
                  </p:ext>
                </p:extLst>
              </p:nvPr>
            </p:nvGraphicFramePr>
            <p:xfrm>
              <a:off x="6203268" y="3219595"/>
              <a:ext cx="1693333" cy="952500"/>
            </p:xfrm>
            <a:graphic>
              <a:graphicData uri="http://schemas.microsoft.com/office/powerpoint/2016/slidezoom">
                <pslz:sldZm>
                  <pslz:sldZmObj sldId="299" cId="4184590848">
                    <pslz:zmPr id="{CDB5B3C0-7113-4753-B4D4-3D12890B6C74}" returnToParent="0" transitionDur="1000">
                      <p166:blipFill xmlns:p166="http://schemas.microsoft.com/office/powerpoint/2016/6/main">
                        <a:blip r:embed="rId32"/>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5" name="Ссылка на слайд 24">
                <a:hlinkClick r:id="rId33" action="ppaction://hlinksldjump"/>
                <a:extLst>
                  <a:ext uri="{FF2B5EF4-FFF2-40B4-BE49-F238E27FC236}">
                    <a16:creationId xmlns:a16="http://schemas.microsoft.com/office/drawing/2014/main" id="{DB0CCA28-7EAA-4837-842D-8C0DF1FF52DB}"/>
                  </a:ext>
                </a:extLst>
              </p:cNvPr>
              <p:cNvPicPr>
                <a:picLocks noGrp="1" noRot="1" noChangeAspect="1" noMove="1" noResize="1" noEditPoints="1" noAdjustHandles="1" noChangeArrowheads="1" noChangeShapeType="1"/>
              </p:cNvPicPr>
              <p:nvPr/>
            </p:nvPicPr>
            <p:blipFill>
              <a:blip r:embed="rId32"/>
              <a:stretch>
                <a:fillRect/>
              </a:stretch>
            </p:blipFill>
            <p:spPr>
              <a:xfrm>
                <a:off x="6203268" y="3219595"/>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6" name="Ссылка на слайд 25">
                <a:extLst>
                  <a:ext uri="{FF2B5EF4-FFF2-40B4-BE49-F238E27FC236}">
                    <a16:creationId xmlns:a16="http://schemas.microsoft.com/office/drawing/2014/main" id="{4683AAC1-EE48-45E8-BD5A-194FBDE7FEB5}"/>
                  </a:ext>
                </a:extLst>
              </p:cNvPr>
              <p:cNvGraphicFramePr>
                <a:graphicFrameLocks noChangeAspect="1"/>
              </p:cNvGraphicFramePr>
              <p:nvPr>
                <p:extLst>
                  <p:ext uri="{D42A27DB-BD31-4B8C-83A1-F6EECF244321}">
                    <p14:modId xmlns:p14="http://schemas.microsoft.com/office/powerpoint/2010/main" val="2221319342"/>
                  </p:ext>
                </p:extLst>
              </p:nvPr>
            </p:nvGraphicFramePr>
            <p:xfrm>
              <a:off x="8151869" y="3216807"/>
              <a:ext cx="1693333" cy="952500"/>
            </p:xfrm>
            <a:graphic>
              <a:graphicData uri="http://schemas.microsoft.com/office/powerpoint/2016/slidezoom">
                <pslz:sldZm>
                  <pslz:sldZmObj sldId="284" cId="2990804011">
                    <pslz:zmPr id="{851D0847-8070-4E09-8A2A-6F819168E625}" returnToParent="0" transitionDur="1000">
                      <p166:blipFill xmlns:p166="http://schemas.microsoft.com/office/powerpoint/2016/6/main">
                        <a:blip r:embed="rId34"/>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6" name="Ссылка на слайд 25">
                <a:hlinkClick r:id="rId35" action="ppaction://hlinksldjump"/>
                <a:extLst>
                  <a:ext uri="{FF2B5EF4-FFF2-40B4-BE49-F238E27FC236}">
                    <a16:creationId xmlns:a16="http://schemas.microsoft.com/office/drawing/2014/main" id="{4683AAC1-EE48-45E8-BD5A-194FBDE7FEB5}"/>
                  </a:ext>
                </a:extLst>
              </p:cNvPr>
              <p:cNvPicPr>
                <a:picLocks noGrp="1" noRot="1" noChangeAspect="1" noMove="1" noResize="1" noEditPoints="1" noAdjustHandles="1" noChangeArrowheads="1" noChangeShapeType="1"/>
              </p:cNvPicPr>
              <p:nvPr/>
            </p:nvPicPr>
            <p:blipFill>
              <a:blip r:embed="rId34"/>
              <a:stretch>
                <a:fillRect/>
              </a:stretch>
            </p:blipFill>
            <p:spPr>
              <a:xfrm>
                <a:off x="8151869" y="3216807"/>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7" name="Ссылка на слайд 26">
                <a:extLst>
                  <a:ext uri="{FF2B5EF4-FFF2-40B4-BE49-F238E27FC236}">
                    <a16:creationId xmlns:a16="http://schemas.microsoft.com/office/drawing/2014/main" id="{754036B2-DFA5-41C8-B616-4D858B13F8AB}"/>
                  </a:ext>
                </a:extLst>
              </p:cNvPr>
              <p:cNvGraphicFramePr>
                <a:graphicFrameLocks noChangeAspect="1"/>
              </p:cNvGraphicFramePr>
              <p:nvPr>
                <p:extLst>
                  <p:ext uri="{D42A27DB-BD31-4B8C-83A1-F6EECF244321}">
                    <p14:modId xmlns:p14="http://schemas.microsoft.com/office/powerpoint/2010/main" val="2000699804"/>
                  </p:ext>
                </p:extLst>
              </p:nvPr>
            </p:nvGraphicFramePr>
            <p:xfrm>
              <a:off x="10052471" y="3211310"/>
              <a:ext cx="1693333" cy="952500"/>
            </p:xfrm>
            <a:graphic>
              <a:graphicData uri="http://schemas.microsoft.com/office/powerpoint/2016/slidezoom">
                <pslz:sldZm>
                  <pslz:sldZmObj sldId="286" cId="929767828">
                    <pslz:zmPr id="{95368D19-3197-47C7-854A-7117C151AF1C}" returnToParent="0" transitionDur="1000">
                      <p166:blipFill xmlns:p166="http://schemas.microsoft.com/office/powerpoint/2016/6/main">
                        <a:blip r:embed="rId36"/>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7" name="Ссылка на слайд 26">
                <a:hlinkClick r:id="rId37" action="ppaction://hlinksldjump"/>
                <a:extLst>
                  <a:ext uri="{FF2B5EF4-FFF2-40B4-BE49-F238E27FC236}">
                    <a16:creationId xmlns:a16="http://schemas.microsoft.com/office/drawing/2014/main" id="{754036B2-DFA5-41C8-B616-4D858B13F8AB}"/>
                  </a:ext>
                </a:extLst>
              </p:cNvPr>
              <p:cNvPicPr>
                <a:picLocks noGrp="1" noRot="1" noChangeAspect="1" noMove="1" noResize="1" noEditPoints="1" noAdjustHandles="1" noChangeArrowheads="1" noChangeShapeType="1"/>
              </p:cNvPicPr>
              <p:nvPr/>
            </p:nvPicPr>
            <p:blipFill>
              <a:blip r:embed="rId36"/>
              <a:stretch>
                <a:fillRect/>
              </a:stretch>
            </p:blipFill>
            <p:spPr>
              <a:xfrm>
                <a:off x="10052471" y="3211310"/>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8" name="Ссылка на слайд 27">
                <a:extLst>
                  <a:ext uri="{FF2B5EF4-FFF2-40B4-BE49-F238E27FC236}">
                    <a16:creationId xmlns:a16="http://schemas.microsoft.com/office/drawing/2014/main" id="{5B2991E6-C2B5-4BC6-8F0C-2BD9B8864FD9}"/>
                  </a:ext>
                </a:extLst>
              </p:cNvPr>
              <p:cNvGraphicFramePr>
                <a:graphicFrameLocks noChangeAspect="1"/>
              </p:cNvGraphicFramePr>
              <p:nvPr>
                <p:extLst>
                  <p:ext uri="{D42A27DB-BD31-4B8C-83A1-F6EECF244321}">
                    <p14:modId xmlns:p14="http://schemas.microsoft.com/office/powerpoint/2010/main" val="281459947"/>
                  </p:ext>
                </p:extLst>
              </p:nvPr>
            </p:nvGraphicFramePr>
            <p:xfrm>
              <a:off x="345729" y="4346222"/>
              <a:ext cx="1693333" cy="952500"/>
            </p:xfrm>
            <a:graphic>
              <a:graphicData uri="http://schemas.microsoft.com/office/powerpoint/2016/slidezoom">
                <pslz:sldZm>
                  <pslz:sldZmObj sldId="313" cId="2221528119">
                    <pslz:zmPr id="{8E19916E-072D-4B6F-AD91-8A32EF6A1419}" returnToParent="0" transitionDur="1000">
                      <p166:blipFill xmlns:p166="http://schemas.microsoft.com/office/powerpoint/2016/6/main">
                        <a:blip r:embed="rId38"/>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8" name="Ссылка на слайд 27">
                <a:hlinkClick r:id="rId39" action="ppaction://hlinksldjump"/>
                <a:extLst>
                  <a:ext uri="{FF2B5EF4-FFF2-40B4-BE49-F238E27FC236}">
                    <a16:creationId xmlns:a16="http://schemas.microsoft.com/office/drawing/2014/main" id="{5B2991E6-C2B5-4BC6-8F0C-2BD9B8864FD9}"/>
                  </a:ext>
                </a:extLst>
              </p:cNvPr>
              <p:cNvPicPr>
                <a:picLocks noGrp="1" noRot="1" noChangeAspect="1" noMove="1" noResize="1" noEditPoints="1" noAdjustHandles="1" noChangeArrowheads="1" noChangeShapeType="1"/>
              </p:cNvPicPr>
              <p:nvPr/>
            </p:nvPicPr>
            <p:blipFill>
              <a:blip r:embed="rId38"/>
              <a:stretch>
                <a:fillRect/>
              </a:stretch>
            </p:blipFill>
            <p:spPr>
              <a:xfrm>
                <a:off x="345729" y="4346222"/>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9" name="Ссылка на слайд 28">
                <a:extLst>
                  <a:ext uri="{FF2B5EF4-FFF2-40B4-BE49-F238E27FC236}">
                    <a16:creationId xmlns:a16="http://schemas.microsoft.com/office/drawing/2014/main" id="{A44C9E12-C5E5-42C3-A788-43C4229B72F8}"/>
                  </a:ext>
                </a:extLst>
              </p:cNvPr>
              <p:cNvGraphicFramePr>
                <a:graphicFrameLocks noChangeAspect="1"/>
              </p:cNvGraphicFramePr>
              <p:nvPr>
                <p:extLst>
                  <p:ext uri="{D42A27DB-BD31-4B8C-83A1-F6EECF244321}">
                    <p14:modId xmlns:p14="http://schemas.microsoft.com/office/powerpoint/2010/main" val="2752851530"/>
                  </p:ext>
                </p:extLst>
              </p:nvPr>
            </p:nvGraphicFramePr>
            <p:xfrm>
              <a:off x="2306064" y="4349806"/>
              <a:ext cx="1693333" cy="952500"/>
            </p:xfrm>
            <a:graphic>
              <a:graphicData uri="http://schemas.microsoft.com/office/powerpoint/2016/slidezoom">
                <pslz:sldZm>
                  <pslz:sldZmObj sldId="290" cId="581289276">
                    <pslz:zmPr id="{9978FDA6-F209-4AA4-8D60-8B8ABE255A66}" returnToParent="0" transitionDur="1000">
                      <p166:blipFill xmlns:p166="http://schemas.microsoft.com/office/powerpoint/2016/6/main">
                        <a:blip r:embed="rId40"/>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29" name="Ссылка на слайд 28">
                <a:hlinkClick r:id="rId41" action="ppaction://hlinksldjump"/>
                <a:extLst>
                  <a:ext uri="{FF2B5EF4-FFF2-40B4-BE49-F238E27FC236}">
                    <a16:creationId xmlns:a16="http://schemas.microsoft.com/office/drawing/2014/main" id="{A44C9E12-C5E5-42C3-A788-43C4229B72F8}"/>
                  </a:ext>
                </a:extLst>
              </p:cNvPr>
              <p:cNvPicPr>
                <a:picLocks noGrp="1" noRot="1" noChangeAspect="1" noMove="1" noResize="1" noEditPoints="1" noAdjustHandles="1" noChangeArrowheads="1" noChangeShapeType="1"/>
              </p:cNvPicPr>
              <p:nvPr/>
            </p:nvPicPr>
            <p:blipFill>
              <a:blip r:embed="rId40"/>
              <a:stretch>
                <a:fillRect/>
              </a:stretch>
            </p:blipFill>
            <p:spPr>
              <a:xfrm>
                <a:off x="2306064" y="4349806"/>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0" name="Ссылка на слайд 29">
                <a:extLst>
                  <a:ext uri="{FF2B5EF4-FFF2-40B4-BE49-F238E27FC236}">
                    <a16:creationId xmlns:a16="http://schemas.microsoft.com/office/drawing/2014/main" id="{39643E4D-DFDE-4357-BFC2-9BCF94CBB4F6}"/>
                  </a:ext>
                </a:extLst>
              </p:cNvPr>
              <p:cNvGraphicFramePr>
                <a:graphicFrameLocks noChangeAspect="1"/>
              </p:cNvGraphicFramePr>
              <p:nvPr>
                <p:extLst>
                  <p:ext uri="{D42A27DB-BD31-4B8C-83A1-F6EECF244321}">
                    <p14:modId xmlns:p14="http://schemas.microsoft.com/office/powerpoint/2010/main" val="1104785527"/>
                  </p:ext>
                </p:extLst>
              </p:nvPr>
            </p:nvGraphicFramePr>
            <p:xfrm>
              <a:off x="4254566" y="4350667"/>
              <a:ext cx="1693333" cy="952500"/>
            </p:xfrm>
            <a:graphic>
              <a:graphicData uri="http://schemas.microsoft.com/office/powerpoint/2016/slidezoom">
                <pslz:sldZm>
                  <pslz:sldZmObj sldId="317" cId="757209120">
                    <pslz:zmPr id="{CDEDB422-1C0D-4770-9173-86BC67F7D8A2}" returnToParent="0" transitionDur="1000">
                      <p166:blipFill xmlns:p166="http://schemas.microsoft.com/office/powerpoint/2016/6/main">
                        <a:blip r:embed="rId42"/>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0" name="Ссылка на слайд 29">
                <a:hlinkClick r:id="rId43" action="ppaction://hlinksldjump"/>
                <a:extLst>
                  <a:ext uri="{FF2B5EF4-FFF2-40B4-BE49-F238E27FC236}">
                    <a16:creationId xmlns:a16="http://schemas.microsoft.com/office/drawing/2014/main" id="{39643E4D-DFDE-4357-BFC2-9BCF94CBB4F6}"/>
                  </a:ext>
                </a:extLst>
              </p:cNvPr>
              <p:cNvPicPr>
                <a:picLocks noGrp="1" noRot="1" noChangeAspect="1" noMove="1" noResize="1" noEditPoints="1" noAdjustHandles="1" noChangeArrowheads="1" noChangeShapeType="1"/>
              </p:cNvPicPr>
              <p:nvPr/>
            </p:nvPicPr>
            <p:blipFill>
              <a:blip r:embed="rId42"/>
              <a:stretch>
                <a:fillRect/>
              </a:stretch>
            </p:blipFill>
            <p:spPr>
              <a:xfrm>
                <a:off x="4254566" y="4350667"/>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1" name="Ссылка на слайд 30">
                <a:extLst>
                  <a:ext uri="{FF2B5EF4-FFF2-40B4-BE49-F238E27FC236}">
                    <a16:creationId xmlns:a16="http://schemas.microsoft.com/office/drawing/2014/main" id="{1CC07BA2-CB39-46AA-8068-44FD246B3D36}"/>
                  </a:ext>
                </a:extLst>
              </p:cNvPr>
              <p:cNvGraphicFramePr>
                <a:graphicFrameLocks noChangeAspect="1"/>
              </p:cNvGraphicFramePr>
              <p:nvPr>
                <p:extLst>
                  <p:ext uri="{D42A27DB-BD31-4B8C-83A1-F6EECF244321}">
                    <p14:modId xmlns:p14="http://schemas.microsoft.com/office/powerpoint/2010/main" val="1176989803"/>
                  </p:ext>
                </p:extLst>
              </p:nvPr>
            </p:nvGraphicFramePr>
            <p:xfrm>
              <a:off x="6203068" y="4354098"/>
              <a:ext cx="1693333" cy="952500"/>
            </p:xfrm>
            <a:graphic>
              <a:graphicData uri="http://schemas.microsoft.com/office/powerpoint/2016/slidezoom">
                <pslz:sldZm>
                  <pslz:sldZmObj sldId="314" cId="1798116678">
                    <pslz:zmPr id="{F9D64DDA-A1B7-42D7-B2DF-9265EC8BC9BA}" returnToParent="0" transitionDur="1000">
                      <p166:blipFill xmlns:p166="http://schemas.microsoft.com/office/powerpoint/2016/6/main">
                        <a:blip r:embed="rId44"/>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1" name="Ссылка на слайд 30">
                <a:hlinkClick r:id="rId45" action="ppaction://hlinksldjump"/>
                <a:extLst>
                  <a:ext uri="{FF2B5EF4-FFF2-40B4-BE49-F238E27FC236}">
                    <a16:creationId xmlns:a16="http://schemas.microsoft.com/office/drawing/2014/main" id="{1CC07BA2-CB39-46AA-8068-44FD246B3D36}"/>
                  </a:ext>
                </a:extLst>
              </p:cNvPr>
              <p:cNvPicPr>
                <a:picLocks noGrp="1" noRot="1" noChangeAspect="1" noMove="1" noResize="1" noEditPoints="1" noAdjustHandles="1" noChangeArrowheads="1" noChangeShapeType="1"/>
              </p:cNvPicPr>
              <p:nvPr/>
            </p:nvPicPr>
            <p:blipFill>
              <a:blip r:embed="rId44"/>
              <a:stretch>
                <a:fillRect/>
              </a:stretch>
            </p:blipFill>
            <p:spPr>
              <a:xfrm>
                <a:off x="6203068" y="4354098"/>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2" name="Ссылка на слайд 31">
                <a:extLst>
                  <a:ext uri="{FF2B5EF4-FFF2-40B4-BE49-F238E27FC236}">
                    <a16:creationId xmlns:a16="http://schemas.microsoft.com/office/drawing/2014/main" id="{364E9C40-B0BF-4828-9D5B-7ABC8D9E5377}"/>
                  </a:ext>
                </a:extLst>
              </p:cNvPr>
              <p:cNvGraphicFramePr>
                <a:graphicFrameLocks noChangeAspect="1"/>
              </p:cNvGraphicFramePr>
              <p:nvPr>
                <p:extLst>
                  <p:ext uri="{D42A27DB-BD31-4B8C-83A1-F6EECF244321}">
                    <p14:modId xmlns:p14="http://schemas.microsoft.com/office/powerpoint/2010/main" val="3716381982"/>
                  </p:ext>
                </p:extLst>
              </p:nvPr>
            </p:nvGraphicFramePr>
            <p:xfrm>
              <a:off x="8151570" y="4349806"/>
              <a:ext cx="1693333" cy="952500"/>
            </p:xfrm>
            <a:graphic>
              <a:graphicData uri="http://schemas.microsoft.com/office/powerpoint/2016/slidezoom">
                <pslz:sldZm>
                  <pslz:sldZmObj sldId="288" cId="3523856601">
                    <pslz:zmPr id="{53E3AB9D-46E1-4CC6-8C37-15ABF0916E71}" returnToParent="0" transitionDur="1000">
                      <p166:blipFill xmlns:p166="http://schemas.microsoft.com/office/powerpoint/2016/6/main">
                        <a:blip r:embed="rId46"/>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2" name="Ссылка на слайд 31">
                <a:hlinkClick r:id="rId47" action="ppaction://hlinksldjump"/>
                <a:extLst>
                  <a:ext uri="{FF2B5EF4-FFF2-40B4-BE49-F238E27FC236}">
                    <a16:creationId xmlns:a16="http://schemas.microsoft.com/office/drawing/2014/main" id="{364E9C40-B0BF-4828-9D5B-7ABC8D9E5377}"/>
                  </a:ext>
                </a:extLst>
              </p:cNvPr>
              <p:cNvPicPr>
                <a:picLocks noGrp="1" noRot="1" noChangeAspect="1" noMove="1" noResize="1" noEditPoints="1" noAdjustHandles="1" noChangeArrowheads="1" noChangeShapeType="1"/>
              </p:cNvPicPr>
              <p:nvPr/>
            </p:nvPicPr>
            <p:blipFill>
              <a:blip r:embed="rId46"/>
              <a:stretch>
                <a:fillRect/>
              </a:stretch>
            </p:blipFill>
            <p:spPr>
              <a:xfrm>
                <a:off x="8151570" y="4349806"/>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3" name="Ссылка на слайд 32">
                <a:extLst>
                  <a:ext uri="{FF2B5EF4-FFF2-40B4-BE49-F238E27FC236}">
                    <a16:creationId xmlns:a16="http://schemas.microsoft.com/office/drawing/2014/main" id="{4476BAEF-14B4-4193-81B1-326AC8BC2BC6}"/>
                  </a:ext>
                </a:extLst>
              </p:cNvPr>
              <p:cNvGraphicFramePr>
                <a:graphicFrameLocks noChangeAspect="1"/>
              </p:cNvGraphicFramePr>
              <p:nvPr>
                <p:extLst>
                  <p:ext uri="{D42A27DB-BD31-4B8C-83A1-F6EECF244321}">
                    <p14:modId xmlns:p14="http://schemas.microsoft.com/office/powerpoint/2010/main" val="3882777075"/>
                  </p:ext>
                </p:extLst>
              </p:nvPr>
            </p:nvGraphicFramePr>
            <p:xfrm>
              <a:off x="10052470" y="4340444"/>
              <a:ext cx="1693333" cy="952500"/>
            </p:xfrm>
            <a:graphic>
              <a:graphicData uri="http://schemas.microsoft.com/office/powerpoint/2016/slidezoom">
                <pslz:sldZm>
                  <pslz:sldZmObj sldId="305" cId="2799868471">
                    <pslz:zmPr id="{DB080997-8A0D-43AE-B0D8-311B9B0C7E4C}" returnToParent="0" transitionDur="1000">
                      <p166:blipFill xmlns:p166="http://schemas.microsoft.com/office/powerpoint/2016/6/main">
                        <a:blip r:embed="rId48"/>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3" name="Ссылка на слайд 32">
                <a:hlinkClick r:id="rId49" action="ppaction://hlinksldjump"/>
                <a:extLst>
                  <a:ext uri="{FF2B5EF4-FFF2-40B4-BE49-F238E27FC236}">
                    <a16:creationId xmlns:a16="http://schemas.microsoft.com/office/drawing/2014/main" id="{4476BAEF-14B4-4193-81B1-326AC8BC2BC6}"/>
                  </a:ext>
                </a:extLst>
              </p:cNvPr>
              <p:cNvPicPr>
                <a:picLocks noGrp="1" noRot="1" noChangeAspect="1" noMove="1" noResize="1" noEditPoints="1" noAdjustHandles="1" noChangeArrowheads="1" noChangeShapeType="1"/>
              </p:cNvPicPr>
              <p:nvPr/>
            </p:nvPicPr>
            <p:blipFill>
              <a:blip r:embed="rId48"/>
              <a:stretch>
                <a:fillRect/>
              </a:stretch>
            </p:blipFill>
            <p:spPr>
              <a:xfrm>
                <a:off x="10052470" y="4340444"/>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4" name="Ссылка на слайд 33">
                <a:extLst>
                  <a:ext uri="{FF2B5EF4-FFF2-40B4-BE49-F238E27FC236}">
                    <a16:creationId xmlns:a16="http://schemas.microsoft.com/office/drawing/2014/main" id="{E1FDEF48-85D3-4134-BB23-8D73C100AE11}"/>
                  </a:ext>
                </a:extLst>
              </p:cNvPr>
              <p:cNvGraphicFramePr>
                <a:graphicFrameLocks noChangeAspect="1"/>
              </p:cNvGraphicFramePr>
              <p:nvPr>
                <p:extLst>
                  <p:ext uri="{D42A27DB-BD31-4B8C-83A1-F6EECF244321}">
                    <p14:modId xmlns:p14="http://schemas.microsoft.com/office/powerpoint/2010/main" val="617181000"/>
                  </p:ext>
                </p:extLst>
              </p:nvPr>
            </p:nvGraphicFramePr>
            <p:xfrm>
              <a:off x="345728" y="5448579"/>
              <a:ext cx="1693333" cy="952500"/>
            </p:xfrm>
            <a:graphic>
              <a:graphicData uri="http://schemas.microsoft.com/office/powerpoint/2016/slidezoom">
                <pslz:sldZm>
                  <pslz:sldZmObj sldId="291" cId="2054154627">
                    <pslz:zmPr id="{7D78A678-59ED-4CCC-A129-705DC16835A6}" returnToParent="0" transitionDur="1000">
                      <p166:blipFill xmlns:p166="http://schemas.microsoft.com/office/powerpoint/2016/6/main">
                        <a:blip r:embed="rId50"/>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4" name="Ссылка на слайд 33">
                <a:hlinkClick r:id="rId51" action="ppaction://hlinksldjump"/>
                <a:extLst>
                  <a:ext uri="{FF2B5EF4-FFF2-40B4-BE49-F238E27FC236}">
                    <a16:creationId xmlns:a16="http://schemas.microsoft.com/office/drawing/2014/main" id="{E1FDEF48-85D3-4134-BB23-8D73C100AE11}"/>
                  </a:ext>
                </a:extLst>
              </p:cNvPr>
              <p:cNvPicPr>
                <a:picLocks noGrp="1" noRot="1" noChangeAspect="1" noMove="1" noResize="1" noEditPoints="1" noAdjustHandles="1" noChangeArrowheads="1" noChangeShapeType="1"/>
              </p:cNvPicPr>
              <p:nvPr/>
            </p:nvPicPr>
            <p:blipFill>
              <a:blip r:embed="rId50"/>
              <a:stretch>
                <a:fillRect/>
              </a:stretch>
            </p:blipFill>
            <p:spPr>
              <a:xfrm>
                <a:off x="345728" y="5448579"/>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5" name="Ссылка на слайд 34">
                <a:extLst>
                  <a:ext uri="{FF2B5EF4-FFF2-40B4-BE49-F238E27FC236}">
                    <a16:creationId xmlns:a16="http://schemas.microsoft.com/office/drawing/2014/main" id="{0786B61B-7F86-4159-9B34-4DEB4A0D6594}"/>
                  </a:ext>
                </a:extLst>
              </p:cNvPr>
              <p:cNvGraphicFramePr>
                <a:graphicFrameLocks noChangeAspect="1"/>
              </p:cNvGraphicFramePr>
              <p:nvPr>
                <p:extLst>
                  <p:ext uri="{D42A27DB-BD31-4B8C-83A1-F6EECF244321}">
                    <p14:modId xmlns:p14="http://schemas.microsoft.com/office/powerpoint/2010/main" val="1672403291"/>
                  </p:ext>
                </p:extLst>
              </p:nvPr>
            </p:nvGraphicFramePr>
            <p:xfrm>
              <a:off x="2306067" y="5448579"/>
              <a:ext cx="1693333" cy="952500"/>
            </p:xfrm>
            <a:graphic>
              <a:graphicData uri="http://schemas.microsoft.com/office/powerpoint/2016/slidezoom">
                <pslz:sldZm>
                  <pslz:sldZmObj sldId="293" cId="3819511548">
                    <pslz:zmPr id="{6FDF5CFC-7C74-4E29-B416-D22BF727EDFF}" returnToParent="0" transitionDur="1000">
                      <p166:blipFill xmlns:p166="http://schemas.microsoft.com/office/powerpoint/2016/6/main">
                        <a:blip r:embed="rId52"/>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5" name="Ссылка на слайд 34">
                <a:hlinkClick r:id="rId53" action="ppaction://hlinksldjump"/>
                <a:extLst>
                  <a:ext uri="{FF2B5EF4-FFF2-40B4-BE49-F238E27FC236}">
                    <a16:creationId xmlns:a16="http://schemas.microsoft.com/office/drawing/2014/main" id="{0786B61B-7F86-4159-9B34-4DEB4A0D6594}"/>
                  </a:ext>
                </a:extLst>
              </p:cNvPr>
              <p:cNvPicPr>
                <a:picLocks noGrp="1" noRot="1" noChangeAspect="1" noMove="1" noResize="1" noEditPoints="1" noAdjustHandles="1" noChangeArrowheads="1" noChangeShapeType="1"/>
              </p:cNvPicPr>
              <p:nvPr/>
            </p:nvPicPr>
            <p:blipFill>
              <a:blip r:embed="rId52"/>
              <a:stretch>
                <a:fillRect/>
              </a:stretch>
            </p:blipFill>
            <p:spPr>
              <a:xfrm>
                <a:off x="2306067" y="5448579"/>
                <a:ext cx="1693333" cy="952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6" name="Ссылка на слайд 35">
                <a:extLst>
                  <a:ext uri="{FF2B5EF4-FFF2-40B4-BE49-F238E27FC236}">
                    <a16:creationId xmlns:a16="http://schemas.microsoft.com/office/drawing/2014/main" id="{DE8E5F27-0ABB-4287-85A5-37323125FC9D}"/>
                  </a:ext>
                </a:extLst>
              </p:cNvPr>
              <p:cNvGraphicFramePr>
                <a:graphicFrameLocks noChangeAspect="1"/>
              </p:cNvGraphicFramePr>
              <p:nvPr>
                <p:extLst>
                  <p:ext uri="{D42A27DB-BD31-4B8C-83A1-F6EECF244321}">
                    <p14:modId xmlns:p14="http://schemas.microsoft.com/office/powerpoint/2010/main" val="2046542988"/>
                  </p:ext>
                </p:extLst>
              </p:nvPr>
            </p:nvGraphicFramePr>
            <p:xfrm>
              <a:off x="4254565" y="5448579"/>
              <a:ext cx="1693333" cy="952500"/>
            </p:xfrm>
            <a:graphic>
              <a:graphicData uri="http://schemas.microsoft.com/office/powerpoint/2016/slidezoom">
                <pslz:sldZm>
                  <pslz:sldZmObj sldId="295" cId="3974830770">
                    <pslz:zmPr id="{EF2B26C7-123C-4838-9B0C-3E5E7C4C1AD3}" returnToParent="0" transitionDur="1000">
                      <p166:blipFill xmlns:p166="http://schemas.microsoft.com/office/powerpoint/2016/6/main">
                        <a:blip r:embed="rId54"/>
                        <a:stretch>
                          <a:fillRect/>
                        </a:stretch>
                      </p166:blipFill>
                      <p166:spPr xmlns:p166="http://schemas.microsoft.com/office/powerpoint/2016/6/main">
                        <a:xfrm>
                          <a:off x="0" y="0"/>
                          <a:ext cx="1693333" cy="952500"/>
                        </a:xfrm>
                        <a:prstGeom prst="rect">
                          <a:avLst/>
                        </a:prstGeom>
                        <a:ln w="3175">
                          <a:solidFill>
                            <a:prstClr val="ltGray"/>
                          </a:solidFill>
                        </a:ln>
                      </p166:spPr>
                    </pslz:zmPr>
                  </pslz:sldZmObj>
                </pslz:sldZm>
              </a:graphicData>
            </a:graphic>
          </p:graphicFrame>
        </mc:Choice>
        <mc:Fallback>
          <p:pic>
            <p:nvPicPr>
              <p:cNvPr id="36" name="Ссылка на слайд 35">
                <a:hlinkClick r:id="rId55" action="ppaction://hlinksldjump"/>
                <a:extLst>
                  <a:ext uri="{FF2B5EF4-FFF2-40B4-BE49-F238E27FC236}">
                    <a16:creationId xmlns:a16="http://schemas.microsoft.com/office/drawing/2014/main" id="{DE8E5F27-0ABB-4287-85A5-37323125FC9D}"/>
                  </a:ext>
                </a:extLst>
              </p:cNvPr>
              <p:cNvPicPr>
                <a:picLocks noGrp="1" noRot="1" noChangeAspect="1" noMove="1" noResize="1" noEditPoints="1" noAdjustHandles="1" noChangeArrowheads="1" noChangeShapeType="1"/>
              </p:cNvPicPr>
              <p:nvPr/>
            </p:nvPicPr>
            <p:blipFill>
              <a:blip r:embed="rId54"/>
              <a:stretch>
                <a:fillRect/>
              </a:stretch>
            </p:blipFill>
            <p:spPr>
              <a:xfrm>
                <a:off x="4254565" y="5448579"/>
                <a:ext cx="1693333" cy="952500"/>
              </a:xfrm>
              <a:prstGeom prst="rect">
                <a:avLst/>
              </a:prstGeom>
              <a:ln w="3175">
                <a:solidFill>
                  <a:prstClr val="ltGray"/>
                </a:solidFill>
              </a:ln>
            </p:spPr>
          </p:pic>
        </mc:Fallback>
      </mc:AlternateContent>
    </p:spTree>
    <p:extLst>
      <p:ext uri="{BB962C8B-B14F-4D97-AF65-F5344CB8AC3E}">
        <p14:creationId xmlns:p14="http://schemas.microsoft.com/office/powerpoint/2010/main" val="22288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 name="Текст 3">
            <a:extLst>
              <a:ext uri="{FF2B5EF4-FFF2-40B4-BE49-F238E27FC236}">
                <a16:creationId xmlns:a16="http://schemas.microsoft.com/office/drawing/2014/main" id="{71D10B64-8365-D86A-C100-D545EB8E4B2B}"/>
              </a:ext>
            </a:extLst>
          </p:cNvPr>
          <p:cNvSpPr>
            <a:spLocks noGrp="1"/>
          </p:cNvSpPr>
          <p:nvPr>
            <p:ph type="body" sz="quarter" idx="15"/>
          </p:nvPr>
        </p:nvSpPr>
        <p:spPr/>
        <p:txBody>
          <a:bodyPr/>
          <a:lstStyle/>
          <a:p>
            <a:r>
              <a:rPr lang="ru-RU" dirty="0"/>
              <a:t>Введение</a:t>
            </a:r>
          </a:p>
        </p:txBody>
      </p:sp>
      <p:sp>
        <p:nvSpPr>
          <p:cNvPr id="5" name="TextBox 4">
            <a:extLst>
              <a:ext uri="{FF2B5EF4-FFF2-40B4-BE49-F238E27FC236}">
                <a16:creationId xmlns:a16="http://schemas.microsoft.com/office/drawing/2014/main" id="{3D578125-A80F-279C-B0C9-E0355677F797}"/>
              </a:ext>
            </a:extLst>
          </p:cNvPr>
          <p:cNvSpPr txBox="1"/>
          <p:nvPr/>
        </p:nvSpPr>
        <p:spPr>
          <a:xfrm>
            <a:off x="4026358" y="2668249"/>
            <a:ext cx="4467068" cy="1200329"/>
          </a:xfrm>
          <a:prstGeom prst="rect">
            <a:avLst/>
          </a:prstGeom>
          <a:noFill/>
        </p:spPr>
        <p:txBody>
          <a:bodyPr wrap="square" rtlCol="0">
            <a:spAutoFit/>
          </a:bodyPr>
          <a:lstStyle/>
          <a:p>
            <a:pPr algn="l"/>
            <a:r>
              <a:rPr lang="ru-RU" sz="7200" dirty="0">
                <a:latin typeface="HSE Sans" panose="02000000000000000000" pitchFamily="2" charset="0"/>
              </a:rPr>
              <a:t>ВВЕДЕНИЕ</a:t>
            </a:r>
          </a:p>
        </p:txBody>
      </p:sp>
      <p:sp>
        <p:nvSpPr>
          <p:cNvPr id="7" name="TextBox 6">
            <a:extLst>
              <a:ext uri="{FF2B5EF4-FFF2-40B4-BE49-F238E27FC236}">
                <a16:creationId xmlns:a16="http://schemas.microsoft.com/office/drawing/2014/main" id="{81901819-D437-46C1-A0BB-75AFCE95710A}"/>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1" name="Текст 8">
            <a:extLst>
              <a:ext uri="{FF2B5EF4-FFF2-40B4-BE49-F238E27FC236}">
                <a16:creationId xmlns:a16="http://schemas.microsoft.com/office/drawing/2014/main" id="{A450E58B-6FA5-48FA-98EF-098FC7F90D51}"/>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5082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0DBD9838-F927-6F82-FA2F-3AA0AC1EF0C0}"/>
              </a:ext>
            </a:extLst>
          </p:cNvPr>
          <p:cNvSpPr>
            <a:spLocks noGrp="1"/>
          </p:cNvSpPr>
          <p:nvPr>
            <p:ph type="title"/>
          </p:nvPr>
        </p:nvSpPr>
        <p:spPr>
          <a:xfrm>
            <a:off x="585897" y="1397912"/>
            <a:ext cx="10040673" cy="581936"/>
          </a:xfrm>
        </p:spPr>
        <p:txBody>
          <a:bodyPr>
            <a:noAutofit/>
          </a:bodyPr>
          <a:lstStyle/>
          <a:p>
            <a:r>
              <a:rPr lang="ru-RU" sz="4300" dirty="0"/>
              <a:t>Причины выбора данной темы</a:t>
            </a:r>
          </a:p>
        </p:txBody>
      </p:sp>
      <p:sp>
        <p:nvSpPr>
          <p:cNvPr id="9" name="Текст 8">
            <a:extLst>
              <a:ext uri="{FF2B5EF4-FFF2-40B4-BE49-F238E27FC236}">
                <a16:creationId xmlns:a16="http://schemas.microsoft.com/office/drawing/2014/main" id="{B7AD3855-4172-1E24-A02F-FDFF165D579D}"/>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11" name="Текст 10">
            <a:extLst>
              <a:ext uri="{FF2B5EF4-FFF2-40B4-BE49-F238E27FC236}">
                <a16:creationId xmlns:a16="http://schemas.microsoft.com/office/drawing/2014/main" id="{26733513-A22D-68E6-BC52-8CC3D918B2F7}"/>
              </a:ext>
            </a:extLst>
          </p:cNvPr>
          <p:cNvSpPr>
            <a:spLocks noGrp="1"/>
          </p:cNvSpPr>
          <p:nvPr>
            <p:ph type="body" sz="quarter" idx="15"/>
          </p:nvPr>
        </p:nvSpPr>
        <p:spPr/>
        <p:txBody>
          <a:bodyPr/>
          <a:lstStyle/>
          <a:p>
            <a:r>
              <a:rPr lang="ru-RU" dirty="0"/>
              <a:t>Введение</a:t>
            </a:r>
          </a:p>
        </p:txBody>
      </p:sp>
      <p:graphicFrame>
        <p:nvGraphicFramePr>
          <p:cNvPr id="5" name="Диаграмма 4">
            <a:extLst>
              <a:ext uri="{FF2B5EF4-FFF2-40B4-BE49-F238E27FC236}">
                <a16:creationId xmlns:a16="http://schemas.microsoft.com/office/drawing/2014/main" id="{E7C904CF-5C84-42D5-B542-445BDF694DD8}"/>
              </a:ext>
            </a:extLst>
          </p:cNvPr>
          <p:cNvGraphicFramePr/>
          <p:nvPr>
            <p:extLst>
              <p:ext uri="{D42A27DB-BD31-4B8C-83A1-F6EECF244321}">
                <p14:modId xmlns:p14="http://schemas.microsoft.com/office/powerpoint/2010/main" val="2078713008"/>
              </p:ext>
            </p:extLst>
          </p:nvPr>
        </p:nvGraphicFramePr>
        <p:xfrm>
          <a:off x="3916809" y="2089805"/>
          <a:ext cx="7653519" cy="351942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B29289F-3EC8-40AD-8CA2-BB88F3C70F3B}"/>
              </a:ext>
            </a:extLst>
          </p:cNvPr>
          <p:cNvSpPr txBox="1"/>
          <p:nvPr/>
        </p:nvSpPr>
        <p:spPr>
          <a:xfrm>
            <a:off x="860079" y="2815628"/>
            <a:ext cx="2599084" cy="1477328"/>
          </a:xfrm>
          <a:prstGeom prst="rect">
            <a:avLst/>
          </a:prstGeom>
          <a:noFill/>
        </p:spPr>
        <p:txBody>
          <a:bodyPr wrap="square" rtlCol="0">
            <a:spAutoFit/>
          </a:bodyPr>
          <a:lstStyle/>
          <a:p>
            <a:pPr algn="l"/>
            <a:r>
              <a:rPr lang="ru-RU" dirty="0">
                <a:latin typeface="HSE Sans" panose="02000000000000000000" pitchFamily="2" charset="0"/>
              </a:rPr>
              <a:t>Популярность поисковых запросов про правильное питание, диету, здоровый образ жизни.</a:t>
            </a:r>
          </a:p>
        </p:txBody>
      </p:sp>
      <p:sp>
        <p:nvSpPr>
          <p:cNvPr id="12" name="TextBox 11">
            <a:extLst>
              <a:ext uri="{FF2B5EF4-FFF2-40B4-BE49-F238E27FC236}">
                <a16:creationId xmlns:a16="http://schemas.microsoft.com/office/drawing/2014/main" id="{1E3EF6F2-362C-4E58-9C53-F1807BF76404}"/>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3" name="Текст 8">
            <a:extLst>
              <a:ext uri="{FF2B5EF4-FFF2-40B4-BE49-F238E27FC236}">
                <a16:creationId xmlns:a16="http://schemas.microsoft.com/office/drawing/2014/main" id="{C17364C4-FFC3-4C8F-8305-507CE413DA68}"/>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24610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Текст 14">
            <a:extLst>
              <a:ext uri="{FF2B5EF4-FFF2-40B4-BE49-F238E27FC236}">
                <a16:creationId xmlns:a16="http://schemas.microsoft.com/office/drawing/2014/main" id="{EDB2CE4B-ED82-78AF-3961-2A25A48A6CA5}"/>
              </a:ext>
            </a:extLst>
          </p:cNvPr>
          <p:cNvSpPr>
            <a:spLocks noGrp="1"/>
          </p:cNvSpPr>
          <p:nvPr>
            <p:ph type="body" sz="quarter" idx="12"/>
          </p:nvPr>
        </p:nvSpPr>
        <p:spPr>
          <a:xfrm>
            <a:off x="585899" y="4452316"/>
            <a:ext cx="9969652" cy="1330797"/>
          </a:xfrm>
        </p:spPr>
        <p:txBody>
          <a:bodyPr>
            <a:noAutofit/>
          </a:bodyPr>
          <a:lstStyle/>
          <a:p>
            <a:pPr>
              <a:lnSpc>
                <a:spcPct val="150000"/>
              </a:lnSpc>
            </a:pPr>
            <a:r>
              <a:rPr lang="ru-RU" sz="2000" dirty="0"/>
              <a:t>Предметом исследования является веб-приложение, которое позволяет пользователям следить за своим питанием.</a:t>
            </a:r>
          </a:p>
        </p:txBody>
      </p:sp>
      <p:sp>
        <p:nvSpPr>
          <p:cNvPr id="16" name="Текст 15">
            <a:extLst>
              <a:ext uri="{FF2B5EF4-FFF2-40B4-BE49-F238E27FC236}">
                <a16:creationId xmlns:a16="http://schemas.microsoft.com/office/drawing/2014/main" id="{B38FDBB2-B1EB-E921-7E0C-4818D1B90EA0}"/>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18" name="Текст 17">
            <a:extLst>
              <a:ext uri="{FF2B5EF4-FFF2-40B4-BE49-F238E27FC236}">
                <a16:creationId xmlns:a16="http://schemas.microsoft.com/office/drawing/2014/main" id="{C0CC027F-A713-808C-5157-78FCA09A9B68}"/>
              </a:ext>
            </a:extLst>
          </p:cNvPr>
          <p:cNvSpPr>
            <a:spLocks noGrp="1"/>
          </p:cNvSpPr>
          <p:nvPr>
            <p:ph type="body" sz="quarter" idx="15"/>
          </p:nvPr>
        </p:nvSpPr>
        <p:spPr/>
        <p:txBody>
          <a:bodyPr/>
          <a:lstStyle/>
          <a:p>
            <a:r>
              <a:rPr lang="ru-RU" dirty="0"/>
              <a:t>Введение</a:t>
            </a:r>
          </a:p>
          <a:p>
            <a:endParaRPr lang="ru-RU" dirty="0"/>
          </a:p>
        </p:txBody>
      </p:sp>
      <p:sp>
        <p:nvSpPr>
          <p:cNvPr id="10" name="Заголовок 2">
            <a:extLst>
              <a:ext uri="{FF2B5EF4-FFF2-40B4-BE49-F238E27FC236}">
                <a16:creationId xmlns:a16="http://schemas.microsoft.com/office/drawing/2014/main" id="{28FC6573-6485-73B1-2DB1-E7E3598E369A}"/>
              </a:ext>
            </a:extLst>
          </p:cNvPr>
          <p:cNvSpPr txBox="1">
            <a:spLocks/>
          </p:cNvSpPr>
          <p:nvPr/>
        </p:nvSpPr>
        <p:spPr>
          <a:xfrm>
            <a:off x="585898" y="1397912"/>
            <a:ext cx="9969652" cy="58193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sz="4300" dirty="0"/>
              <a:t>Объект и предмет исследования</a:t>
            </a:r>
          </a:p>
        </p:txBody>
      </p:sp>
      <p:sp>
        <p:nvSpPr>
          <p:cNvPr id="14" name="Текст 3">
            <a:extLst>
              <a:ext uri="{FF2B5EF4-FFF2-40B4-BE49-F238E27FC236}">
                <a16:creationId xmlns:a16="http://schemas.microsoft.com/office/drawing/2014/main" id="{08DC6CA3-6319-08D4-78A4-5876176475DE}"/>
              </a:ext>
            </a:extLst>
          </p:cNvPr>
          <p:cNvSpPr txBox="1">
            <a:spLocks/>
          </p:cNvSpPr>
          <p:nvPr/>
        </p:nvSpPr>
        <p:spPr>
          <a:xfrm>
            <a:off x="585899" y="2129963"/>
            <a:ext cx="6511800" cy="581936"/>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2400" dirty="0"/>
              <a:t>Объект исследования:</a:t>
            </a:r>
          </a:p>
        </p:txBody>
      </p:sp>
      <p:sp>
        <p:nvSpPr>
          <p:cNvPr id="22" name="Текст 3">
            <a:extLst>
              <a:ext uri="{FF2B5EF4-FFF2-40B4-BE49-F238E27FC236}">
                <a16:creationId xmlns:a16="http://schemas.microsoft.com/office/drawing/2014/main" id="{3FD7A5C5-22A5-B60B-4270-BA89B6511540}"/>
              </a:ext>
            </a:extLst>
          </p:cNvPr>
          <p:cNvSpPr txBox="1">
            <a:spLocks/>
          </p:cNvSpPr>
          <p:nvPr/>
        </p:nvSpPr>
        <p:spPr>
          <a:xfrm>
            <a:off x="585899" y="3870380"/>
            <a:ext cx="6511800" cy="581936"/>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2400" dirty="0"/>
              <a:t>Предмет исследования:</a:t>
            </a:r>
          </a:p>
        </p:txBody>
      </p:sp>
      <p:sp>
        <p:nvSpPr>
          <p:cNvPr id="20" name="Текст 14">
            <a:extLst>
              <a:ext uri="{FF2B5EF4-FFF2-40B4-BE49-F238E27FC236}">
                <a16:creationId xmlns:a16="http://schemas.microsoft.com/office/drawing/2014/main" id="{D6CC4171-0484-FD7B-F9D5-A789AB6274EF}"/>
              </a:ext>
            </a:extLst>
          </p:cNvPr>
          <p:cNvSpPr txBox="1">
            <a:spLocks/>
          </p:cNvSpPr>
          <p:nvPr/>
        </p:nvSpPr>
        <p:spPr>
          <a:xfrm>
            <a:off x="585900" y="2625741"/>
            <a:ext cx="9969651" cy="1330797"/>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2000" dirty="0"/>
              <a:t>Объектом исследования является информация о здоровом образе жизни, а более точно, информация о продуктах, блюдах и их калорийности.</a:t>
            </a:r>
          </a:p>
        </p:txBody>
      </p:sp>
      <p:sp>
        <p:nvSpPr>
          <p:cNvPr id="12" name="TextBox 11">
            <a:extLst>
              <a:ext uri="{FF2B5EF4-FFF2-40B4-BE49-F238E27FC236}">
                <a16:creationId xmlns:a16="http://schemas.microsoft.com/office/drawing/2014/main" id="{C58F97CA-0768-46D3-96FB-20D73F934E40}"/>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3"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9" name="Текст 8">
            <a:extLst>
              <a:ext uri="{FF2B5EF4-FFF2-40B4-BE49-F238E27FC236}">
                <a16:creationId xmlns:a16="http://schemas.microsoft.com/office/drawing/2014/main" id="{F2A97F0D-754E-46D5-B505-114C99C217B5}"/>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21526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0DBD9838-F927-6F82-FA2F-3AA0AC1EF0C0}"/>
              </a:ext>
            </a:extLst>
          </p:cNvPr>
          <p:cNvSpPr>
            <a:spLocks noGrp="1"/>
          </p:cNvSpPr>
          <p:nvPr>
            <p:ph type="title"/>
          </p:nvPr>
        </p:nvSpPr>
        <p:spPr>
          <a:xfrm>
            <a:off x="585897" y="1397912"/>
            <a:ext cx="9978529" cy="581936"/>
          </a:xfrm>
        </p:spPr>
        <p:txBody>
          <a:bodyPr>
            <a:noAutofit/>
          </a:bodyPr>
          <a:lstStyle/>
          <a:p>
            <a:r>
              <a:rPr lang="ru-RU" sz="4300" dirty="0"/>
              <a:t>Цели и задачи</a:t>
            </a:r>
          </a:p>
        </p:txBody>
      </p:sp>
      <p:sp>
        <p:nvSpPr>
          <p:cNvPr id="9" name="Текст 8">
            <a:extLst>
              <a:ext uri="{FF2B5EF4-FFF2-40B4-BE49-F238E27FC236}">
                <a16:creationId xmlns:a16="http://schemas.microsoft.com/office/drawing/2014/main" id="{B7AD3855-4172-1E24-A02F-FDFF165D579D}"/>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11" name="Текст 10">
            <a:extLst>
              <a:ext uri="{FF2B5EF4-FFF2-40B4-BE49-F238E27FC236}">
                <a16:creationId xmlns:a16="http://schemas.microsoft.com/office/drawing/2014/main" id="{26733513-A22D-68E6-BC52-8CC3D918B2F7}"/>
              </a:ext>
            </a:extLst>
          </p:cNvPr>
          <p:cNvSpPr>
            <a:spLocks noGrp="1"/>
          </p:cNvSpPr>
          <p:nvPr>
            <p:ph type="body" sz="quarter" idx="15"/>
          </p:nvPr>
        </p:nvSpPr>
        <p:spPr/>
        <p:txBody>
          <a:bodyPr/>
          <a:lstStyle/>
          <a:p>
            <a:r>
              <a:rPr lang="ru-RU" dirty="0"/>
              <a:t>Введение</a:t>
            </a:r>
          </a:p>
        </p:txBody>
      </p:sp>
      <p:sp>
        <p:nvSpPr>
          <p:cNvPr id="12" name="Текст 3">
            <a:extLst>
              <a:ext uri="{FF2B5EF4-FFF2-40B4-BE49-F238E27FC236}">
                <a16:creationId xmlns:a16="http://schemas.microsoft.com/office/drawing/2014/main" id="{8637463B-EBA7-0611-59C6-FEAE7247BC09}"/>
              </a:ext>
            </a:extLst>
          </p:cNvPr>
          <p:cNvSpPr txBox="1">
            <a:spLocks/>
          </p:cNvSpPr>
          <p:nvPr/>
        </p:nvSpPr>
        <p:spPr>
          <a:xfrm>
            <a:off x="5288271" y="1979848"/>
            <a:ext cx="1118614" cy="581936"/>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2400" dirty="0"/>
              <a:t>Задачи:</a:t>
            </a:r>
          </a:p>
        </p:txBody>
      </p:sp>
      <p:sp>
        <p:nvSpPr>
          <p:cNvPr id="17" name="Текст 3">
            <a:extLst>
              <a:ext uri="{FF2B5EF4-FFF2-40B4-BE49-F238E27FC236}">
                <a16:creationId xmlns:a16="http://schemas.microsoft.com/office/drawing/2014/main" id="{2CF7F56D-297A-85C3-70AB-74EFAB29D3E4}"/>
              </a:ext>
            </a:extLst>
          </p:cNvPr>
          <p:cNvSpPr txBox="1">
            <a:spLocks/>
          </p:cNvSpPr>
          <p:nvPr/>
        </p:nvSpPr>
        <p:spPr>
          <a:xfrm>
            <a:off x="642087" y="2066758"/>
            <a:ext cx="1003204" cy="581936"/>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2400" dirty="0"/>
              <a:t>Цель:</a:t>
            </a:r>
          </a:p>
        </p:txBody>
      </p:sp>
      <p:sp>
        <p:nvSpPr>
          <p:cNvPr id="24" name="Текст 3">
            <a:extLst>
              <a:ext uri="{FF2B5EF4-FFF2-40B4-BE49-F238E27FC236}">
                <a16:creationId xmlns:a16="http://schemas.microsoft.com/office/drawing/2014/main" id="{6FF51E20-5298-BD9D-5A77-FA8A89F54EA8}"/>
              </a:ext>
            </a:extLst>
          </p:cNvPr>
          <p:cNvSpPr txBox="1">
            <a:spLocks/>
          </p:cNvSpPr>
          <p:nvPr/>
        </p:nvSpPr>
        <p:spPr>
          <a:xfrm>
            <a:off x="5288271" y="2648694"/>
            <a:ext cx="2781531" cy="2811394"/>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1800" dirty="0"/>
              <a:t>1.   Провести анализ предметной области.</a:t>
            </a:r>
          </a:p>
          <a:p>
            <a:pPr>
              <a:lnSpc>
                <a:spcPct val="150000"/>
              </a:lnSpc>
            </a:pPr>
            <a:r>
              <a:rPr lang="ru-RU" sz="1800" dirty="0"/>
              <a:t>2.   Изучить существующие решения.</a:t>
            </a:r>
          </a:p>
          <a:p>
            <a:pPr>
              <a:lnSpc>
                <a:spcPct val="150000"/>
              </a:lnSpc>
            </a:pPr>
            <a:r>
              <a:rPr lang="ru-RU" sz="1800" dirty="0"/>
              <a:t>3. </a:t>
            </a:r>
            <a:r>
              <a:rPr lang="en-US" sz="1800" dirty="0"/>
              <a:t>  </a:t>
            </a:r>
            <a:r>
              <a:rPr lang="ru-RU" sz="1800" dirty="0"/>
              <a:t>Спроектировать базу данных</a:t>
            </a:r>
          </a:p>
        </p:txBody>
      </p:sp>
      <p:sp>
        <p:nvSpPr>
          <p:cNvPr id="25" name="Текст 3">
            <a:extLst>
              <a:ext uri="{FF2B5EF4-FFF2-40B4-BE49-F238E27FC236}">
                <a16:creationId xmlns:a16="http://schemas.microsoft.com/office/drawing/2014/main" id="{A854D140-196E-C9D2-81A0-41150DCE459A}"/>
              </a:ext>
            </a:extLst>
          </p:cNvPr>
          <p:cNvSpPr txBox="1">
            <a:spLocks/>
          </p:cNvSpPr>
          <p:nvPr/>
        </p:nvSpPr>
        <p:spPr>
          <a:xfrm>
            <a:off x="642087" y="2644628"/>
            <a:ext cx="4080833" cy="3165007"/>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1800" dirty="0"/>
              <a:t>Создать веб-приложение, с помощью которого можно следить за питанием и потребляемыми калориями.</a:t>
            </a:r>
          </a:p>
        </p:txBody>
      </p:sp>
      <p:sp>
        <p:nvSpPr>
          <p:cNvPr id="26" name="Текст 3">
            <a:extLst>
              <a:ext uri="{FF2B5EF4-FFF2-40B4-BE49-F238E27FC236}">
                <a16:creationId xmlns:a16="http://schemas.microsoft.com/office/drawing/2014/main" id="{C76A4B01-E963-7709-BE7B-F58F00A48E4F}"/>
              </a:ext>
            </a:extLst>
          </p:cNvPr>
          <p:cNvSpPr txBox="1">
            <a:spLocks/>
          </p:cNvSpPr>
          <p:nvPr/>
        </p:nvSpPr>
        <p:spPr>
          <a:xfrm>
            <a:off x="8840723" y="2635605"/>
            <a:ext cx="3019045" cy="3321223"/>
          </a:xfrm>
          <a:prstGeom prst="rect">
            <a:avLst/>
          </a:prstGeom>
        </p:spPr>
        <p:txBody>
          <a:bodyPr vert="horz" lIns="0" tIns="0" rIns="0" bIns="4572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ru-RU" sz="1800" dirty="0"/>
              <a:t>4.   Спроектировать приложение.</a:t>
            </a:r>
          </a:p>
          <a:p>
            <a:pPr>
              <a:lnSpc>
                <a:spcPct val="150000"/>
              </a:lnSpc>
            </a:pPr>
            <a:r>
              <a:rPr lang="ru-RU" sz="1800" dirty="0"/>
              <a:t>5. </a:t>
            </a:r>
            <a:r>
              <a:rPr lang="en-US" sz="1800" dirty="0"/>
              <a:t>   </a:t>
            </a:r>
            <a:r>
              <a:rPr lang="ru-RU" sz="1800" dirty="0"/>
              <a:t>Реализовать приложение.</a:t>
            </a:r>
          </a:p>
          <a:p>
            <a:pPr marL="342900" indent="-342900">
              <a:lnSpc>
                <a:spcPct val="150000"/>
              </a:lnSpc>
              <a:buAutoNum type="arabicPeriod" startAt="6"/>
            </a:pPr>
            <a:r>
              <a:rPr lang="ru-RU" sz="1800" dirty="0"/>
              <a:t>Провести тестирование.</a:t>
            </a:r>
          </a:p>
          <a:p>
            <a:pPr marL="342900" indent="-342900">
              <a:lnSpc>
                <a:spcPct val="150000"/>
              </a:lnSpc>
              <a:buAutoNum type="arabicPeriod" startAt="6"/>
            </a:pPr>
            <a:r>
              <a:rPr lang="ru-RU" sz="1800" dirty="0"/>
              <a:t>Развернуть приложение на сервере.</a:t>
            </a:r>
          </a:p>
        </p:txBody>
      </p:sp>
      <p:sp>
        <p:nvSpPr>
          <p:cNvPr id="13" name="TextBox 12">
            <a:extLst>
              <a:ext uri="{FF2B5EF4-FFF2-40B4-BE49-F238E27FC236}">
                <a16:creationId xmlns:a16="http://schemas.microsoft.com/office/drawing/2014/main" id="{66EFF911-BE87-4BD9-93C1-0684158FF1B5}"/>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3"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6" name="Текст 8">
            <a:extLst>
              <a:ext uri="{FF2B5EF4-FFF2-40B4-BE49-F238E27FC236}">
                <a16:creationId xmlns:a16="http://schemas.microsoft.com/office/drawing/2014/main" id="{F6233AE6-ED67-4094-9A87-C95C7879F012}"/>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100329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8915D16B-B6E9-3387-F248-4DD682AEB4B1}"/>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 name="Текст 3">
            <a:extLst>
              <a:ext uri="{FF2B5EF4-FFF2-40B4-BE49-F238E27FC236}">
                <a16:creationId xmlns:a16="http://schemas.microsoft.com/office/drawing/2014/main" id="{71D10B64-8365-D86A-C100-D545EB8E4B2B}"/>
              </a:ext>
            </a:extLst>
          </p:cNvPr>
          <p:cNvSpPr>
            <a:spLocks noGrp="1"/>
          </p:cNvSpPr>
          <p:nvPr>
            <p:ph type="body" sz="quarter" idx="15"/>
          </p:nvPr>
        </p:nvSpPr>
        <p:spPr/>
        <p:txBody>
          <a:bodyPr/>
          <a:lstStyle/>
          <a:p>
            <a:r>
              <a:rPr lang="ru-RU" dirty="0"/>
              <a:t>Анализ</a:t>
            </a:r>
          </a:p>
        </p:txBody>
      </p:sp>
      <p:sp>
        <p:nvSpPr>
          <p:cNvPr id="5" name="TextBox 4">
            <a:extLst>
              <a:ext uri="{FF2B5EF4-FFF2-40B4-BE49-F238E27FC236}">
                <a16:creationId xmlns:a16="http://schemas.microsoft.com/office/drawing/2014/main" id="{3D578125-A80F-279C-B0C9-E0355677F797}"/>
              </a:ext>
            </a:extLst>
          </p:cNvPr>
          <p:cNvSpPr txBox="1"/>
          <p:nvPr/>
        </p:nvSpPr>
        <p:spPr>
          <a:xfrm>
            <a:off x="4112533" y="2828835"/>
            <a:ext cx="3966934" cy="1200329"/>
          </a:xfrm>
          <a:prstGeom prst="rect">
            <a:avLst/>
          </a:prstGeom>
          <a:noFill/>
        </p:spPr>
        <p:txBody>
          <a:bodyPr wrap="square" rtlCol="0">
            <a:spAutoFit/>
          </a:bodyPr>
          <a:lstStyle/>
          <a:p>
            <a:pPr algn="l"/>
            <a:r>
              <a:rPr lang="ru-RU" sz="7200" dirty="0">
                <a:latin typeface="HSE Sans" panose="02000000000000000000" pitchFamily="2" charset="0"/>
              </a:rPr>
              <a:t>АНАЛИЗ</a:t>
            </a:r>
          </a:p>
        </p:txBody>
      </p:sp>
      <p:sp>
        <p:nvSpPr>
          <p:cNvPr id="7" name="TextBox 6">
            <a:extLst>
              <a:ext uri="{FF2B5EF4-FFF2-40B4-BE49-F238E27FC236}">
                <a16:creationId xmlns:a16="http://schemas.microsoft.com/office/drawing/2014/main" id="{7C1CE5A9-B027-47D4-8C78-B4257084D733}"/>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2"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0" name="Текст 8">
            <a:extLst>
              <a:ext uri="{FF2B5EF4-FFF2-40B4-BE49-F238E27FC236}">
                <a16:creationId xmlns:a16="http://schemas.microsoft.com/office/drawing/2014/main" id="{86EDEE61-3915-4191-A689-1E49E8ABFA0F}"/>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70134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F5CE5779-7390-2DC4-ADBF-83426130CBC2}"/>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7" name="Текст 6">
            <a:extLst>
              <a:ext uri="{FF2B5EF4-FFF2-40B4-BE49-F238E27FC236}">
                <a16:creationId xmlns:a16="http://schemas.microsoft.com/office/drawing/2014/main" id="{604AE091-FB04-C7B6-E3EF-044288537322}"/>
              </a:ext>
            </a:extLst>
          </p:cNvPr>
          <p:cNvSpPr>
            <a:spLocks noGrp="1"/>
          </p:cNvSpPr>
          <p:nvPr>
            <p:ph type="body" sz="quarter" idx="15"/>
          </p:nvPr>
        </p:nvSpPr>
        <p:spPr/>
        <p:txBody>
          <a:bodyPr/>
          <a:lstStyle/>
          <a:p>
            <a:r>
              <a:rPr lang="ru-RU" dirty="0"/>
              <a:t>Анализ</a:t>
            </a:r>
          </a:p>
          <a:p>
            <a:endParaRPr lang="ru-RU" dirty="0"/>
          </a:p>
        </p:txBody>
      </p:sp>
      <p:sp>
        <p:nvSpPr>
          <p:cNvPr id="9" name="Текст 3">
            <a:extLst>
              <a:ext uri="{FF2B5EF4-FFF2-40B4-BE49-F238E27FC236}">
                <a16:creationId xmlns:a16="http://schemas.microsoft.com/office/drawing/2014/main" id="{63B0C30A-1C45-DE34-DCD7-4D43D2B03B22}"/>
              </a:ext>
            </a:extLst>
          </p:cNvPr>
          <p:cNvSpPr>
            <a:spLocks noGrp="1"/>
          </p:cNvSpPr>
          <p:nvPr>
            <p:ph type="body" sz="quarter" idx="12"/>
          </p:nvPr>
        </p:nvSpPr>
        <p:spPr>
          <a:xfrm>
            <a:off x="883652" y="2176527"/>
            <a:ext cx="4305697" cy="3161100"/>
          </a:xfrm>
        </p:spPr>
        <p:txBody>
          <a:bodyPr>
            <a:normAutofit fontScale="85000" lnSpcReduction="20000"/>
          </a:bodyPr>
          <a:lstStyle/>
          <a:p>
            <a:pPr>
              <a:spcBef>
                <a:spcPts val="1200"/>
              </a:spcBef>
              <a:spcAft>
                <a:spcPts val="1200"/>
              </a:spcAft>
            </a:pPr>
            <a:r>
              <a:rPr lang="ru-RU" sz="2000" dirty="0"/>
              <a:t>Преимущества</a:t>
            </a:r>
            <a:r>
              <a:rPr lang="en-US" sz="2000" dirty="0"/>
              <a:t>: </a:t>
            </a:r>
          </a:p>
          <a:p>
            <a:pPr marL="342900" indent="-342900">
              <a:buFont typeface="Arial" panose="020B0604020202020204" pitchFamily="34" charset="0"/>
              <a:buChar char="•"/>
            </a:pPr>
            <a:r>
              <a:rPr lang="ru-RU" sz="2000" dirty="0"/>
              <a:t>Объемные базы данных.</a:t>
            </a:r>
          </a:p>
          <a:p>
            <a:pPr marL="342900" indent="-342900">
              <a:buFont typeface="Arial" panose="020B0604020202020204" pitchFamily="34" charset="0"/>
              <a:buChar char="•"/>
            </a:pPr>
            <a:r>
              <a:rPr lang="ru-RU" sz="2000" dirty="0"/>
              <a:t>Установка целей.</a:t>
            </a:r>
          </a:p>
          <a:p>
            <a:pPr marL="342900" indent="-342900">
              <a:spcAft>
                <a:spcPts val="1200"/>
              </a:spcAft>
              <a:buFont typeface="Arial" panose="020B0604020202020204" pitchFamily="34" charset="0"/>
              <a:buChar char="•"/>
            </a:pPr>
            <a:r>
              <a:rPr lang="ru-RU" sz="2000" dirty="0"/>
              <a:t>Функция сообщества.</a:t>
            </a:r>
          </a:p>
          <a:p>
            <a:pPr>
              <a:spcBef>
                <a:spcPts val="1200"/>
              </a:spcBef>
              <a:spcAft>
                <a:spcPts val="1200"/>
              </a:spcAft>
            </a:pPr>
            <a:r>
              <a:rPr lang="ru-RU" sz="2000" dirty="0"/>
              <a:t>Недостатки</a:t>
            </a:r>
            <a:r>
              <a:rPr lang="en-US" sz="2000" dirty="0"/>
              <a:t>:</a:t>
            </a:r>
            <a:endParaRPr lang="ru-RU" sz="2000" dirty="0"/>
          </a:p>
          <a:p>
            <a:pPr marL="342900" indent="-342900">
              <a:buFont typeface="Arial" panose="020B0604020202020204" pitchFamily="34" charset="0"/>
              <a:buChar char="•"/>
            </a:pPr>
            <a:r>
              <a:rPr lang="ru-RU" sz="2000" dirty="0"/>
              <a:t>Платный функциональные возможности.</a:t>
            </a:r>
          </a:p>
          <a:p>
            <a:pPr marL="342900" indent="-342900">
              <a:buFont typeface="Arial" panose="020B0604020202020204" pitchFamily="34" charset="0"/>
              <a:buChar char="•"/>
            </a:pPr>
            <a:r>
              <a:rPr lang="ru-RU" sz="2000" dirty="0"/>
              <a:t>Неточная информация.</a:t>
            </a:r>
          </a:p>
          <a:p>
            <a:pPr marL="342900" indent="-342900">
              <a:buFont typeface="Arial" panose="020B0604020202020204" pitchFamily="34" charset="0"/>
              <a:buChar char="•"/>
            </a:pPr>
            <a:r>
              <a:rPr lang="ru-RU" sz="2000" dirty="0"/>
              <a:t>Отсутствие кроссплатформенности</a:t>
            </a:r>
            <a:r>
              <a:rPr lang="en-US" sz="2000" dirty="0"/>
              <a:t>.</a:t>
            </a:r>
            <a:endParaRPr lang="ru-RU" sz="2000" dirty="0"/>
          </a:p>
        </p:txBody>
      </p:sp>
      <p:sp>
        <p:nvSpPr>
          <p:cNvPr id="10" name="Заголовок 2">
            <a:extLst>
              <a:ext uri="{FF2B5EF4-FFF2-40B4-BE49-F238E27FC236}">
                <a16:creationId xmlns:a16="http://schemas.microsoft.com/office/drawing/2014/main" id="{217211D9-5740-FFE8-E742-D8EAD3882063}"/>
              </a:ext>
            </a:extLst>
          </p:cNvPr>
          <p:cNvSpPr txBox="1">
            <a:spLocks/>
          </p:cNvSpPr>
          <p:nvPr/>
        </p:nvSpPr>
        <p:spPr>
          <a:xfrm>
            <a:off x="585897" y="1397912"/>
            <a:ext cx="8380549" cy="58193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sz="4400" dirty="0"/>
              <a:t>Анализ существующих решений</a:t>
            </a:r>
            <a:endParaRPr lang="ru-RU" sz="4300" dirty="0"/>
          </a:p>
        </p:txBody>
      </p:sp>
      <p:pic>
        <p:nvPicPr>
          <p:cNvPr id="21" name="Рисунок 20">
            <a:extLst>
              <a:ext uri="{FF2B5EF4-FFF2-40B4-BE49-F238E27FC236}">
                <a16:creationId xmlns:a16="http://schemas.microsoft.com/office/drawing/2014/main" id="{E46D3518-B054-4179-A7F2-D89B17A13926}"/>
              </a:ext>
            </a:extLst>
          </p:cNvPr>
          <p:cNvPicPr>
            <a:picLocks noChangeAspect="1"/>
          </p:cNvPicPr>
          <p:nvPr/>
        </p:nvPicPr>
        <p:blipFill>
          <a:blip r:embed="rId3"/>
          <a:stretch>
            <a:fillRect/>
          </a:stretch>
        </p:blipFill>
        <p:spPr>
          <a:xfrm>
            <a:off x="8841688" y="2015355"/>
            <a:ext cx="2113008" cy="3483445"/>
          </a:xfrm>
          <a:prstGeom prst="rect">
            <a:avLst/>
          </a:prstGeom>
        </p:spPr>
      </p:pic>
      <p:sp>
        <p:nvSpPr>
          <p:cNvPr id="24" name="TextBox 23">
            <a:extLst>
              <a:ext uri="{FF2B5EF4-FFF2-40B4-BE49-F238E27FC236}">
                <a16:creationId xmlns:a16="http://schemas.microsoft.com/office/drawing/2014/main" id="{01183F92-AA84-447B-BEE8-A5ED17C9A994}"/>
              </a:ext>
            </a:extLst>
          </p:cNvPr>
          <p:cNvSpPr txBox="1"/>
          <p:nvPr/>
        </p:nvSpPr>
        <p:spPr>
          <a:xfrm>
            <a:off x="5389556" y="2176527"/>
            <a:ext cx="3175022" cy="2144177"/>
          </a:xfrm>
          <a:prstGeom prst="rect">
            <a:avLst/>
          </a:prstGeom>
          <a:noFill/>
        </p:spPr>
        <p:txBody>
          <a:bodyPr wrap="square" rtlCol="0">
            <a:spAutoFit/>
          </a:bodyPr>
          <a:lstStyle/>
          <a:p>
            <a:pPr algn="l">
              <a:spcBef>
                <a:spcPts val="1000"/>
              </a:spcBef>
            </a:pPr>
            <a:r>
              <a:rPr lang="ru-RU" sz="2000" dirty="0">
                <a:latin typeface="HSE Sans" panose="02000000000000000000" pitchFamily="2" charset="0"/>
              </a:rPr>
              <a:t>Существующие решения</a:t>
            </a:r>
            <a:r>
              <a:rPr lang="en-US" sz="2000" dirty="0">
                <a:latin typeface="HSE Sans" panose="02000000000000000000" pitchFamily="2" charset="0"/>
              </a:rPr>
              <a:t>:</a:t>
            </a:r>
          </a:p>
          <a:p>
            <a:pPr marL="342900" indent="-342900" algn="l">
              <a:spcBef>
                <a:spcPts val="1000"/>
              </a:spcBef>
              <a:buFont typeface="Arial" panose="020B0604020202020204" pitchFamily="34" charset="0"/>
              <a:buChar char="•"/>
            </a:pPr>
            <a:r>
              <a:rPr lang="en-US" sz="2000" dirty="0">
                <a:latin typeface="HSE Sans" panose="02000000000000000000" pitchFamily="2" charset="0"/>
              </a:rPr>
              <a:t>Yazio</a:t>
            </a:r>
          </a:p>
          <a:p>
            <a:pPr marL="342900" indent="-342900" algn="l">
              <a:spcBef>
                <a:spcPts val="1000"/>
              </a:spcBef>
              <a:buFont typeface="Arial" panose="020B0604020202020204" pitchFamily="34" charset="0"/>
              <a:buChar char="•"/>
            </a:pPr>
            <a:r>
              <a:rPr lang="en-US" sz="2000" dirty="0">
                <a:latin typeface="HSE Sans" panose="02000000000000000000" pitchFamily="2" charset="0"/>
              </a:rPr>
              <a:t>FatSecret</a:t>
            </a:r>
          </a:p>
          <a:p>
            <a:pPr marL="342900" indent="-342900" algn="l">
              <a:spcBef>
                <a:spcPts val="1000"/>
              </a:spcBef>
              <a:buFont typeface="Arial" panose="020B0604020202020204" pitchFamily="34" charset="0"/>
              <a:buChar char="•"/>
            </a:pPr>
            <a:r>
              <a:rPr lang="en-US" sz="2000" dirty="0">
                <a:latin typeface="HSE Sans" panose="02000000000000000000" pitchFamily="2" charset="0"/>
              </a:rPr>
              <a:t>MyFitnessPal</a:t>
            </a:r>
          </a:p>
          <a:p>
            <a:pPr marL="342900" indent="-342900" algn="l">
              <a:spcBef>
                <a:spcPts val="1000"/>
              </a:spcBef>
              <a:buFont typeface="Arial" panose="020B0604020202020204" pitchFamily="34" charset="0"/>
              <a:buChar char="•"/>
            </a:pPr>
            <a:r>
              <a:rPr lang="ru-RU" sz="2000" dirty="0">
                <a:latin typeface="HSE Sans" panose="02000000000000000000" pitchFamily="2" charset="0"/>
              </a:rPr>
              <a:t>Онлайн сервисы</a:t>
            </a:r>
          </a:p>
        </p:txBody>
      </p:sp>
      <p:sp>
        <p:nvSpPr>
          <p:cNvPr id="11" name="TextBox 10">
            <a:extLst>
              <a:ext uri="{FF2B5EF4-FFF2-40B4-BE49-F238E27FC236}">
                <a16:creationId xmlns:a16="http://schemas.microsoft.com/office/drawing/2014/main" id="{F6A4F284-39FE-4FE2-BEBA-EB23B67347C5}"/>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4"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3" name="Текст 8">
            <a:extLst>
              <a:ext uri="{FF2B5EF4-FFF2-40B4-BE49-F238E27FC236}">
                <a16:creationId xmlns:a16="http://schemas.microsoft.com/office/drawing/2014/main" id="{446A4F92-A640-49E6-ACBA-0482FE0860AD}"/>
              </a:ext>
            </a:extLst>
          </p:cNvPr>
          <p:cNvSpPr>
            <a:spLocks noGrp="1"/>
          </p:cNvSpPr>
          <p:nvPr>
            <p:ph type="body" sz="quarter" idx="14"/>
          </p:nvPr>
        </p:nvSpPr>
        <p:spPr>
          <a:xfrm>
            <a:off x="3459163" y="548720"/>
            <a:ext cx="2070100" cy="408109"/>
          </a:xfrm>
        </p:spPr>
        <p:txBody>
          <a:bodyPr/>
          <a:lstStyle/>
          <a:p>
            <a:r>
              <a:rPr lang="ru-RU" b="0" i="0" dirty="0">
                <a:solidFill>
                  <a:schemeClr val="tx1"/>
                </a:solidFill>
                <a:effectLst/>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69425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Текст 38">
            <a:extLst>
              <a:ext uri="{FF2B5EF4-FFF2-40B4-BE49-F238E27FC236}">
                <a16:creationId xmlns:a16="http://schemas.microsoft.com/office/drawing/2014/main" id="{67A7FF89-4C52-C6C9-D6C6-A6EDA6F87C06}"/>
              </a:ext>
            </a:extLst>
          </p:cNvPr>
          <p:cNvSpPr>
            <a:spLocks noGrp="1"/>
          </p:cNvSpPr>
          <p:nvPr>
            <p:ph type="body" sz="quarter" idx="13"/>
          </p:nvPr>
        </p:nvSpPr>
        <p:spPr/>
        <p:txBody>
          <a:bodyPr/>
          <a:lstStyle/>
          <a:p>
            <a:r>
              <a:rPr lang="ru-RU" sz="1000" dirty="0"/>
              <a:t>«Программная инженерия»</a:t>
            </a:r>
            <a:endParaRPr lang="ru-RU" dirty="0"/>
          </a:p>
          <a:p>
            <a:endParaRPr lang="ru-RU" dirty="0"/>
          </a:p>
        </p:txBody>
      </p:sp>
      <p:sp>
        <p:nvSpPr>
          <p:cNvPr id="41" name="Текст 40">
            <a:extLst>
              <a:ext uri="{FF2B5EF4-FFF2-40B4-BE49-F238E27FC236}">
                <a16:creationId xmlns:a16="http://schemas.microsoft.com/office/drawing/2014/main" id="{94B85D58-C460-FEF7-D0B8-ABB8BC6F3FB8}"/>
              </a:ext>
            </a:extLst>
          </p:cNvPr>
          <p:cNvSpPr>
            <a:spLocks noGrp="1"/>
          </p:cNvSpPr>
          <p:nvPr>
            <p:ph type="body" sz="quarter" idx="15"/>
          </p:nvPr>
        </p:nvSpPr>
        <p:spPr/>
        <p:txBody>
          <a:bodyPr/>
          <a:lstStyle/>
          <a:p>
            <a:r>
              <a:rPr lang="ru-RU" dirty="0"/>
              <a:t>Анализ</a:t>
            </a:r>
          </a:p>
        </p:txBody>
      </p:sp>
      <p:sp>
        <p:nvSpPr>
          <p:cNvPr id="7" name="Заголовок 2">
            <a:extLst>
              <a:ext uri="{FF2B5EF4-FFF2-40B4-BE49-F238E27FC236}">
                <a16:creationId xmlns:a16="http://schemas.microsoft.com/office/drawing/2014/main" id="{BAF365EB-C52E-DA42-8DFA-0337A75EA3EB}"/>
              </a:ext>
            </a:extLst>
          </p:cNvPr>
          <p:cNvSpPr txBox="1">
            <a:spLocks/>
          </p:cNvSpPr>
          <p:nvPr/>
        </p:nvSpPr>
        <p:spPr>
          <a:xfrm>
            <a:off x="585897" y="1397912"/>
            <a:ext cx="9561279" cy="58193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sz="4300" dirty="0"/>
              <a:t>Определение требований</a:t>
            </a:r>
          </a:p>
        </p:txBody>
      </p:sp>
      <p:sp>
        <p:nvSpPr>
          <p:cNvPr id="9" name="Текст 37">
            <a:extLst>
              <a:ext uri="{FF2B5EF4-FFF2-40B4-BE49-F238E27FC236}">
                <a16:creationId xmlns:a16="http://schemas.microsoft.com/office/drawing/2014/main" id="{ABD3053F-26D0-F8CD-28B7-6378D95861D8}"/>
              </a:ext>
            </a:extLst>
          </p:cNvPr>
          <p:cNvSpPr txBox="1">
            <a:spLocks/>
          </p:cNvSpPr>
          <p:nvPr/>
        </p:nvSpPr>
        <p:spPr>
          <a:xfrm>
            <a:off x="831358" y="2442771"/>
            <a:ext cx="5255610" cy="2769386"/>
          </a:xfrm>
          <a:prstGeom prst="rect">
            <a:avLst/>
          </a:prstGeom>
        </p:spPr>
        <p:txBody>
          <a:bodyPr vert="horz" lIns="0" tIns="0" rIns="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Требования к функциональности:</a:t>
            </a:r>
          </a:p>
          <a:p>
            <a:pPr marL="342900" indent="-342900">
              <a:buFont typeface="Arial" panose="020B0604020202020204" pitchFamily="34" charset="0"/>
              <a:buAutoNum type="arabicPeriod"/>
            </a:pPr>
            <a:r>
              <a:rPr lang="ru-RU" sz="2000" dirty="0"/>
              <a:t>Отслеживание</a:t>
            </a:r>
            <a:r>
              <a:rPr lang="ru-RU" sz="1800" dirty="0">
                <a:effectLst/>
                <a:latin typeface="Times New Roman" panose="02020603050405020304" pitchFamily="18" charset="0"/>
                <a:ea typeface="Times New Roman" panose="02020603050405020304" pitchFamily="18" charset="0"/>
              </a:rPr>
              <a:t> </a:t>
            </a:r>
            <a:r>
              <a:rPr lang="ru-RU" sz="2000" dirty="0"/>
              <a:t>потребления</a:t>
            </a:r>
            <a:r>
              <a:rPr lang="ru-RU" sz="1800" dirty="0">
                <a:effectLst/>
                <a:latin typeface="Times New Roman" panose="02020603050405020304" pitchFamily="18" charset="0"/>
                <a:ea typeface="Times New Roman" panose="02020603050405020304" pitchFamily="18" charset="0"/>
              </a:rPr>
              <a:t> </a:t>
            </a:r>
            <a:r>
              <a:rPr lang="ru-RU" sz="2000" dirty="0"/>
              <a:t>калорий.</a:t>
            </a:r>
          </a:p>
          <a:p>
            <a:pPr marL="342900" indent="-342900">
              <a:buFont typeface="Arial" panose="020B0604020202020204" pitchFamily="34" charset="0"/>
              <a:buAutoNum type="arabicPeriod"/>
            </a:pPr>
            <a:r>
              <a:rPr lang="ru-RU" sz="2000" dirty="0"/>
              <a:t>Выбор из большого количества продуктов.</a:t>
            </a:r>
          </a:p>
          <a:p>
            <a:pPr marL="342900" indent="-342900">
              <a:buFont typeface="Arial" panose="020B0604020202020204" pitchFamily="34" charset="0"/>
              <a:buAutoNum type="arabicPeriod"/>
            </a:pPr>
            <a:r>
              <a:rPr lang="ru-RU" sz="2000" dirty="0"/>
              <a:t>Создание, удаление, редактирование записей о приемах пищи.</a:t>
            </a:r>
          </a:p>
          <a:p>
            <a:pPr marL="342900" indent="-342900">
              <a:buFont typeface="Arial" panose="020B0604020202020204" pitchFamily="34" charset="0"/>
              <a:buAutoNum type="arabicPeriod"/>
            </a:pPr>
            <a:r>
              <a:rPr lang="ru-RU" sz="2000" dirty="0"/>
              <a:t>Экспорт отчета в </a:t>
            </a:r>
            <a:r>
              <a:rPr lang="en-US" sz="2000" dirty="0"/>
              <a:t>Excel</a:t>
            </a:r>
            <a:r>
              <a:rPr lang="ru-RU" sz="2000" dirty="0"/>
              <a:t>.</a:t>
            </a:r>
          </a:p>
        </p:txBody>
      </p:sp>
      <p:sp>
        <p:nvSpPr>
          <p:cNvPr id="12" name="Текст 37">
            <a:extLst>
              <a:ext uri="{FF2B5EF4-FFF2-40B4-BE49-F238E27FC236}">
                <a16:creationId xmlns:a16="http://schemas.microsoft.com/office/drawing/2014/main" id="{8C5DB346-A4C4-4DE3-B514-42DA179DBAFB}"/>
              </a:ext>
            </a:extLst>
          </p:cNvPr>
          <p:cNvSpPr txBox="1">
            <a:spLocks/>
          </p:cNvSpPr>
          <p:nvPr/>
        </p:nvSpPr>
        <p:spPr>
          <a:xfrm>
            <a:off x="6259892" y="2437494"/>
            <a:ext cx="5255610" cy="2769386"/>
          </a:xfrm>
          <a:prstGeom prst="rect">
            <a:avLst/>
          </a:prstGeom>
        </p:spPr>
        <p:txBody>
          <a:bodyPr vert="horz" lIns="0" tIns="0" rIns="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Требования к </a:t>
            </a:r>
            <a:r>
              <a:rPr lang="ru-RU" sz="2400" dirty="0" err="1"/>
              <a:t>нефункциональности</a:t>
            </a:r>
            <a:r>
              <a:rPr lang="ru-RU" sz="2400" dirty="0"/>
              <a:t>:</a:t>
            </a:r>
          </a:p>
          <a:p>
            <a:pPr marL="342900" indent="-342900">
              <a:buFont typeface="Arial" panose="020B0604020202020204" pitchFamily="34" charset="0"/>
              <a:buAutoNum type="arabicPeriod"/>
            </a:pPr>
            <a:r>
              <a:rPr lang="ru-RU" sz="2000" dirty="0"/>
              <a:t>Безопасность данных.</a:t>
            </a:r>
          </a:p>
          <a:p>
            <a:pPr marL="342900" indent="-342900">
              <a:buFont typeface="Arial" panose="020B0604020202020204" pitchFamily="34" charset="0"/>
              <a:buAutoNum type="arabicPeriod"/>
            </a:pPr>
            <a:r>
              <a:rPr lang="ru-RU" sz="2000" dirty="0"/>
              <a:t>Производительность системы.</a:t>
            </a:r>
          </a:p>
          <a:p>
            <a:pPr marL="342900" indent="-342900">
              <a:buFont typeface="Arial" panose="020B0604020202020204" pitchFamily="34" charset="0"/>
              <a:buAutoNum type="arabicPeriod"/>
            </a:pPr>
            <a:r>
              <a:rPr lang="ru-RU" sz="2000" dirty="0"/>
              <a:t>Масштабируемость.</a:t>
            </a:r>
          </a:p>
          <a:p>
            <a:pPr marL="342900" indent="-342900">
              <a:buFont typeface="Arial" panose="020B0604020202020204" pitchFamily="34" charset="0"/>
              <a:buAutoNum type="arabicPeriod"/>
            </a:pPr>
            <a:r>
              <a:rPr lang="ru-RU" sz="2000" dirty="0"/>
              <a:t>Удобство использования.</a:t>
            </a:r>
          </a:p>
        </p:txBody>
      </p:sp>
      <p:sp>
        <p:nvSpPr>
          <p:cNvPr id="13" name="TextBox 12">
            <a:extLst>
              <a:ext uri="{FF2B5EF4-FFF2-40B4-BE49-F238E27FC236}">
                <a16:creationId xmlns:a16="http://schemas.microsoft.com/office/drawing/2014/main" id="{ECC03FD9-FB47-4826-BB59-BFF7235F6ABB}"/>
              </a:ext>
            </a:extLst>
          </p:cNvPr>
          <p:cNvSpPr txBox="1"/>
          <p:nvPr/>
        </p:nvSpPr>
        <p:spPr>
          <a:xfrm>
            <a:off x="408373" y="6405524"/>
            <a:ext cx="11034944" cy="400110"/>
          </a:xfrm>
          <a:prstGeom prst="rect">
            <a:avLst/>
          </a:prstGeom>
          <a:noFill/>
        </p:spPr>
        <p:txBody>
          <a:bodyPr wrap="square" rtlCol="0">
            <a:spAutoFit/>
          </a:bodyPr>
          <a:lstStyle/>
          <a:p>
            <a:pPr lvl="1" defTabSz="1828800"/>
            <a:r>
              <a:rPr lang="ru-RU" sz="1000" dirty="0">
                <a:latin typeface="HSE Sans" panose="02000000000000000000" pitchFamily="2" charset="0"/>
              </a:rPr>
              <a:t>Защита учебной практики, Пермь, 2023	 </a:t>
            </a:r>
            <a:r>
              <a:rPr lang="ru-RU" sz="1000" dirty="0">
                <a:latin typeface="HSE Sans" panose="02000000000000000000" pitchFamily="2" charset="0"/>
                <a:hlinkClick r:id="rId3" action="ppaction://hlinksldjump"/>
              </a:rPr>
              <a:t>ОГЛАВЛЕНИЕ</a:t>
            </a:r>
            <a:r>
              <a:rPr lang="ru-RU" sz="1000" dirty="0">
                <a:latin typeface="HSE Sans" panose="02000000000000000000" pitchFamily="2" charset="0"/>
              </a:rPr>
              <a:t> 		</a:t>
            </a:r>
            <a:r>
              <a:rPr lang="ru-RU" sz="1000" kern="1200" dirty="0">
                <a:solidFill>
                  <a:srgbClr val="253957"/>
                </a:solidFill>
                <a:latin typeface="+mn-lt"/>
                <a:ea typeface="+mn-ea"/>
                <a:cs typeface="+mn-cs"/>
              </a:rPr>
              <a:t>Белов Е.А. </a:t>
            </a:r>
            <a:r>
              <a:rPr lang="en-US" sz="1000" kern="1200" dirty="0">
                <a:solidFill>
                  <a:srgbClr val="253957"/>
                </a:solidFill>
                <a:latin typeface="+mn-lt"/>
                <a:ea typeface="+mn-ea"/>
                <a:cs typeface="+mn-cs"/>
              </a:rPr>
              <a:t>e-mail: eabelov@edu.hse.ru</a:t>
            </a:r>
          </a:p>
          <a:p>
            <a:pPr lvl="1" defTabSz="1828800"/>
            <a:r>
              <a:rPr lang="ru-RU" sz="1000" kern="1200" dirty="0">
                <a:solidFill>
                  <a:srgbClr val="253957"/>
                </a:solidFill>
                <a:latin typeface="+mn-lt"/>
                <a:ea typeface="+mn-ea"/>
                <a:cs typeface="+mn-cs"/>
              </a:rPr>
              <a:t>				</a:t>
            </a:r>
            <a:endParaRPr lang="ru-RU" sz="1000" dirty="0">
              <a:latin typeface="HSE Sans" panose="02000000000000000000" pitchFamily="2" charset="0"/>
            </a:endParaRPr>
          </a:p>
        </p:txBody>
      </p:sp>
      <p:sp>
        <p:nvSpPr>
          <p:cNvPr id="16" name="Текст 8">
            <a:extLst>
              <a:ext uri="{FF2B5EF4-FFF2-40B4-BE49-F238E27FC236}">
                <a16:creationId xmlns:a16="http://schemas.microsoft.com/office/drawing/2014/main" id="{CE80CAE4-7470-49B9-BC63-006A9C93C2E0}"/>
              </a:ext>
            </a:extLst>
          </p:cNvPr>
          <p:cNvSpPr txBox="1">
            <a:spLocks/>
          </p:cNvSpPr>
          <p:nvPr/>
        </p:nvSpPr>
        <p:spPr>
          <a:xfrm>
            <a:off x="3459163" y="548720"/>
            <a:ext cx="2070100" cy="40810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solidFill>
                  <a:schemeClr val="tx1"/>
                </a:solidFill>
                <a:latin typeface="HSE Sans" panose="02000000000000000000" pitchFamily="50" charset="-52"/>
              </a:rPr>
              <a:t>Приложение для расчета калорийности продуктов и блюд</a:t>
            </a:r>
            <a:endParaRPr lang="ru-RU" dirty="0"/>
          </a:p>
        </p:txBody>
      </p:sp>
    </p:spTree>
    <p:extLst>
      <p:ext uri="{BB962C8B-B14F-4D97-AF65-F5344CB8AC3E}">
        <p14:creationId xmlns:p14="http://schemas.microsoft.com/office/powerpoint/2010/main" val="356015099"/>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1997</TotalTime>
  <Words>3013</Words>
  <Application>Microsoft Office PowerPoint</Application>
  <PresentationFormat>Широкоэкранный</PresentationFormat>
  <Paragraphs>314</Paragraphs>
  <Slides>28</Slides>
  <Notes>20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Calibri</vt:lpstr>
      <vt:lpstr>Calibri Light</vt:lpstr>
      <vt:lpstr>HSE Sans</vt:lpstr>
      <vt:lpstr>Times New Roman</vt:lpstr>
      <vt:lpstr>Office Theme</vt:lpstr>
      <vt:lpstr>Приложение для расчета калорийности продуктов и блюд</vt:lpstr>
      <vt:lpstr>Презентация PowerPoint</vt:lpstr>
      <vt:lpstr>Презентация PowerPoint</vt:lpstr>
      <vt:lpstr>Причины выбора данной темы</vt:lpstr>
      <vt:lpstr>Презентация PowerPoint</vt:lpstr>
      <vt:lpstr>Цели и задачи</vt:lpstr>
      <vt:lpstr>Презентация PowerPoint</vt:lpstr>
      <vt:lpstr>Презентация PowerPoint</vt:lpstr>
      <vt:lpstr>Презентация PowerPoint</vt:lpstr>
      <vt:lpstr>Описание бизнес-процессов</vt:lpstr>
      <vt:lpstr>Описание прецедентов</vt:lpstr>
      <vt:lpstr>Презентация PowerPoint</vt:lpstr>
      <vt:lpstr>Проектирование базы данных</vt:lpstr>
      <vt:lpstr>Реализация связи “многие-ко-многим”</vt:lpstr>
      <vt:lpstr>Проектирование базы данных</vt:lpstr>
      <vt:lpstr>Презентация PowerPoint</vt:lpstr>
      <vt:lpstr>Технологии и выбор средств реализации приложения</vt:lpstr>
      <vt:lpstr>Презентация PowerPoint</vt:lpstr>
      <vt:lpstr>Реализация базы данных</vt:lpstr>
      <vt:lpstr>Реализация моделей</vt:lpstr>
      <vt:lpstr>Реализация пользовательского интерфейса</vt:lpstr>
      <vt:lpstr>Реализация функциональности</vt:lpstr>
      <vt:lpstr>Тестирование</vt:lpstr>
      <vt:lpstr>Развертывание</vt:lpstr>
      <vt:lpstr>Презентация PowerPoint</vt:lpstr>
      <vt:lpstr>Подведение итогов</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Белов Егор Александрович</cp:lastModifiedBy>
  <cp:revision>210</cp:revision>
  <cp:lastPrinted>2021-11-11T13:08:42Z</cp:lastPrinted>
  <dcterms:created xsi:type="dcterms:W3CDTF">2021-11-11T08:52:47Z</dcterms:created>
  <dcterms:modified xsi:type="dcterms:W3CDTF">2023-06-06T17:19:09Z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