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71" r:id="rId5"/>
    <p:sldId id="297" r:id="rId6"/>
    <p:sldId id="273" r:id="rId7"/>
    <p:sldId id="274" r:id="rId8"/>
    <p:sldId id="275" r:id="rId9"/>
    <p:sldId id="276" r:id="rId10"/>
    <p:sldId id="277" r:id="rId11"/>
    <p:sldId id="280" r:id="rId12"/>
    <p:sldId id="278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C82E14E-3DDC-43B7-BC5C-01EF20B84A3F}">
          <p14:sldIdLst>
            <p14:sldId id="271"/>
          </p14:sldIdLst>
        </p14:section>
        <p14:section name="Раздел оглавления" id="{054763F0-A977-4279-BD9F-C1A1B311F49C}">
          <p14:sldIdLst>
            <p14:sldId id="297"/>
          </p14:sldIdLst>
        </p14:section>
        <p14:section name="Введение" id="{12042AE0-D840-492E-98D1-5825803C8194}">
          <p14:sldIdLst>
            <p14:sldId id="273"/>
            <p14:sldId id="274"/>
            <p14:sldId id="275"/>
            <p14:sldId id="276"/>
            <p14:sldId id="277"/>
          </p14:sldIdLst>
        </p14:section>
        <p14:section name="Анализ" id="{AA21C1E9-7EE9-42C7-9BF7-CAFA3C2364B6}">
          <p14:sldIdLst>
            <p14:sldId id="280"/>
            <p14:sldId id="278"/>
            <p14:sldId id="279"/>
            <p14:sldId id="281"/>
            <p14:sldId id="282"/>
            <p14:sldId id="283"/>
          </p14:sldIdLst>
        </p14:section>
        <p14:section name="Моделирование системы виртуальной сети" id="{2717BA44-C93F-4055-8AD5-4049903CA400}">
          <p14:sldIdLst>
            <p14:sldId id="284"/>
            <p14:sldId id="285"/>
            <p14:sldId id="286"/>
          </p14:sldIdLst>
        </p14:section>
        <p14:section name="Реализация" id="{0C4E80D7-A3B5-4ABB-8997-98587DA2CCDD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Заключение" id="{B7A3EB69-FECC-4930-B10C-691D1923A9EB}">
          <p14:sldIdLst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737" autoAdjust="0"/>
  </p:normalViewPr>
  <p:slideViewPr>
    <p:cSldViewPr snapToGrid="0" snapToObjects="1">
      <p:cViewPr varScale="1">
        <p:scale>
          <a:sx n="108" d="100"/>
          <a:sy n="108" d="100"/>
        </p:scale>
        <p:origin x="996" y="114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03/25/2024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2011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9449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r>
              <a:rPr lang="en-US" sz="2000" dirty="0">
                <a:solidFill>
                  <a:srgbClr val="102D69"/>
                </a:solidFill>
                <a:latin typeface="HSE Sans" panose="02000000000000000000" pitchFamily="2" charset="0"/>
              </a:rPr>
              <a:t> / 26</a:t>
            </a:r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9366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r>
              <a:rPr lang="en-US" sz="2000" dirty="0">
                <a:solidFill>
                  <a:srgbClr val="102D69"/>
                </a:solidFill>
                <a:latin typeface="HSE Sans" panose="02000000000000000000" pitchFamily="2" charset="0"/>
              </a:rPr>
              <a:t> / 26</a:t>
            </a:r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slide" Target="slide17.xml"/><Relationship Id="rId4" Type="http://schemas.openxmlformats.org/officeDocument/2006/relationships/slide" Target="slide3.xml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mailto:eabelov@edu.hse.ru" TargetMode="Externa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slide" Target="slide7.xm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9" Type="http://schemas.openxmlformats.org/officeDocument/2006/relationships/slide" Target="slide20.xml"/><Relationship Id="rId21" Type="http://schemas.openxmlformats.org/officeDocument/2006/relationships/slide" Target="slide11.xml"/><Relationship Id="rId34" Type="http://schemas.openxmlformats.org/officeDocument/2006/relationships/image" Target="../media/image52.png"/><Relationship Id="rId42" Type="http://schemas.openxmlformats.org/officeDocument/2006/relationships/image" Target="../media/image56.png"/><Relationship Id="rId47" Type="http://schemas.openxmlformats.org/officeDocument/2006/relationships/slide" Target="slide24.xml"/><Relationship Id="rId7" Type="http://schemas.openxmlformats.org/officeDocument/2006/relationships/slide" Target="slide4.xml"/><Relationship Id="rId2" Type="http://schemas.openxmlformats.org/officeDocument/2006/relationships/image" Target="../media/image36.png"/><Relationship Id="rId16" Type="http://schemas.openxmlformats.org/officeDocument/2006/relationships/image" Target="../media/image43.png"/><Relationship Id="rId29" Type="http://schemas.openxmlformats.org/officeDocument/2006/relationships/slide" Target="slide15.xml"/><Relationship Id="rId11" Type="http://schemas.openxmlformats.org/officeDocument/2006/relationships/slide" Target="slide6.xml"/><Relationship Id="rId24" Type="http://schemas.openxmlformats.org/officeDocument/2006/relationships/image" Target="../media/image47.png"/><Relationship Id="rId32" Type="http://schemas.openxmlformats.org/officeDocument/2006/relationships/image" Target="../media/image51.png"/><Relationship Id="rId37" Type="http://schemas.openxmlformats.org/officeDocument/2006/relationships/slide" Target="slide19.xml"/><Relationship Id="rId40" Type="http://schemas.openxmlformats.org/officeDocument/2006/relationships/image" Target="../media/image55.png"/><Relationship Id="rId45" Type="http://schemas.openxmlformats.org/officeDocument/2006/relationships/slide" Target="slide23.xml"/><Relationship Id="rId5" Type="http://schemas.openxmlformats.org/officeDocument/2006/relationships/slide" Target="slide3.xml"/><Relationship Id="rId15" Type="http://schemas.openxmlformats.org/officeDocument/2006/relationships/slide" Target="slide8.xml"/><Relationship Id="rId23" Type="http://schemas.openxmlformats.org/officeDocument/2006/relationships/slide" Target="slide12.xml"/><Relationship Id="rId28" Type="http://schemas.openxmlformats.org/officeDocument/2006/relationships/image" Target="../media/image49.png"/><Relationship Id="rId36" Type="http://schemas.openxmlformats.org/officeDocument/2006/relationships/image" Target="../media/image53.png"/><Relationship Id="rId49" Type="http://schemas.openxmlformats.org/officeDocument/2006/relationships/slide" Target="slide2.xml"/><Relationship Id="rId10" Type="http://schemas.openxmlformats.org/officeDocument/2006/relationships/image" Target="../media/image40.png"/><Relationship Id="rId19" Type="http://schemas.openxmlformats.org/officeDocument/2006/relationships/slide" Target="slide10.xml"/><Relationship Id="rId31" Type="http://schemas.openxmlformats.org/officeDocument/2006/relationships/slide" Target="slide16.xml"/><Relationship Id="rId44" Type="http://schemas.openxmlformats.org/officeDocument/2006/relationships/image" Target="../media/image57.png"/><Relationship Id="rId4" Type="http://schemas.openxmlformats.org/officeDocument/2006/relationships/image" Target="../media/image37.png"/><Relationship Id="rId9" Type="http://schemas.openxmlformats.org/officeDocument/2006/relationships/slide" Target="slide5.xm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slide" Target="slide14.xml"/><Relationship Id="rId30" Type="http://schemas.openxmlformats.org/officeDocument/2006/relationships/image" Target="../media/image50.png"/><Relationship Id="rId35" Type="http://schemas.openxmlformats.org/officeDocument/2006/relationships/slide" Target="slide18.xml"/><Relationship Id="rId43" Type="http://schemas.openxmlformats.org/officeDocument/2006/relationships/slide" Target="slide22.xml"/><Relationship Id="rId48" Type="http://schemas.openxmlformats.org/officeDocument/2006/relationships/image" Target="../media/image59.png"/><Relationship Id="rId8" Type="http://schemas.openxmlformats.org/officeDocument/2006/relationships/image" Target="../media/image39.png"/><Relationship Id="rId3" Type="http://schemas.openxmlformats.org/officeDocument/2006/relationships/slide" Target="slide1.xml"/><Relationship Id="rId12" Type="http://schemas.openxmlformats.org/officeDocument/2006/relationships/image" Target="../media/image41.png"/><Relationship Id="rId17" Type="http://schemas.openxmlformats.org/officeDocument/2006/relationships/slide" Target="slide9.xml"/><Relationship Id="rId25" Type="http://schemas.openxmlformats.org/officeDocument/2006/relationships/slide" Target="slide13.xml"/><Relationship Id="rId33" Type="http://schemas.openxmlformats.org/officeDocument/2006/relationships/slide" Target="slide17.xml"/><Relationship Id="rId38" Type="http://schemas.openxmlformats.org/officeDocument/2006/relationships/image" Target="../media/image54.png"/><Relationship Id="rId46" Type="http://schemas.openxmlformats.org/officeDocument/2006/relationships/image" Target="../media/image58.png"/><Relationship Id="rId20" Type="http://schemas.openxmlformats.org/officeDocument/2006/relationships/image" Target="../media/image45.png"/><Relationship Id="rId41" Type="http://schemas.openxmlformats.org/officeDocument/2006/relationships/slide" Target="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РАЗРАБОТКА ПРИЛОЖЕНИЯ ДЛЯ ВЫЧИСЛЕНИЯ МЕТРИК В СОЦИАЛЬНЫХ МЕДИА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Пермь</a:t>
            </a:r>
            <a:br>
              <a:rPr lang="ru-RU" dirty="0"/>
            </a:br>
            <a:r>
              <a:rPr lang="ru-RU" dirty="0"/>
              <a:t>2024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14690F36-FB51-4F4B-99B0-413E412326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8701" y="4824413"/>
            <a:ext cx="5434244" cy="654050"/>
          </a:xfrm>
        </p:spPr>
        <p:txBody>
          <a:bodyPr>
            <a:normAutofit/>
          </a:bodyPr>
          <a:lstStyle/>
          <a:p>
            <a:r>
              <a:rPr lang="ru-RU" sz="2100" dirty="0"/>
              <a:t>Работу выполнил студент группы ПИ-21-1 </a:t>
            </a:r>
            <a:r>
              <a:rPr lang="en-US" sz="2100" dirty="0"/>
              <a:t>:                             </a:t>
            </a:r>
            <a:endParaRPr lang="ru-RU" sz="2100" dirty="0"/>
          </a:p>
          <a:p>
            <a:r>
              <a:rPr lang="ru-RU" sz="2100" dirty="0"/>
              <a:t>Белов Е.А.</a:t>
            </a:r>
          </a:p>
          <a:p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FCE93C6-82A9-45CB-9F11-05B8D054F948}"/>
              </a:ext>
            </a:extLst>
          </p:cNvPr>
          <p:cNvSpPr txBox="1">
            <a:spLocks/>
          </p:cNvSpPr>
          <p:nvPr/>
        </p:nvSpPr>
        <p:spPr>
          <a:xfrm>
            <a:off x="7629101" y="4819179"/>
            <a:ext cx="3251070" cy="6528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00" dirty="0"/>
              <a:t>Научный руководитель</a:t>
            </a:r>
            <a:r>
              <a:rPr lang="en-US" sz="2100" dirty="0"/>
              <a:t>:</a:t>
            </a:r>
          </a:p>
          <a:p>
            <a:r>
              <a:rPr lang="ru-RU" sz="2100" dirty="0"/>
              <a:t>Замятина Е.Б.</a:t>
            </a:r>
          </a:p>
          <a:p>
            <a:endParaRPr lang="ru-RU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93AC612D-B865-4650-A821-BE0DF0BD17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9420" y="1198695"/>
            <a:ext cx="2278063" cy="463186"/>
          </a:xfrm>
        </p:spPr>
        <p:txBody>
          <a:bodyPr/>
          <a:lstStyle/>
          <a:p>
            <a:r>
              <a:rPr lang="ru-RU" sz="1200" dirty="0"/>
              <a:t>«Программная инженерия»</a:t>
            </a:r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662F2909-31F3-4434-BB7F-534E5BFDC1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848717" cy="435163"/>
          </a:xfrm>
        </p:spPr>
        <p:txBody>
          <a:bodyPr/>
          <a:lstStyle/>
          <a:p>
            <a:r>
              <a:rPr lang="ru-RU" sz="1600" dirty="0"/>
              <a:t>Факультет экономики, менеджмента и бизнес-информатики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Анализ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0AAAC918-F4FE-4A76-9A45-9AABA029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397912"/>
            <a:ext cx="9978529" cy="581936"/>
          </a:xfrm>
        </p:spPr>
        <p:txBody>
          <a:bodyPr>
            <a:noAutofit/>
          </a:bodyPr>
          <a:lstStyle/>
          <a:p>
            <a:r>
              <a:rPr lang="ru-RU" sz="4300" dirty="0"/>
              <a:t>Метрики в социальных медиа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76E67-F0CC-4EDE-8D1C-583C29196BA4}"/>
              </a:ext>
            </a:extLst>
          </p:cNvPr>
          <p:cNvSpPr txBox="1"/>
          <p:nvPr/>
        </p:nvSpPr>
        <p:spPr>
          <a:xfrm>
            <a:off x="656947" y="2798589"/>
            <a:ext cx="61788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Взаимная направленность</a:t>
            </a:r>
            <a:endParaRPr lang="en-US" sz="20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HSE Sans" panose="020000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Гомогенность</a:t>
            </a:r>
            <a:endParaRPr lang="en-US" sz="2000" dirty="0">
              <a:latin typeface="HSE Sans" panose="02000000000000000000" pitchFamily="50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Транзитивность связей</a:t>
            </a:r>
            <a:endParaRPr lang="en-US" sz="2000" dirty="0">
              <a:effectLst/>
              <a:latin typeface="HSE Sans" panose="02000000000000000000" pitchFamily="50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Разница в распределении</a:t>
            </a:r>
            <a:endParaRPr lang="en-US" sz="20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Центральность</a:t>
            </a:r>
            <a:endParaRPr lang="en-US" sz="2000" dirty="0"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Ассортативность</a:t>
            </a:r>
            <a:endParaRPr lang="en-US" sz="20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PageRank</a:t>
            </a:r>
            <a:r>
              <a:rPr lang="ru-RU" sz="20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 </a:t>
            </a:r>
            <a:endParaRPr lang="ru-RU" sz="2000" dirty="0">
              <a:latin typeface="HSE Sans" panose="02000000000000000000" pitchFamily="50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C4E111-CD80-4C71-8F7B-298AD138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123" y="2365853"/>
            <a:ext cx="5057654" cy="251229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3917A2A-3092-4B45-AE21-4785E19F3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284" y="4382265"/>
            <a:ext cx="2293769" cy="152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76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Анализ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0AAAC918-F4FE-4A76-9A45-9AABA029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397912"/>
            <a:ext cx="9978529" cy="581936"/>
          </a:xfrm>
        </p:spPr>
        <p:txBody>
          <a:bodyPr>
            <a:noAutofit/>
          </a:bodyPr>
          <a:lstStyle/>
          <a:p>
            <a:r>
              <a:rPr lang="ru-RU" sz="4300" dirty="0"/>
              <a:t>Виртуальные и реальные сети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C05E3-EDFD-43A0-82A5-D7614F742E1B}"/>
              </a:ext>
            </a:extLst>
          </p:cNvPr>
          <p:cNvSpPr txBox="1"/>
          <p:nvPr/>
        </p:nvSpPr>
        <p:spPr>
          <a:xfrm>
            <a:off x="585897" y="2420931"/>
            <a:ext cx="72885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В мире социальных медиа взаимодействие пользователей и формирование связей играют ключевую роль в распространении информации и влиянии. </a:t>
            </a:r>
          </a:p>
          <a:p>
            <a:endParaRPr lang="ru-RU" sz="18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Виртуальные сети представляют собой абстрактные модели социальных связей и взаимодействий между участниками. </a:t>
            </a:r>
          </a:p>
          <a:p>
            <a:endParaRPr lang="ru-RU" sz="18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Реальные сети представляют собой фактические социальные связи между реальными пользователями социальных медиа.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D342DB-ED69-4446-8476-C703C45A1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961" y="2312663"/>
            <a:ext cx="4001390" cy="266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6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Анализ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0AAAC918-F4FE-4A76-9A45-9AABA029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397912"/>
            <a:ext cx="9978529" cy="581936"/>
          </a:xfrm>
        </p:spPr>
        <p:txBody>
          <a:bodyPr>
            <a:noAutofit/>
          </a:bodyPr>
          <a:lstStyle/>
          <a:p>
            <a:r>
              <a:rPr lang="ru-RU" sz="4300" dirty="0"/>
              <a:t>Онтологии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65614-F019-419D-AD5D-D26D8904F3A1}"/>
              </a:ext>
            </a:extLst>
          </p:cNvPr>
          <p:cNvSpPr txBox="1"/>
          <p:nvPr/>
        </p:nvSpPr>
        <p:spPr>
          <a:xfrm>
            <a:off x="585897" y="2347177"/>
            <a:ext cx="6178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Эффективным методом представления социальной сети является использование графа, где узлы представляют собой пользователей или сообщества, а рёбра отображают каналы связи между ними.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85C5A-8883-4095-B319-6FCF8AFB8F73}"/>
              </a:ext>
            </a:extLst>
          </p:cNvPr>
          <p:cNvSpPr txBox="1"/>
          <p:nvPr/>
        </p:nvSpPr>
        <p:spPr>
          <a:xfrm>
            <a:off x="585897" y="3672656"/>
            <a:ext cx="61788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HSE Sans" panose="02000000000000000000" pitchFamily="50" charset="-52"/>
              </a:rPr>
              <a:t>Онтология — это детальное определение концепции или предметной области. </a:t>
            </a:r>
            <a:endParaRPr lang="en-US" dirty="0">
              <a:latin typeface="HSE Sans" panose="02000000000000000000" pitchFamily="50" charset="-52"/>
            </a:endParaRPr>
          </a:p>
          <a:p>
            <a:endParaRPr lang="en-US" dirty="0">
              <a:latin typeface="HSE Sans" panose="02000000000000000000" pitchFamily="50" charset="-52"/>
            </a:endParaRPr>
          </a:p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Онтологии служат своего рода словарем для представления и обмена знаниями в определенной предметной области, а также определяют связи между терминами в этом словаре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8F417809-A8F0-4F85-975A-EC9FDDCC1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577" y="2420931"/>
            <a:ext cx="4107082" cy="289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0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Анализ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0AAAC918-F4FE-4A76-9A45-9AABA029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397912"/>
            <a:ext cx="9978529" cy="581936"/>
          </a:xfrm>
        </p:spPr>
        <p:txBody>
          <a:bodyPr>
            <a:noAutofit/>
          </a:bodyPr>
          <a:lstStyle/>
          <a:p>
            <a:r>
              <a:rPr lang="ru-RU" sz="4300" dirty="0"/>
              <a:t>Бизнес-процессы и прецеденты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332EC1-391C-48D1-9239-AD1903B1C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297" y="2297407"/>
            <a:ext cx="2528535" cy="33713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1D3491-A8CF-49D6-82AB-930C77240ED3}"/>
              </a:ext>
            </a:extLst>
          </p:cNvPr>
          <p:cNvSpPr txBox="1"/>
          <p:nvPr/>
        </p:nvSpPr>
        <p:spPr>
          <a:xfrm>
            <a:off x="585897" y="2263105"/>
            <a:ext cx="6178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Процесс сбора данных о пользователях социальной сети</a:t>
            </a:r>
            <a:r>
              <a:rPr lang="en-US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50" charset="-52"/>
                <a:ea typeface="Times New Roman" panose="02020603050405020304" pitchFamily="18" charset="0"/>
              </a:rPr>
              <a:t>а</a:t>
            </a: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втоматизированный </a:t>
            </a:r>
            <a:r>
              <a:rPr lang="ru-RU" sz="1800" dirty="0" err="1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сканинг</a:t>
            </a: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 профилей</a:t>
            </a:r>
            <a:r>
              <a:rPr lang="en-US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50" charset="-52"/>
                <a:ea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бор социальных связей</a:t>
            </a:r>
            <a:r>
              <a:rPr lang="en-US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;</a:t>
            </a:r>
            <a:endParaRPr lang="en-US" dirty="0"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50" charset="-52"/>
                <a:ea typeface="Times New Roman" panose="02020603050405020304" pitchFamily="18" charset="0"/>
              </a:rPr>
              <a:t>о</a:t>
            </a: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бработка и фильтрация данных</a:t>
            </a:r>
            <a:r>
              <a:rPr lang="en-US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;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772F48-5141-45E3-9B67-B956BE2034E7}"/>
              </a:ext>
            </a:extLst>
          </p:cNvPr>
          <p:cNvSpPr txBox="1"/>
          <p:nvPr/>
        </p:nvSpPr>
        <p:spPr>
          <a:xfrm>
            <a:off x="585897" y="3631203"/>
            <a:ext cx="6178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HSE Sans" panose="02000000000000000000" pitchFamily="50" charset="-52"/>
              </a:rPr>
              <a:t>Процесс анализа метрик и оценки влияния пользователей</a:t>
            </a:r>
            <a:r>
              <a:rPr lang="en-US" dirty="0">
                <a:latin typeface="HSE Sans" panose="02000000000000000000" pitchFamily="50" charset="-52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50" charset="-52"/>
              </a:rPr>
              <a:t>вычисление метрик</a:t>
            </a:r>
            <a:r>
              <a:rPr lang="en-US" dirty="0">
                <a:latin typeface="HSE Sans" panose="02000000000000000000" pitchFamily="50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50" charset="-52"/>
              </a:rPr>
              <a:t>оценка влияния</a:t>
            </a:r>
            <a:r>
              <a:rPr lang="en-US" dirty="0">
                <a:latin typeface="HSE Sans" panose="02000000000000000000" pitchFamily="50" charset="-52"/>
              </a:rPr>
              <a:t>;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982333-D1D7-45A6-B465-6FB62E91B697}"/>
              </a:ext>
            </a:extLst>
          </p:cNvPr>
          <p:cNvSpPr txBox="1"/>
          <p:nvPr/>
        </p:nvSpPr>
        <p:spPr>
          <a:xfrm>
            <a:off x="585897" y="4745457"/>
            <a:ext cx="6178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HSE Sans" panose="02000000000000000000" pitchFamily="50" charset="-52"/>
              </a:rPr>
              <a:t>Процесс мониторинга и анализа результатов</a:t>
            </a:r>
            <a:r>
              <a:rPr lang="en-US" dirty="0">
                <a:latin typeface="HSE Sans" panose="02000000000000000000" pitchFamily="50" charset="-5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50" charset="-52"/>
              </a:rPr>
              <a:t>постоянный мониторинг активности</a:t>
            </a:r>
            <a:r>
              <a:rPr lang="en-US" dirty="0">
                <a:latin typeface="HSE Sans" panose="02000000000000000000" pitchFamily="50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50" charset="-52"/>
              </a:rPr>
              <a:t>анализ результатов</a:t>
            </a:r>
            <a:r>
              <a:rPr lang="en-US" dirty="0">
                <a:latin typeface="HSE Sans" panose="02000000000000000000" pitchFamily="50" charset="-52"/>
              </a:rPr>
              <a:t>;</a:t>
            </a:r>
            <a:endParaRPr lang="ru-RU" dirty="0">
              <a:latin typeface="HSE San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500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Создание модели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4AF3D-4FC7-4446-88D3-60401380C3AC}"/>
              </a:ext>
            </a:extLst>
          </p:cNvPr>
          <p:cNvSpPr txBox="1"/>
          <p:nvPr/>
        </p:nvSpPr>
        <p:spPr>
          <a:xfrm>
            <a:off x="3493815" y="2274838"/>
            <a:ext cx="5204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7200" dirty="0">
                <a:latin typeface="HSE Sans" panose="02000000000000000000" pitchFamily="2" charset="0"/>
              </a:rPr>
              <a:t>СОЗДАНИЕ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345162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Создание модели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2968ECF0-6EBA-4B58-B493-07833564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397912"/>
            <a:ext cx="9978529" cy="581936"/>
          </a:xfrm>
        </p:spPr>
        <p:txBody>
          <a:bodyPr>
            <a:noAutofit/>
          </a:bodyPr>
          <a:lstStyle/>
          <a:p>
            <a:r>
              <a:rPr lang="ru-RU" sz="4300" dirty="0"/>
              <a:t>Требования к модели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9CB7C5-7AB6-4954-9E27-32B7FF65DB31}"/>
              </a:ext>
            </a:extLst>
          </p:cNvPr>
          <p:cNvSpPr txBox="1"/>
          <p:nvPr/>
        </p:nvSpPr>
        <p:spPr>
          <a:xfrm>
            <a:off x="585897" y="2096053"/>
            <a:ext cx="6915734" cy="393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017905" algn="l"/>
              </a:tabLst>
            </a:pPr>
            <a:r>
              <a:rPr lang="ru-RU" sz="1400" dirty="0" err="1">
                <a:latin typeface="HSE Sans" panose="02000000000000000000" pitchFamily="50" charset="-52"/>
              </a:rPr>
              <a:t>AnyLogic</a:t>
            </a:r>
            <a:r>
              <a:rPr lang="ru-RU" sz="1400" dirty="0">
                <a:latin typeface="HSE Sans" panose="02000000000000000000" pitchFamily="50" charset="-52"/>
              </a:rPr>
              <a:t> — это мощная платформа для создания многопроцессорных динамических системных моделей, используемая для симуляции и анализа процессов в различных областях, включая производство, логистику, транспорт, здравоохранение, финансы и многое другое.</a:t>
            </a:r>
            <a:endParaRPr lang="ru-RU" sz="1400" dirty="0"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017905" algn="l"/>
              </a:tabLst>
            </a:pPr>
            <a:r>
              <a:rPr lang="ru-RU" sz="1400" dirty="0">
                <a:latin typeface="HSE Sans" panose="02000000000000000000" pitchFamily="50" charset="-52"/>
                <a:ea typeface="Times New Roman" panose="02020603050405020304" pitchFamily="18" charset="0"/>
              </a:rPr>
              <a:t>В данной работе применяется совместная разработка агентского подхода (Agent-</a:t>
            </a:r>
            <a:r>
              <a:rPr lang="ru-RU" sz="1400" dirty="0" err="1">
                <a:latin typeface="HSE Sans" panose="02000000000000000000" pitchFamily="50" charset="-52"/>
                <a:ea typeface="Times New Roman" panose="02020603050405020304" pitchFamily="18" charset="0"/>
              </a:rPr>
              <a:t>based</a:t>
            </a:r>
            <a:r>
              <a:rPr lang="ru-RU" sz="1400" dirty="0">
                <a:latin typeface="HSE Sans" panose="02000000000000000000" pitchFamily="50" charset="-52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latin typeface="HSE Sans" panose="02000000000000000000" pitchFamily="50" charset="-52"/>
                <a:ea typeface="Times New Roman" panose="02020603050405020304" pitchFamily="18" charset="0"/>
              </a:rPr>
              <a:t>modelling</a:t>
            </a:r>
            <a:r>
              <a:rPr lang="ru-RU" sz="1400" dirty="0">
                <a:latin typeface="HSE Sans" panose="02000000000000000000" pitchFamily="50" charset="-52"/>
                <a:ea typeface="Times New Roman" panose="02020603050405020304" pitchFamily="18" charset="0"/>
              </a:rPr>
              <a:t>) и математического моделирования.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017905" algn="l"/>
              </a:tabLst>
            </a:pPr>
            <a:r>
              <a:rPr lang="ru-RU" sz="1400" dirty="0">
                <a:latin typeface="HSE Sans" panose="02000000000000000000" pitchFamily="50" charset="-52"/>
                <a:ea typeface="Times New Roman" panose="02020603050405020304" pitchFamily="18" charset="0"/>
              </a:rPr>
              <a:t>Моделью Барабаши-Альберта или же модель </a:t>
            </a:r>
            <a:r>
              <a:rPr lang="ru-RU" sz="1400" dirty="0" err="1">
                <a:latin typeface="HSE Sans" panose="02000000000000000000" pitchFamily="50" charset="-52"/>
                <a:ea typeface="Times New Roman" panose="02020603050405020304" pitchFamily="18" charset="0"/>
              </a:rPr>
              <a:t>агентного</a:t>
            </a:r>
            <a:r>
              <a:rPr lang="ru-RU" sz="1400" dirty="0">
                <a:latin typeface="HSE Sans" panose="02000000000000000000" pitchFamily="50" charset="-52"/>
                <a:ea typeface="Times New Roman" panose="02020603050405020304" pitchFamily="18" charset="0"/>
              </a:rPr>
              <a:t> моделирования, которая позволяет наглядно представить взаимодействие и взаимосвязи между агентами социальной сети, а также визуализировать динамику распространения информации.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017905" algn="l"/>
              </a:tabLst>
            </a:pPr>
            <a:r>
              <a:rPr lang="ru-RU" sz="1400" dirty="0">
                <a:latin typeface="HSE Sans" panose="02000000000000000000" pitchFamily="50" charset="-52"/>
                <a:ea typeface="Times New Roman" panose="02020603050405020304" pitchFamily="18" charset="0"/>
              </a:rPr>
              <a:t>Для моделирования процесса распространения контента используется модель S</a:t>
            </a:r>
            <a:r>
              <a:rPr lang="en-US" sz="1400" dirty="0">
                <a:latin typeface="HSE Sans" panose="02000000000000000000" pitchFamily="50" charset="-52"/>
                <a:ea typeface="Times New Roman" panose="02020603050405020304" pitchFamily="18" charset="0"/>
              </a:rPr>
              <a:t>E</a:t>
            </a:r>
            <a:r>
              <a:rPr lang="ru-RU" sz="1400" dirty="0">
                <a:latin typeface="HSE Sans" panose="02000000000000000000" pitchFamily="50" charset="-52"/>
                <a:ea typeface="Times New Roman" panose="02020603050405020304" pitchFamily="18" charset="0"/>
              </a:rPr>
              <a:t>IR</a:t>
            </a:r>
            <a:r>
              <a:rPr lang="en-US" sz="1400" dirty="0">
                <a:latin typeface="HSE Sans" panose="02000000000000000000" pitchFamily="50" charset="-52"/>
                <a:ea typeface="Times New Roman" panose="02020603050405020304" pitchFamily="18" charset="0"/>
              </a:rPr>
              <a:t>.</a:t>
            </a:r>
            <a:endParaRPr lang="ru-RU" sz="1400" dirty="0">
              <a:latin typeface="HSE Sans" panose="02000000000000000000" pitchFamily="50" charset="-52"/>
              <a:ea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110DC46-708F-4DBE-AFC4-C9F39DC0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796" y="1977853"/>
            <a:ext cx="4464496" cy="260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2BA5D03-17BA-4AE1-81E6-A32053276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452" y="4602636"/>
            <a:ext cx="1817185" cy="112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58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Создание модели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5B4DC23C-FEB6-4388-95DD-9D3382FE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397912"/>
            <a:ext cx="9978529" cy="581936"/>
          </a:xfrm>
        </p:spPr>
        <p:txBody>
          <a:bodyPr>
            <a:noAutofit/>
          </a:bodyPr>
          <a:lstStyle/>
          <a:p>
            <a:r>
              <a:rPr lang="ru-RU" sz="4300" dirty="0"/>
              <a:t>Реализация модели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12F889-12B3-4FD3-BC7A-843BF108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08" y="2335407"/>
            <a:ext cx="5036628" cy="15879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65CCD7-4082-47FA-BCEC-EE439A1A5100}"/>
              </a:ext>
            </a:extLst>
          </p:cNvPr>
          <p:cNvSpPr txBox="1"/>
          <p:nvPr/>
        </p:nvSpPr>
        <p:spPr>
          <a:xfrm>
            <a:off x="1833209" y="4019565"/>
            <a:ext cx="249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Диаграмма состояний</a:t>
            </a:r>
            <a:endParaRPr lang="ru-RU" dirty="0">
              <a:latin typeface="HSE Sans" panose="02000000000000000000" pitchFamily="50" charset="-52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F2E3B7-BAA4-45B8-849B-064B2FE16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085337"/>
            <a:ext cx="5466948" cy="28366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A514F4-767D-4FB6-9452-D0EA2BFF549F}"/>
              </a:ext>
            </a:extLst>
          </p:cNvPr>
          <p:cNvSpPr txBox="1"/>
          <p:nvPr/>
        </p:nvSpPr>
        <p:spPr>
          <a:xfrm>
            <a:off x="7977217" y="5007857"/>
            <a:ext cx="1704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HSE Sans" panose="02000000000000000000" pitchFamily="50" charset="-52"/>
              </a:rPr>
              <a:t>Работа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HSE Sans" panose="02000000000000000000" pitchFamily="50" charset="-52"/>
              </a:rPr>
              <a:t>модели</a:t>
            </a:r>
          </a:p>
        </p:txBody>
      </p:sp>
    </p:spTree>
    <p:extLst>
      <p:ext uri="{BB962C8B-B14F-4D97-AF65-F5344CB8AC3E}">
        <p14:creationId xmlns:p14="http://schemas.microsoft.com/office/powerpoint/2010/main" val="3241466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Реализация приложения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4AF3D-4FC7-4446-88D3-60401380C3AC}"/>
              </a:ext>
            </a:extLst>
          </p:cNvPr>
          <p:cNvSpPr txBox="1"/>
          <p:nvPr/>
        </p:nvSpPr>
        <p:spPr>
          <a:xfrm>
            <a:off x="2818086" y="2274838"/>
            <a:ext cx="6555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7200" cap="all" dirty="0">
                <a:latin typeface="HSE Sans" panose="02000000000000000000" pitchFamily="2" charset="0"/>
              </a:rPr>
              <a:t>Реализация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87674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Реализация приложения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0F8DDDD5-D3A5-495F-9C41-857B65ED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397912"/>
            <a:ext cx="9978529" cy="581936"/>
          </a:xfrm>
        </p:spPr>
        <p:txBody>
          <a:bodyPr>
            <a:noAutofit/>
          </a:bodyPr>
          <a:lstStyle/>
          <a:p>
            <a:r>
              <a:rPr lang="ru-RU" sz="4300" dirty="0"/>
              <a:t>Выбор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300" dirty="0"/>
              <a:t>средств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300" dirty="0"/>
              <a:t>реализации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EF6FBE-ACE1-47A7-8FC2-9DF71B76EF21}"/>
              </a:ext>
            </a:extLst>
          </p:cNvPr>
          <p:cNvSpPr txBox="1"/>
          <p:nvPr/>
        </p:nvSpPr>
        <p:spPr>
          <a:xfrm>
            <a:off x="585897" y="2360454"/>
            <a:ext cx="61788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В качестве СУБД для хранения информации о пользователя была выбрана </a:t>
            </a:r>
            <a:r>
              <a:rPr lang="ru-RU" sz="1800" dirty="0" err="1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PostgreSQL</a:t>
            </a: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.</a:t>
            </a:r>
          </a:p>
          <a:p>
            <a:endParaRPr lang="ru-RU" sz="18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В качестве языка программирования был выбран </a:t>
            </a:r>
            <a:r>
              <a:rPr lang="en-US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, так имеет множество полезных возможностей.</a:t>
            </a:r>
          </a:p>
          <a:p>
            <a:endParaRPr lang="ru-RU" dirty="0">
              <a:latin typeface="HSE Sans" panose="02000000000000000000" pitchFamily="50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Для вывода данных и удобного развертывания системы был выбрал фреймворк </a:t>
            </a:r>
            <a:r>
              <a:rPr lang="en-US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Flask</a:t>
            </a: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.</a:t>
            </a:r>
          </a:p>
          <a:p>
            <a:endParaRPr lang="ru-RU" sz="18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Для взаимодействия и отображения онтологий будет использоваться </a:t>
            </a:r>
            <a:r>
              <a:rPr lang="en-US" sz="1800" dirty="0" err="1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Prot</a:t>
            </a: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é</a:t>
            </a:r>
            <a:r>
              <a:rPr lang="en-US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g</a:t>
            </a: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é.</a:t>
            </a:r>
            <a:endParaRPr lang="ru-RU" dirty="0">
              <a:latin typeface="HSE Sans" panose="02000000000000000000" pitchFamily="50" charset="-52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2977C39-5BAF-42A7-B831-2CA08114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88" y="2195011"/>
            <a:ext cx="1664208" cy="139237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3173279-D398-4223-A75D-090D0072D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029" y="2809671"/>
            <a:ext cx="2117785" cy="1502549"/>
          </a:xfrm>
          <a:prstGeom prst="rect">
            <a:avLst/>
          </a:prstGeom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FB7B3345-CEFA-4CF7-AD90-750A9CCD7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674" y="4633365"/>
            <a:ext cx="3110883" cy="113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376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Реализация приложения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0F8DDDD5-D3A5-495F-9C41-857B65ED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393152"/>
            <a:ext cx="10955074" cy="581936"/>
          </a:xfrm>
        </p:spPr>
        <p:txBody>
          <a:bodyPr>
            <a:noAutofit/>
          </a:bodyPr>
          <a:lstStyle/>
          <a:p>
            <a:r>
              <a:rPr lang="ru-RU" sz="4300" dirty="0"/>
              <a:t>Реализация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300" dirty="0"/>
              <a:t>сервиса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300" dirty="0"/>
              <a:t>для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300" dirty="0"/>
              <a:t>сбора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300" dirty="0"/>
              <a:t>информации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5A67E7-2C15-4A48-AF5C-CBE7CD2DC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7" y="2141129"/>
            <a:ext cx="2361461" cy="34453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0F1486-A7A3-4060-B881-42B8CAB10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964" y="2356334"/>
            <a:ext cx="4353384" cy="284996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2AB2F4D-B8F4-485C-8127-CCD520A41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274" y="2597842"/>
            <a:ext cx="3744354" cy="27237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59FF2B-496C-445D-93F7-5F64CFAE1ECC}"/>
              </a:ext>
            </a:extLst>
          </p:cNvPr>
          <p:cNvSpPr txBox="1"/>
          <p:nvPr/>
        </p:nvSpPr>
        <p:spPr>
          <a:xfrm>
            <a:off x="519314" y="5752521"/>
            <a:ext cx="249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Диаграмма </a:t>
            </a:r>
            <a:r>
              <a:rPr lang="ru-RU" dirty="0">
                <a:latin typeface="HSE Sans" panose="02000000000000000000" pitchFamily="50" charset="-52"/>
                <a:ea typeface="Times New Roman" panose="02020603050405020304" pitchFamily="18" charset="0"/>
              </a:rPr>
              <a:t>классов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E1F72-DE39-478A-8501-F6260419F96E}"/>
              </a:ext>
            </a:extLst>
          </p:cNvPr>
          <p:cNvSpPr txBox="1"/>
          <p:nvPr/>
        </p:nvSpPr>
        <p:spPr>
          <a:xfrm>
            <a:off x="4262343" y="5752521"/>
            <a:ext cx="249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Структура онтологии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6DEC0-D90E-4CC7-A6AD-D6FDD017DD81}"/>
              </a:ext>
            </a:extLst>
          </p:cNvPr>
          <p:cNvSpPr txBox="1"/>
          <p:nvPr/>
        </p:nvSpPr>
        <p:spPr>
          <a:xfrm>
            <a:off x="8726138" y="5752521"/>
            <a:ext cx="249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Журнал событий</a:t>
            </a:r>
            <a:endParaRPr lang="ru-RU" dirty="0">
              <a:latin typeface="HSE San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1691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Оглавление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Ссылка на слайд 2">
                <a:extLst>
                  <a:ext uri="{FF2B5EF4-FFF2-40B4-BE49-F238E27FC236}">
                    <a16:creationId xmlns:a16="http://schemas.microsoft.com/office/drawing/2014/main" id="{1A6C3704-F6C3-4E8B-B7FF-0209BF2FB9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3607886"/>
                  </p:ext>
                </p:extLst>
              </p:nvPr>
            </p:nvGraphicFramePr>
            <p:xfrm>
              <a:off x="814008" y="1578931"/>
              <a:ext cx="3048000" cy="1714500"/>
            </p:xfrm>
            <a:graphic>
              <a:graphicData uri="http://schemas.microsoft.com/office/powerpoint/2016/slidezoom">
                <pslz:sldZm>
                  <pslz:sldZmObj sldId="273" cId="1973098373">
                    <pslz:zmPr id="{34DA797B-814F-4356-A86B-FBCD138FFE0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Ссылка на слайд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A6C3704-F6C3-4E8B-B7FF-0209BF2FB9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008" y="157893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Ссылка на слайд 4">
                <a:extLst>
                  <a:ext uri="{FF2B5EF4-FFF2-40B4-BE49-F238E27FC236}">
                    <a16:creationId xmlns:a16="http://schemas.microsoft.com/office/drawing/2014/main" id="{094E3250-07BB-4FB6-B439-A370CE8670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4918274"/>
                  </p:ext>
                </p:extLst>
              </p:nvPr>
            </p:nvGraphicFramePr>
            <p:xfrm>
              <a:off x="4571999" y="1578931"/>
              <a:ext cx="3048000" cy="1714500"/>
            </p:xfrm>
            <a:graphic>
              <a:graphicData uri="http://schemas.microsoft.com/office/powerpoint/2016/slidezoom">
                <pslz:sldZm>
                  <pslz:sldZmObj sldId="280" cId="150126151">
                    <pslz:zmPr id="{2980D607-D9FD-4B64-834A-3DB4E8BA63CB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Ссылка на слайд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94E3250-07BB-4FB6-B439-A370CE8670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1999" y="157893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Ссылка на слайд 11">
                <a:extLst>
                  <a:ext uri="{FF2B5EF4-FFF2-40B4-BE49-F238E27FC236}">
                    <a16:creationId xmlns:a16="http://schemas.microsoft.com/office/drawing/2014/main" id="{4BFC756F-6218-4542-8CFD-9384DAEEC0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8126379"/>
                  </p:ext>
                </p:extLst>
              </p:nvPr>
            </p:nvGraphicFramePr>
            <p:xfrm>
              <a:off x="8329992" y="1583667"/>
              <a:ext cx="3048000" cy="1714500"/>
            </p:xfrm>
            <a:graphic>
              <a:graphicData uri="http://schemas.microsoft.com/office/powerpoint/2016/slidezoom">
                <pslz:sldZm>
                  <pslz:sldZmObj sldId="284" cId="3451628980">
                    <pslz:zmPr id="{FB0DE1B8-BB40-451B-8868-232575CD74D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Ссылка на слайд 1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4BFC756F-6218-4542-8CFD-9384DAEEC0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29992" y="158366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Ссылка на слайд 13">
                <a:extLst>
                  <a:ext uri="{FF2B5EF4-FFF2-40B4-BE49-F238E27FC236}">
                    <a16:creationId xmlns:a16="http://schemas.microsoft.com/office/drawing/2014/main" id="{8A4F688C-FA19-400B-B244-AADB6354A0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3395128"/>
                  </p:ext>
                </p:extLst>
              </p:nvPr>
            </p:nvGraphicFramePr>
            <p:xfrm>
              <a:off x="2743200" y="3819402"/>
              <a:ext cx="3048000" cy="1714500"/>
            </p:xfrm>
            <a:graphic>
              <a:graphicData uri="http://schemas.microsoft.com/office/powerpoint/2016/slidezoom">
                <pslz:sldZm>
                  <pslz:sldZmObj sldId="287" cId="1876746708">
                    <pslz:zmPr id="{2CE6B12F-090D-49B8-A9BB-2406D6FC5921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Ссылка на слайд 1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A4F688C-FA19-400B-B244-AADB6354A0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43200" y="381940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Ссылка на слайд 15">
                <a:extLst>
                  <a:ext uri="{FF2B5EF4-FFF2-40B4-BE49-F238E27FC236}">
                    <a16:creationId xmlns:a16="http://schemas.microsoft.com/office/drawing/2014/main" id="{30FF87A2-171B-4C20-9D8B-15CB7AAD8E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5774913"/>
                  </p:ext>
                </p:extLst>
              </p:nvPr>
            </p:nvGraphicFramePr>
            <p:xfrm>
              <a:off x="6385784" y="3819402"/>
              <a:ext cx="3048000" cy="1714500"/>
            </p:xfrm>
            <a:graphic>
              <a:graphicData uri="http://schemas.microsoft.com/office/powerpoint/2016/slidezoom">
                <pslz:sldZm>
                  <pslz:sldZmObj sldId="293" cId="4226895457">
                    <pslz:zmPr id="{06FE64F5-9E3E-4142-A33B-47BC59C6F0F3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Ссылка на слайд 1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30FF87A2-171B-4C20-9D8B-15CB7AAD8E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85784" y="381940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260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Реализация приложения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0F8DDDD5-D3A5-495F-9C41-857B65ED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397912"/>
            <a:ext cx="11061606" cy="581936"/>
          </a:xfrm>
        </p:spPr>
        <p:txBody>
          <a:bodyPr>
            <a:noAutofit/>
          </a:bodyPr>
          <a:lstStyle/>
          <a:p>
            <a:r>
              <a:rPr lang="ru-RU" sz="4300" dirty="0"/>
              <a:t>Реализация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300" dirty="0"/>
              <a:t>сервиса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300" dirty="0"/>
              <a:t>для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300" dirty="0"/>
              <a:t>вычисления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300" dirty="0"/>
              <a:t>метрик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43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F5D1B7-8100-4F33-892A-1371875A4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25" y="2501143"/>
            <a:ext cx="3511615" cy="247668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FC6A10-FD37-4F54-A5C6-C5CD1ED417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441"/>
          <a:stretch/>
        </p:blipFill>
        <p:spPr>
          <a:xfrm>
            <a:off x="8880284" y="2725625"/>
            <a:ext cx="2928890" cy="22522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D14EDF-D80B-45D6-A2EB-4FA0EAFE0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083" y="1998669"/>
            <a:ext cx="3837233" cy="348163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158050-7773-43DA-98D5-C47B83C76779}"/>
              </a:ext>
            </a:extLst>
          </p:cNvPr>
          <p:cNvSpPr txBox="1"/>
          <p:nvPr/>
        </p:nvSpPr>
        <p:spPr>
          <a:xfrm>
            <a:off x="946619" y="5683792"/>
            <a:ext cx="249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Диаграмма </a:t>
            </a:r>
            <a:r>
              <a:rPr lang="ru-RU" dirty="0">
                <a:latin typeface="HSE Sans" panose="02000000000000000000" pitchFamily="50" charset="-52"/>
                <a:ea typeface="Times New Roman" panose="02020603050405020304" pitchFamily="18" charset="0"/>
              </a:rPr>
              <a:t>классов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4FF0D-8804-439F-A8A2-5ACB8D9EBE27}"/>
              </a:ext>
            </a:extLst>
          </p:cNvPr>
          <p:cNvSpPr txBox="1"/>
          <p:nvPr/>
        </p:nvSpPr>
        <p:spPr>
          <a:xfrm>
            <a:off x="5012579" y="5683792"/>
            <a:ext cx="249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Граф друзей 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3812B-C95E-482E-90B5-0F2A58A19620}"/>
              </a:ext>
            </a:extLst>
          </p:cNvPr>
          <p:cNvSpPr txBox="1"/>
          <p:nvPr/>
        </p:nvSpPr>
        <p:spPr>
          <a:xfrm>
            <a:off x="8747846" y="5671334"/>
            <a:ext cx="3193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Результат работы программы</a:t>
            </a:r>
            <a:endParaRPr lang="ru-RU" dirty="0">
              <a:latin typeface="HSE San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2332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Реализация приложения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0F8DDDD5-D3A5-495F-9C41-857B65ED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397912"/>
            <a:ext cx="11283548" cy="581936"/>
          </a:xfrm>
        </p:spPr>
        <p:txBody>
          <a:bodyPr>
            <a:noAutofit/>
          </a:bodyPr>
          <a:lstStyle/>
          <a:p>
            <a:r>
              <a:rPr lang="ru-RU" sz="3600" dirty="0"/>
              <a:t>Реализация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/>
              <a:t>приложения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/>
              <a:t>для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/>
              <a:t>просмотра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/>
              <a:t>результатов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4D405-AD35-4FCE-AB71-AFE2942DB401}"/>
              </a:ext>
            </a:extLst>
          </p:cNvPr>
          <p:cNvSpPr txBox="1"/>
          <p:nvPr/>
        </p:nvSpPr>
        <p:spPr>
          <a:xfrm>
            <a:off x="585897" y="1979848"/>
            <a:ext cx="687134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HSE Sans" panose="02000000000000000000" pitchFamily="50" charset="-52"/>
              </a:rPr>
              <a:t>Веб приложение отвечает за просмотр собранной информации.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39CEE09-2DB0-4357-9ABC-658E1763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9" y="2576607"/>
            <a:ext cx="5746750" cy="11144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A98492D-3BEC-41F4-BD00-8898C6A3B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047" y="2638528"/>
            <a:ext cx="3092111" cy="21050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FD81A8C-DEA1-4811-B240-7FCC429F2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349" y="4170829"/>
            <a:ext cx="5629307" cy="13749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929839-9790-4939-82FE-522A4FC052A9}"/>
              </a:ext>
            </a:extLst>
          </p:cNvPr>
          <p:cNvSpPr txBox="1"/>
          <p:nvPr/>
        </p:nvSpPr>
        <p:spPr>
          <a:xfrm>
            <a:off x="2293976" y="5659389"/>
            <a:ext cx="2077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Описание метрик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8644E-1A38-4F26-85C8-041243AEF8ED}"/>
              </a:ext>
            </a:extLst>
          </p:cNvPr>
          <p:cNvSpPr txBox="1"/>
          <p:nvPr/>
        </p:nvSpPr>
        <p:spPr>
          <a:xfrm>
            <a:off x="1283721" y="3676924"/>
            <a:ext cx="4633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Таблица с информацией о пользователях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37D383-03CA-4B52-B791-B8F7649D78B2}"/>
              </a:ext>
            </a:extLst>
          </p:cNvPr>
          <p:cNvSpPr txBox="1"/>
          <p:nvPr/>
        </p:nvSpPr>
        <p:spPr>
          <a:xfrm>
            <a:off x="8633326" y="5144760"/>
            <a:ext cx="1929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Графики метрик</a:t>
            </a:r>
            <a:endParaRPr lang="ru-RU" dirty="0">
              <a:latin typeface="HSE San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1991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Реализация приложения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0F8DDDD5-D3A5-495F-9C41-857B65ED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397912"/>
            <a:ext cx="11283548" cy="581936"/>
          </a:xfrm>
        </p:spPr>
        <p:txBody>
          <a:bodyPr>
            <a:noAutofit/>
          </a:bodyPr>
          <a:lstStyle/>
          <a:p>
            <a:r>
              <a:rPr lang="ru-RU" sz="3600" dirty="0"/>
              <a:t>Тестирование и внедрение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4D405-AD35-4FCE-AB71-AFE2942DB401}"/>
              </a:ext>
            </a:extLst>
          </p:cNvPr>
          <p:cNvSpPr txBox="1"/>
          <p:nvPr/>
        </p:nvSpPr>
        <p:spPr>
          <a:xfrm>
            <a:off x="719062" y="2846828"/>
            <a:ext cx="51757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Тестирование сбора информации в онтологии и отслеживания через журналы событий.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Проверка точности вычисления метрик.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Для тестирования функциональности веб-приложения был использован метод, исключающий применение автоматизированных средств и включающий активное участие группы пользователей. </a:t>
            </a:r>
            <a:endParaRPr lang="ru-RU" sz="1800" dirty="0">
              <a:latin typeface="HSE Sans" panose="02000000000000000000" pitchFamily="50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A92AD1-74D7-4211-B151-9262625A80D7}"/>
              </a:ext>
            </a:extLst>
          </p:cNvPr>
          <p:cNvSpPr txBox="1"/>
          <p:nvPr/>
        </p:nvSpPr>
        <p:spPr>
          <a:xfrm>
            <a:off x="719062" y="2244235"/>
            <a:ext cx="2500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HSE Sans" panose="02000000000000000000" pitchFamily="50" charset="-52"/>
              </a:rPr>
              <a:t>Тестирование</a:t>
            </a:r>
            <a:r>
              <a:rPr lang="en-US" sz="2400" dirty="0">
                <a:latin typeface="HSE Sans" panose="02000000000000000000" pitchFamily="50" charset="-52"/>
              </a:rPr>
              <a:t>: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1D202-4F6F-45A2-9FA1-CB923FC2FB6B}"/>
              </a:ext>
            </a:extLst>
          </p:cNvPr>
          <p:cNvSpPr txBox="1"/>
          <p:nvPr/>
        </p:nvSpPr>
        <p:spPr>
          <a:xfrm>
            <a:off x="6227671" y="2244235"/>
            <a:ext cx="2500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HSE Sans" panose="02000000000000000000" pitchFamily="50" charset="-52"/>
              </a:rPr>
              <a:t>Внедрение</a:t>
            </a:r>
            <a:r>
              <a:rPr lang="en-US" sz="2400" dirty="0">
                <a:latin typeface="HSE Sans" panose="02000000000000000000" pitchFamily="50" charset="-52"/>
              </a:rPr>
              <a:t>:</a:t>
            </a:r>
            <a:endParaRPr lang="ru-RU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F08CAD-0616-4508-BA2B-3522A6F2E693}"/>
              </a:ext>
            </a:extLst>
          </p:cNvPr>
          <p:cNvSpPr txBox="1"/>
          <p:nvPr/>
        </p:nvSpPr>
        <p:spPr>
          <a:xfrm>
            <a:off x="6178858" y="2800661"/>
            <a:ext cx="56905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50" charset="-52"/>
              </a:rPr>
              <a:t>Для успешного развертывания системы используется </a:t>
            </a:r>
            <a:r>
              <a:rPr lang="ru-RU" dirty="0" err="1">
                <a:latin typeface="HSE Sans" panose="02000000000000000000" pitchFamily="50" charset="-52"/>
              </a:rPr>
              <a:t>Docker</a:t>
            </a:r>
            <a:r>
              <a:rPr lang="ru-RU" dirty="0">
                <a:latin typeface="HSE Sans" panose="02000000000000000000" pitchFamily="50" charset="-52"/>
              </a:rPr>
              <a:t>. </a:t>
            </a:r>
            <a:r>
              <a:rPr lang="ru-RU" dirty="0" err="1">
                <a:latin typeface="HSE Sans" panose="02000000000000000000" pitchFamily="50" charset="-52"/>
              </a:rPr>
              <a:t>Docker</a:t>
            </a:r>
            <a:r>
              <a:rPr lang="ru-RU" dirty="0">
                <a:latin typeface="HSE Sans" panose="02000000000000000000" pitchFamily="50" charset="-52"/>
              </a:rPr>
              <a:t> позволяет упаковать приложение и его зависимости в контейнер для обеспечения единообразной среды Выполнения на различных платформах.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50" charset="-52"/>
              </a:rPr>
              <a:t>Создание </a:t>
            </a:r>
            <a:r>
              <a:rPr lang="ru-RU" dirty="0" err="1">
                <a:latin typeface="HSE Sans" panose="02000000000000000000" pitchFamily="50" charset="-52"/>
              </a:rPr>
              <a:t>Dockerfile</a:t>
            </a:r>
            <a:r>
              <a:rPr lang="ru-RU" dirty="0">
                <a:latin typeface="HSE Sans" panose="02000000000000000000" pitchFamily="50" charset="-52"/>
              </a:rPr>
              <a:t> в корневой директории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50" charset="-52"/>
              </a:rPr>
              <a:t>Настройка </a:t>
            </a:r>
            <a:r>
              <a:rPr lang="ru-RU" dirty="0" err="1">
                <a:latin typeface="HSE Sans" panose="02000000000000000000" pitchFamily="50" charset="-52"/>
              </a:rPr>
              <a:t>Docker</a:t>
            </a:r>
            <a:r>
              <a:rPr lang="ru-RU" dirty="0">
                <a:latin typeface="HSE Sans" panose="02000000000000000000" pitchFamily="50" charset="-52"/>
              </a:rPr>
              <a:t> </a:t>
            </a:r>
            <a:r>
              <a:rPr lang="ru-RU" dirty="0" err="1">
                <a:latin typeface="HSE Sans" panose="02000000000000000000" pitchFamily="50" charset="-52"/>
              </a:rPr>
              <a:t>Compose</a:t>
            </a:r>
            <a:r>
              <a:rPr lang="ru-RU" dirty="0">
                <a:latin typeface="HSE Sans" panose="02000000000000000000" pitchFamily="50" charset="-52"/>
              </a:rPr>
              <a:t> для контейнеризации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88446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Реализация приложения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4F1E0-405F-485D-9AB4-BD9E5DFE24B6}"/>
              </a:ext>
            </a:extLst>
          </p:cNvPr>
          <p:cNvSpPr txBox="1"/>
          <p:nvPr/>
        </p:nvSpPr>
        <p:spPr>
          <a:xfrm>
            <a:off x="2941919" y="2828835"/>
            <a:ext cx="6308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7200" cap="all" dirty="0">
                <a:latin typeface="HSE Sans" panose="02000000000000000000" pitchFamily="2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22689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Заключение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0AAAC918-F4FE-4A76-9A45-9AABA029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397912"/>
            <a:ext cx="9978529" cy="581936"/>
          </a:xfrm>
        </p:spPr>
        <p:txBody>
          <a:bodyPr>
            <a:noAutofit/>
          </a:bodyPr>
          <a:lstStyle/>
          <a:p>
            <a:r>
              <a:rPr lang="ru-RU" sz="4300" dirty="0"/>
              <a:t>Заключение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ACE0849-CE87-41A0-92BD-D5446AB29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177" y="4098779"/>
            <a:ext cx="1897084" cy="197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876165-285B-489D-84D8-8A30ED705F07}"/>
              </a:ext>
            </a:extLst>
          </p:cNvPr>
          <p:cNvSpPr txBox="1"/>
          <p:nvPr/>
        </p:nvSpPr>
        <p:spPr>
          <a:xfrm>
            <a:off x="551957" y="2279022"/>
            <a:ext cx="54493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50" charset="-52"/>
                <a:ea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оздана модель виртуальной сети в системе информационного моделирования, включающая в себя визуализацию виртуальной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Проведен анализ реальной сети с целью реализации сервиса для вычисления метрик на основе фактических данных</a:t>
            </a:r>
            <a:endParaRPr lang="ru-RU" dirty="0"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Проведена работа по сбору информации в онтологии и отслеживанию через журналы событий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68A5C-AD01-4D42-B04F-DC604080F974}"/>
              </a:ext>
            </a:extLst>
          </p:cNvPr>
          <p:cNvSpPr txBox="1"/>
          <p:nvPr/>
        </p:nvSpPr>
        <p:spPr>
          <a:xfrm>
            <a:off x="6259892" y="1941375"/>
            <a:ext cx="55296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Потенциал для дальнейшего развития</a:t>
            </a:r>
            <a:r>
              <a:rPr lang="en-US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улучшение методов анализа</a:t>
            </a:r>
            <a:endParaRPr lang="en-US" dirty="0"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интеграция новых источников данных</a:t>
            </a:r>
            <a:endParaRPr lang="en-US" sz="18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разработка персонализированных рекомендаций</a:t>
            </a:r>
            <a:endParaRPr lang="en-US" dirty="0"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анализ влияния внешних факторов</a:t>
            </a:r>
            <a:endParaRPr lang="en-US" sz="18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более глубокое применение машинного обучения и искусственного интеллекта </a:t>
            </a:r>
            <a:endParaRPr lang="ru-RU" dirty="0">
              <a:latin typeface="HSE San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7284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915D16B-B6E9-3387-F248-4DD682AEB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000" dirty="0"/>
              <a:t>«</a:t>
            </a:r>
            <a:r>
              <a:rPr lang="ru-RU" sz="1200" dirty="0">
                <a:latin typeface="HSE Sans" panose="02000000000000000000" pitchFamily="50" charset="-52"/>
              </a:rPr>
              <a:t>Программная</a:t>
            </a:r>
            <a:r>
              <a:rPr lang="ru-RU" sz="1000" dirty="0"/>
              <a:t> </a:t>
            </a:r>
            <a:r>
              <a:rPr lang="ru-RU" sz="1200" dirty="0">
                <a:latin typeface="HSE Sans" panose="02000000000000000000" pitchFamily="50" charset="-52"/>
              </a:rPr>
              <a:t>инженерия</a:t>
            </a:r>
            <a:r>
              <a:rPr lang="ru-RU" sz="1000" dirty="0"/>
              <a:t>»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78125-A80F-279C-B0C9-E0355677F797}"/>
              </a:ext>
            </a:extLst>
          </p:cNvPr>
          <p:cNvSpPr txBox="1"/>
          <p:nvPr/>
        </p:nvSpPr>
        <p:spPr>
          <a:xfrm>
            <a:off x="2891337" y="2485960"/>
            <a:ext cx="640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HSE Sans" panose="02000000000000000000" pitchFamily="2" charset="0"/>
              </a:rPr>
              <a:t>СПАСИБО ЗА ВНИМАНИЕ!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F2EBBE1-8241-653B-103A-6A6EB22D0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Заключение</a:t>
            </a:r>
            <a:endParaRPr lang="ru-RU" dirty="0"/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B5FC97AC-0CF3-46C8-9141-CE272E6904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9954E-18AE-49EC-9B33-185C8CF95F02}"/>
              </a:ext>
            </a:extLst>
          </p:cNvPr>
          <p:cNvSpPr txBox="1"/>
          <p:nvPr/>
        </p:nvSpPr>
        <p:spPr>
          <a:xfrm>
            <a:off x="3689443" y="3910462"/>
            <a:ext cx="5703132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HSE Sans" panose="02000000000000000000" pitchFamily="50" charset="-52"/>
                <a:ea typeface="Times New Roman" panose="02020603050405020304" pitchFamily="18" charset="0"/>
              </a:rPr>
              <a:t>Контактная информация</a:t>
            </a:r>
          </a:p>
          <a:p>
            <a:r>
              <a:rPr lang="ru-RU" dirty="0">
                <a:latin typeface="HSE Sans" panose="02000000000000000000" pitchFamily="50" charset="-52"/>
              </a:rPr>
              <a:t>Автор</a:t>
            </a:r>
            <a:r>
              <a:rPr lang="en-US" dirty="0">
                <a:latin typeface="HSE Sans" panose="02000000000000000000" pitchFamily="50" charset="-52"/>
              </a:rPr>
              <a:t>: </a:t>
            </a:r>
            <a:r>
              <a:rPr lang="ru-RU" dirty="0">
                <a:latin typeface="HSE Sans" panose="02000000000000000000" pitchFamily="50" charset="-52"/>
              </a:rPr>
              <a:t>Белов Егор Александрович, студент НИУ ВШЭ Пермь, 3 курс, Программная инженерия</a:t>
            </a:r>
          </a:p>
          <a:p>
            <a:r>
              <a:rPr lang="ru-RU" dirty="0">
                <a:latin typeface="HSE Sans" panose="02000000000000000000" pitchFamily="50" charset="-52"/>
              </a:rPr>
              <a:t>Телефон</a:t>
            </a:r>
            <a:r>
              <a:rPr lang="en-US" dirty="0">
                <a:latin typeface="HSE Sans" panose="02000000000000000000" pitchFamily="50" charset="-52"/>
              </a:rPr>
              <a:t>: + 7 (922) 388 – 81 – 77 </a:t>
            </a:r>
          </a:p>
          <a:p>
            <a:r>
              <a:rPr lang="en-US" dirty="0">
                <a:latin typeface="HSE Sans" panose="02000000000000000000" pitchFamily="50" charset="-52"/>
              </a:rPr>
              <a:t>E-mail: </a:t>
            </a:r>
            <a:r>
              <a:rPr lang="en-US" dirty="0">
                <a:latin typeface="HSE Sans" panose="02000000000000000000" pitchFamily="50" charset="-52"/>
                <a:hlinkClick r:id="rId2"/>
              </a:rPr>
              <a:t>eabelov@edu.hse.ru</a:t>
            </a:r>
            <a:endParaRPr lang="en-US" dirty="0">
              <a:latin typeface="HSE Sans" panose="02000000000000000000" pitchFamily="50" charset="-52"/>
            </a:endParaRPr>
          </a:p>
          <a:p>
            <a:r>
              <a:rPr lang="en-US" dirty="0">
                <a:latin typeface="HSE Sans" panose="02000000000000000000" pitchFamily="50" charset="-52"/>
              </a:rPr>
              <a:t>Telegram: @Hisoka_Egorka_Be </a:t>
            </a:r>
            <a:endParaRPr lang="ru-RU" dirty="0">
              <a:latin typeface="HSE Sans" panose="02000000000000000000" pitchFamily="50" charset="-52"/>
            </a:endParaRPr>
          </a:p>
          <a:p>
            <a:r>
              <a:rPr lang="en-US" sz="100" dirty="0">
                <a:latin typeface="HSE Sans" panose="02000000000000000000" pitchFamily="50" charset="-52"/>
              </a:rPr>
              <a:t>(</a:t>
            </a:r>
            <a:r>
              <a:rPr lang="ru-RU" sz="100" dirty="0" err="1">
                <a:latin typeface="HSE Sans" panose="02000000000000000000" pitchFamily="50" charset="-52"/>
              </a:rPr>
              <a:t>Егоркабидединсайдабсолюттяжелыйлюкссверхчел</a:t>
            </a:r>
            <a:r>
              <a:rPr lang="en-US" sz="100" dirty="0">
                <a:latin typeface="HSE Sans" panose="02000000000000000000" pitchFamily="50" charset="-52"/>
              </a:rPr>
              <a:t>)</a:t>
            </a:r>
            <a:endParaRPr lang="ru-RU" sz="100" dirty="0">
              <a:latin typeface="HSE Sans" panose="02000000000000000000" pitchFamily="50" charset="-5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1565C-F322-4A3A-B500-53176365A0EB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3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30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915D16B-B6E9-3387-F248-4DD682AEB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200" dirty="0"/>
              <a:t>«Программная инженерия»</a:t>
            </a:r>
          </a:p>
          <a:p>
            <a:endParaRPr lang="ru-RU" sz="120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F2EBBE1-8241-653B-103A-6A6EB22D0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Содержание</a:t>
            </a:r>
            <a:endParaRPr lang="ru-RU" dirty="0"/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B5FC97AC-0CF3-46C8-9141-CE272E6904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Ссылка на слайд 3">
                <a:extLst>
                  <a:ext uri="{FF2B5EF4-FFF2-40B4-BE49-F238E27FC236}">
                    <a16:creationId xmlns:a16="http://schemas.microsoft.com/office/drawing/2014/main" id="{904AE394-D6C4-4393-B306-D459121E27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3937772"/>
                  </p:ext>
                </p:extLst>
              </p:nvPr>
            </p:nvGraphicFramePr>
            <p:xfrm>
              <a:off x="418201" y="1333499"/>
              <a:ext cx="1676400" cy="942975"/>
            </p:xfrm>
            <a:graphic>
              <a:graphicData uri="http://schemas.microsoft.com/office/powerpoint/2016/slidezoom">
                <pslz:sldZm>
                  <pslz:sldZmObj sldId="271" cId="982325395">
                    <pslz:zmPr id="{FF41333C-79B6-41B6-BA60-BBF3E0587F9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Ссылка на слайд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04AE394-D6C4-4393-B306-D459121E27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8201" y="1333499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Ссылка на слайд 10">
                <a:extLst>
                  <a:ext uri="{FF2B5EF4-FFF2-40B4-BE49-F238E27FC236}">
                    <a16:creationId xmlns:a16="http://schemas.microsoft.com/office/drawing/2014/main" id="{39ED67CA-A3FA-4C15-9F7F-123ECD04DF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8093072"/>
                  </p:ext>
                </p:extLst>
              </p:nvPr>
            </p:nvGraphicFramePr>
            <p:xfrm>
              <a:off x="4281045" y="1333489"/>
              <a:ext cx="1676400" cy="942975"/>
            </p:xfrm>
            <a:graphic>
              <a:graphicData uri="http://schemas.microsoft.com/office/powerpoint/2016/slidezoom">
                <pslz:sldZm>
                  <pslz:sldZmObj sldId="273" cId="1973098373">
                    <pslz:zmPr id="{29513227-8857-4474-B842-BC97810F479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Ссылка на слайд 1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9ED67CA-A3FA-4C15-9F7F-123ECD04DF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1045" y="1333489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Ссылка на слайд 13">
                <a:extLst>
                  <a:ext uri="{FF2B5EF4-FFF2-40B4-BE49-F238E27FC236}">
                    <a16:creationId xmlns:a16="http://schemas.microsoft.com/office/drawing/2014/main" id="{D1CEC66B-2656-4787-B3B7-1C6AD64053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3979464"/>
                  </p:ext>
                </p:extLst>
              </p:nvPr>
            </p:nvGraphicFramePr>
            <p:xfrm>
              <a:off x="6212467" y="1333488"/>
              <a:ext cx="1676400" cy="942975"/>
            </p:xfrm>
            <a:graphic>
              <a:graphicData uri="http://schemas.microsoft.com/office/powerpoint/2016/slidezoom">
                <pslz:sldZm>
                  <pslz:sldZmObj sldId="274" cId="1565590756">
                    <pslz:zmPr id="{460696C1-277D-474D-BD0F-31376BC75611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Ссылка на слайд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1CEC66B-2656-4787-B3B7-1C6AD64053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2467" y="1333488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Ссылка на слайд 15">
                <a:extLst>
                  <a:ext uri="{FF2B5EF4-FFF2-40B4-BE49-F238E27FC236}">
                    <a16:creationId xmlns:a16="http://schemas.microsoft.com/office/drawing/2014/main" id="{4674B408-F362-4B43-B031-0629EAFF11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0533500"/>
                  </p:ext>
                </p:extLst>
              </p:nvPr>
            </p:nvGraphicFramePr>
            <p:xfrm>
              <a:off x="8137864" y="1340327"/>
              <a:ext cx="1676400" cy="942975"/>
            </p:xfrm>
            <a:graphic>
              <a:graphicData uri="http://schemas.microsoft.com/office/powerpoint/2016/slidezoom">
                <pslz:sldZm>
                  <pslz:sldZmObj sldId="275" cId="1856244247">
                    <pslz:zmPr id="{4D5D2AB4-5D15-4FD1-835B-F154C1D36EDE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Ссылка на слайд 1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674B408-F362-4B43-B031-0629EAFF11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37864" y="1340327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Ссылка на слайд 17">
                <a:extLst>
                  <a:ext uri="{FF2B5EF4-FFF2-40B4-BE49-F238E27FC236}">
                    <a16:creationId xmlns:a16="http://schemas.microsoft.com/office/drawing/2014/main" id="{6B7EA665-2466-4E62-8ED0-EAEB166EFF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7997286"/>
                  </p:ext>
                </p:extLst>
              </p:nvPr>
            </p:nvGraphicFramePr>
            <p:xfrm>
              <a:off x="10063261" y="1340327"/>
              <a:ext cx="1676400" cy="942975"/>
            </p:xfrm>
            <a:graphic>
              <a:graphicData uri="http://schemas.microsoft.com/office/powerpoint/2016/slidezoom">
                <pslz:sldZm>
                  <pslz:sldZmObj sldId="276" cId="4037249694">
                    <pslz:zmPr id="{16090A1E-0178-44F1-A4E9-0802850570A2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Ссылка на слайд 1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B7EA665-2466-4E62-8ED0-EAEB166EFF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63261" y="1340327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Ссылка на слайд 19">
                <a:extLst>
                  <a:ext uri="{FF2B5EF4-FFF2-40B4-BE49-F238E27FC236}">
                    <a16:creationId xmlns:a16="http://schemas.microsoft.com/office/drawing/2014/main" id="{86D2209C-69F0-450A-918A-FC03428AFB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3073054"/>
                  </p:ext>
                </p:extLst>
              </p:nvPr>
            </p:nvGraphicFramePr>
            <p:xfrm>
              <a:off x="418201" y="2538374"/>
              <a:ext cx="1676400" cy="942975"/>
            </p:xfrm>
            <a:graphic>
              <a:graphicData uri="http://schemas.microsoft.com/office/powerpoint/2016/slidezoom">
                <pslz:sldZm>
                  <pslz:sldZmObj sldId="277" cId="1945304857">
                    <pslz:zmPr id="{D82D4651-5E84-414F-94F4-6B6045CEEED6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Ссылка на слайд 1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6D2209C-69F0-450A-918A-FC03428AFB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8201" y="2538374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Ссылка на слайд 21">
                <a:extLst>
                  <a:ext uri="{FF2B5EF4-FFF2-40B4-BE49-F238E27FC236}">
                    <a16:creationId xmlns:a16="http://schemas.microsoft.com/office/drawing/2014/main" id="{7858719D-CE83-4051-ACF8-6709C55E48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8956594"/>
                  </p:ext>
                </p:extLst>
              </p:nvPr>
            </p:nvGraphicFramePr>
            <p:xfrm>
              <a:off x="2349623" y="2532547"/>
              <a:ext cx="1676400" cy="942975"/>
            </p:xfrm>
            <a:graphic>
              <a:graphicData uri="http://schemas.microsoft.com/office/powerpoint/2016/slidezoom">
                <pslz:sldZm>
                  <pslz:sldZmObj sldId="280" cId="150126151">
                    <pslz:zmPr id="{8ED78AD1-F248-4972-BC81-17AB89143E9C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Ссылка на слайд 21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7858719D-CE83-4051-ACF8-6709C55E48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49623" y="2532547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Ссылка на слайд 23">
                <a:extLst>
                  <a:ext uri="{FF2B5EF4-FFF2-40B4-BE49-F238E27FC236}">
                    <a16:creationId xmlns:a16="http://schemas.microsoft.com/office/drawing/2014/main" id="{98D1838E-2F1E-4B3F-BA57-098FB6B152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9280751"/>
                  </p:ext>
                </p:extLst>
              </p:nvPr>
            </p:nvGraphicFramePr>
            <p:xfrm>
              <a:off x="4281045" y="2531662"/>
              <a:ext cx="1676400" cy="942975"/>
            </p:xfrm>
            <a:graphic>
              <a:graphicData uri="http://schemas.microsoft.com/office/powerpoint/2016/slidezoom">
                <pslz:sldZm>
                  <pslz:sldZmObj sldId="278" cId="2936193401">
                    <pslz:zmPr id="{476D7835-81EA-41D3-97D6-ABBF13801263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Ссылка на слайд 23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98D1838E-2F1E-4B3F-BA57-098FB6B152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81045" y="2531662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Ссылка на слайд 25">
                <a:extLst>
                  <a:ext uri="{FF2B5EF4-FFF2-40B4-BE49-F238E27FC236}">
                    <a16:creationId xmlns:a16="http://schemas.microsoft.com/office/drawing/2014/main" id="{046ADF73-25BE-45AA-895A-56F6AEFC89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524863"/>
                  </p:ext>
                </p:extLst>
              </p:nvPr>
            </p:nvGraphicFramePr>
            <p:xfrm>
              <a:off x="6212467" y="2525326"/>
              <a:ext cx="1676400" cy="942975"/>
            </p:xfrm>
            <a:graphic>
              <a:graphicData uri="http://schemas.microsoft.com/office/powerpoint/2016/slidezoom">
                <pslz:sldZm>
                  <pslz:sldZmObj sldId="279" cId="433763594">
                    <pslz:zmPr id="{B7ACB8A0-2ED3-43E9-9C91-15CF85F343C4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Ссылка на слайд 25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046ADF73-25BE-45AA-895A-56F6AEFC89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12467" y="2525326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8" name="Ссылка на слайд 27">
                <a:extLst>
                  <a:ext uri="{FF2B5EF4-FFF2-40B4-BE49-F238E27FC236}">
                    <a16:creationId xmlns:a16="http://schemas.microsoft.com/office/drawing/2014/main" id="{51648C87-47C0-460E-A426-53B561D7DD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7456490"/>
                  </p:ext>
                </p:extLst>
              </p:nvPr>
            </p:nvGraphicFramePr>
            <p:xfrm>
              <a:off x="8137864" y="2525325"/>
              <a:ext cx="1676400" cy="942975"/>
            </p:xfrm>
            <a:graphic>
              <a:graphicData uri="http://schemas.microsoft.com/office/powerpoint/2016/slidezoom">
                <pslz:sldZm>
                  <pslz:sldZmObj sldId="281" cId="3471562301">
                    <pslz:zmPr id="{566402EB-E07C-496F-B2BF-B741B9310105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8" name="Ссылка на слайд 27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51648C87-47C0-460E-A426-53B561D7DD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37864" y="2525325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0" name="Ссылка на слайд 29">
                <a:extLst>
                  <a:ext uri="{FF2B5EF4-FFF2-40B4-BE49-F238E27FC236}">
                    <a16:creationId xmlns:a16="http://schemas.microsoft.com/office/drawing/2014/main" id="{62CC7685-22D2-4A5E-B029-5E6451405E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0265899"/>
                  </p:ext>
                </p:extLst>
              </p:nvPr>
            </p:nvGraphicFramePr>
            <p:xfrm>
              <a:off x="10063261" y="2525324"/>
              <a:ext cx="1676400" cy="942975"/>
            </p:xfrm>
            <a:graphic>
              <a:graphicData uri="http://schemas.microsoft.com/office/powerpoint/2016/slidezoom">
                <pslz:sldZm>
                  <pslz:sldZmObj sldId="282" cId="86204297">
                    <pslz:zmPr id="{ABBD7B78-F194-4F7D-A456-5752738EB615}" returnToParent="0" transitionDur="100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0" name="Ссылка на слайд 29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62CC7685-22D2-4A5E-B029-5E6451405E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063261" y="2525324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2" name="Ссылка на слайд 31">
                <a:extLst>
                  <a:ext uri="{FF2B5EF4-FFF2-40B4-BE49-F238E27FC236}">
                    <a16:creationId xmlns:a16="http://schemas.microsoft.com/office/drawing/2014/main" id="{F8EF3E97-D5D4-4371-ADCD-5155BE2AC7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9533647"/>
                  </p:ext>
                </p:extLst>
              </p:nvPr>
            </p:nvGraphicFramePr>
            <p:xfrm>
              <a:off x="408373" y="3743249"/>
              <a:ext cx="1676400" cy="942975"/>
            </p:xfrm>
            <a:graphic>
              <a:graphicData uri="http://schemas.microsoft.com/office/powerpoint/2016/slidezoom">
                <pslz:sldZm>
                  <pslz:sldZmObj sldId="283" cId="375002989">
                    <pslz:zmPr id="{06907DBC-B8AC-4363-8274-33B09431748C}" returnToParent="0" transitionDur="100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2" name="Ссылка на слайд 31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F8EF3E97-D5D4-4371-ADCD-5155BE2AC7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8373" y="3743249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4" name="Ссылка на слайд 33">
                <a:extLst>
                  <a:ext uri="{FF2B5EF4-FFF2-40B4-BE49-F238E27FC236}">
                    <a16:creationId xmlns:a16="http://schemas.microsoft.com/office/drawing/2014/main" id="{8D138527-DCF5-4BBB-8F8D-CFB928A4B9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4357081"/>
                  </p:ext>
                </p:extLst>
              </p:nvPr>
            </p:nvGraphicFramePr>
            <p:xfrm>
              <a:off x="2349623" y="3743249"/>
              <a:ext cx="1676400" cy="942975"/>
            </p:xfrm>
            <a:graphic>
              <a:graphicData uri="http://schemas.microsoft.com/office/powerpoint/2016/slidezoom">
                <pslz:sldZm>
                  <pslz:sldZmObj sldId="284" cId="3451628980">
                    <pslz:zmPr id="{DC646540-F64E-42B7-826D-749CC84BE1FE}" returnToParent="0" transitionDur="1000">
                      <p166:blipFill xmlns:p166="http://schemas.microsoft.com/office/powerpoint/2016/6/main">
                        <a:blip r:embed="rId2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4" name="Ссылка на слайд 33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8D138527-DCF5-4BBB-8F8D-CFB928A4B9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49623" y="3743249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6" name="Ссылка на слайд 35">
                <a:extLst>
                  <a:ext uri="{FF2B5EF4-FFF2-40B4-BE49-F238E27FC236}">
                    <a16:creationId xmlns:a16="http://schemas.microsoft.com/office/drawing/2014/main" id="{47E81F5C-1E1B-4FB3-AFA6-D6183DD812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9880942"/>
                  </p:ext>
                </p:extLst>
              </p:nvPr>
            </p:nvGraphicFramePr>
            <p:xfrm>
              <a:off x="4281045" y="3743249"/>
              <a:ext cx="1676400" cy="942975"/>
            </p:xfrm>
            <a:graphic>
              <a:graphicData uri="http://schemas.microsoft.com/office/powerpoint/2016/slidezoom">
                <pslz:sldZm>
                  <pslz:sldZmObj sldId="285" cId="4086589269">
                    <pslz:zmPr id="{D9ECF467-51A4-4563-A2A7-208DBDC35AA4}" returnToParent="0" transitionDur="1000">
                      <p166:blipFill xmlns:p166="http://schemas.microsoft.com/office/powerpoint/2016/6/main">
                        <a:blip r:embed="rId2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6" name="Ссылка на слайд 35">
                <a:hlinkClick r:id="rId29" action="ppaction://hlinksldjump"/>
                <a:extLst>
                  <a:ext uri="{FF2B5EF4-FFF2-40B4-BE49-F238E27FC236}">
                    <a16:creationId xmlns:a16="http://schemas.microsoft.com/office/drawing/2014/main" id="{47E81F5C-1E1B-4FB3-AFA6-D6183DD812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281045" y="3743249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8" name="Ссылка на слайд 37">
                <a:extLst>
                  <a:ext uri="{FF2B5EF4-FFF2-40B4-BE49-F238E27FC236}">
                    <a16:creationId xmlns:a16="http://schemas.microsoft.com/office/drawing/2014/main" id="{01F7DCC3-D808-4FF9-8254-19F1C91529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6417144"/>
                  </p:ext>
                </p:extLst>
              </p:nvPr>
            </p:nvGraphicFramePr>
            <p:xfrm>
              <a:off x="6212467" y="3743249"/>
              <a:ext cx="1676400" cy="942975"/>
            </p:xfrm>
            <a:graphic>
              <a:graphicData uri="http://schemas.microsoft.com/office/powerpoint/2016/slidezoom">
                <pslz:sldZm>
                  <pslz:sldZmObj sldId="286" cId="3241466515">
                    <pslz:zmPr id="{DF4ABB6F-AD0E-41D6-93D4-4583582360E6}" returnToParent="0" transitionDur="1000">
                      <p166:blipFill xmlns:p166="http://schemas.microsoft.com/office/powerpoint/2016/6/main">
                        <a:blip r:embed="rId3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8" name="Ссылка на слайд 37">
                <a:hlinkClick r:id="rId31" action="ppaction://hlinksldjump"/>
                <a:extLst>
                  <a:ext uri="{FF2B5EF4-FFF2-40B4-BE49-F238E27FC236}">
                    <a16:creationId xmlns:a16="http://schemas.microsoft.com/office/drawing/2014/main" id="{01F7DCC3-D808-4FF9-8254-19F1C91529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12467" y="3743249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0" name="Ссылка на слайд 39">
                <a:extLst>
                  <a:ext uri="{FF2B5EF4-FFF2-40B4-BE49-F238E27FC236}">
                    <a16:creationId xmlns:a16="http://schemas.microsoft.com/office/drawing/2014/main" id="{58237D5F-E86E-451F-AD5C-3BC312C575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7109606"/>
                  </p:ext>
                </p:extLst>
              </p:nvPr>
            </p:nvGraphicFramePr>
            <p:xfrm>
              <a:off x="8137864" y="3743814"/>
              <a:ext cx="1676400" cy="942975"/>
            </p:xfrm>
            <a:graphic>
              <a:graphicData uri="http://schemas.microsoft.com/office/powerpoint/2016/slidezoom">
                <pslz:sldZm>
                  <pslz:sldZmObj sldId="287" cId="1876746708">
                    <pslz:zmPr id="{1A83908A-F61F-44D3-A830-4AE0954DFFA0}" returnToParent="0" transitionDur="100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0" name="Ссылка на слайд 39">
                <a:hlinkClick r:id="rId33" action="ppaction://hlinksldjump"/>
                <a:extLst>
                  <a:ext uri="{FF2B5EF4-FFF2-40B4-BE49-F238E27FC236}">
                    <a16:creationId xmlns:a16="http://schemas.microsoft.com/office/drawing/2014/main" id="{58237D5F-E86E-451F-AD5C-3BC312C575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37864" y="3743814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2" name="Ссылка на слайд 41">
                <a:extLst>
                  <a:ext uri="{FF2B5EF4-FFF2-40B4-BE49-F238E27FC236}">
                    <a16:creationId xmlns:a16="http://schemas.microsoft.com/office/drawing/2014/main" id="{580B9D39-32AC-4E76-AD2E-9CB3D22B20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4416009"/>
                  </p:ext>
                </p:extLst>
              </p:nvPr>
            </p:nvGraphicFramePr>
            <p:xfrm>
              <a:off x="10063261" y="3743814"/>
              <a:ext cx="1676400" cy="942975"/>
            </p:xfrm>
            <a:graphic>
              <a:graphicData uri="http://schemas.microsoft.com/office/powerpoint/2016/slidezoom">
                <pslz:sldZm>
                  <pslz:sldZmObj sldId="288" cId="4257376792">
                    <pslz:zmPr id="{FC410E9B-2145-4DB2-910E-1720D41B5F96}" returnToParent="0" transitionDur="1000">
                      <p166:blipFill xmlns:p166="http://schemas.microsoft.com/office/powerpoint/2016/6/main">
                        <a:blip r:embed="rId3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2" name="Ссылка на слайд 41">
                <a:hlinkClick r:id="rId35" action="ppaction://hlinksldjump"/>
                <a:extLst>
                  <a:ext uri="{FF2B5EF4-FFF2-40B4-BE49-F238E27FC236}">
                    <a16:creationId xmlns:a16="http://schemas.microsoft.com/office/drawing/2014/main" id="{580B9D39-32AC-4E76-AD2E-9CB3D22B20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63261" y="3743814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4" name="Ссылка на слайд 43">
                <a:extLst>
                  <a:ext uri="{FF2B5EF4-FFF2-40B4-BE49-F238E27FC236}">
                    <a16:creationId xmlns:a16="http://schemas.microsoft.com/office/drawing/2014/main" id="{3BC3DA5D-DE3C-47E5-B6C7-10B4B0DC0A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1561853"/>
                  </p:ext>
                </p:extLst>
              </p:nvPr>
            </p:nvGraphicFramePr>
            <p:xfrm>
              <a:off x="408373" y="4948124"/>
              <a:ext cx="1676400" cy="942975"/>
            </p:xfrm>
            <a:graphic>
              <a:graphicData uri="http://schemas.microsoft.com/office/powerpoint/2016/slidezoom">
                <pslz:sldZm>
                  <pslz:sldZmObj sldId="289" cId="2316917551">
                    <pslz:zmPr id="{EFB0B8B1-62E0-48CB-A273-0B5C3D4C5FDF}" returnToParent="0" transitionDur="1000">
                      <p166:blipFill xmlns:p166="http://schemas.microsoft.com/office/powerpoint/2016/6/main">
                        <a:blip r:embed="rId3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4" name="Ссылка на слайд 43">
                <a:hlinkClick r:id="rId37" action="ppaction://hlinksldjump"/>
                <a:extLst>
                  <a:ext uri="{FF2B5EF4-FFF2-40B4-BE49-F238E27FC236}">
                    <a16:creationId xmlns:a16="http://schemas.microsoft.com/office/drawing/2014/main" id="{3BC3DA5D-DE3C-47E5-B6C7-10B4B0DC0A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08373" y="4948124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6" name="Ссылка на слайд 45">
                <a:extLst>
                  <a:ext uri="{FF2B5EF4-FFF2-40B4-BE49-F238E27FC236}">
                    <a16:creationId xmlns:a16="http://schemas.microsoft.com/office/drawing/2014/main" id="{D2ECC31E-B57F-4FE8-B8D1-DECA427DB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5825134"/>
                  </p:ext>
                </p:extLst>
              </p:nvPr>
            </p:nvGraphicFramePr>
            <p:xfrm>
              <a:off x="2347886" y="4948124"/>
              <a:ext cx="1676400" cy="942975"/>
            </p:xfrm>
            <a:graphic>
              <a:graphicData uri="http://schemas.microsoft.com/office/powerpoint/2016/slidezoom">
                <pslz:sldZm>
                  <pslz:sldZmObj sldId="290" cId="2723324114">
                    <pslz:zmPr id="{380E77E0-F5A7-4C8A-A837-B390B3BB95E1}" returnToParent="0" transitionDur="1000">
                      <p166:blipFill xmlns:p166="http://schemas.microsoft.com/office/powerpoint/2016/6/main">
                        <a:blip r:embed="rId3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6" name="Ссылка на слайд 45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D2ECC31E-B57F-4FE8-B8D1-DECA427DB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347886" y="4948124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8" name="Ссылка на слайд 47">
                <a:extLst>
                  <a:ext uri="{FF2B5EF4-FFF2-40B4-BE49-F238E27FC236}">
                    <a16:creationId xmlns:a16="http://schemas.microsoft.com/office/drawing/2014/main" id="{EED9B93C-606F-4D0C-9A66-77FA2D6750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887827"/>
                  </p:ext>
                </p:extLst>
              </p:nvPr>
            </p:nvGraphicFramePr>
            <p:xfrm>
              <a:off x="4281045" y="4948123"/>
              <a:ext cx="1676400" cy="942975"/>
            </p:xfrm>
            <a:graphic>
              <a:graphicData uri="http://schemas.microsoft.com/office/powerpoint/2016/slidezoom">
                <pslz:sldZm>
                  <pslz:sldZmObj sldId="291" cId="1819911377">
                    <pslz:zmPr id="{848E5B95-065A-4CD2-9C0E-9886B1AC6633}" returnToParent="0" transitionDur="1000">
                      <p166:blipFill xmlns:p166="http://schemas.microsoft.com/office/powerpoint/2016/6/main">
                        <a:blip r:embed="rId4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8" name="Ссылка на слайд 47">
                <a:hlinkClick r:id="rId41" action="ppaction://hlinksldjump"/>
                <a:extLst>
                  <a:ext uri="{FF2B5EF4-FFF2-40B4-BE49-F238E27FC236}">
                    <a16:creationId xmlns:a16="http://schemas.microsoft.com/office/drawing/2014/main" id="{EED9B93C-606F-4D0C-9A66-77FA2D6750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81045" y="4948123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0" name="Ссылка на слайд 49">
                <a:extLst>
                  <a:ext uri="{FF2B5EF4-FFF2-40B4-BE49-F238E27FC236}">
                    <a16:creationId xmlns:a16="http://schemas.microsoft.com/office/drawing/2014/main" id="{8F088404-D8D8-4AC2-9A22-9E6FB790E9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4724643"/>
                  </p:ext>
                </p:extLst>
              </p:nvPr>
            </p:nvGraphicFramePr>
            <p:xfrm>
              <a:off x="6212467" y="4948124"/>
              <a:ext cx="1676400" cy="942975"/>
            </p:xfrm>
            <a:graphic>
              <a:graphicData uri="http://schemas.microsoft.com/office/powerpoint/2016/slidezoom">
                <pslz:sldZm>
                  <pslz:sldZmObj sldId="292" cId="3884466182">
                    <pslz:zmPr id="{E44C3156-C601-4569-BD8F-46A013C7C5EB}" returnToParent="0" transitionDur="1000">
                      <p166:blipFill xmlns:p166="http://schemas.microsoft.com/office/powerpoint/2016/6/main">
                        <a:blip r:embed="rId4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0" name="Ссылка на слайд 49">
                <a:hlinkClick r:id="rId43" action="ppaction://hlinksldjump"/>
                <a:extLst>
                  <a:ext uri="{FF2B5EF4-FFF2-40B4-BE49-F238E27FC236}">
                    <a16:creationId xmlns:a16="http://schemas.microsoft.com/office/drawing/2014/main" id="{8F088404-D8D8-4AC2-9A22-9E6FB790E9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212467" y="4948124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2" name="Ссылка на слайд 51">
                <a:extLst>
                  <a:ext uri="{FF2B5EF4-FFF2-40B4-BE49-F238E27FC236}">
                    <a16:creationId xmlns:a16="http://schemas.microsoft.com/office/drawing/2014/main" id="{BB63B152-8061-440B-905F-B13645CBC7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618872"/>
                  </p:ext>
                </p:extLst>
              </p:nvPr>
            </p:nvGraphicFramePr>
            <p:xfrm>
              <a:off x="8137864" y="4948122"/>
              <a:ext cx="1676400" cy="942975"/>
            </p:xfrm>
            <a:graphic>
              <a:graphicData uri="http://schemas.microsoft.com/office/powerpoint/2016/slidezoom">
                <pslz:sldZm>
                  <pslz:sldZmObj sldId="293" cId="4226895457">
                    <pslz:zmPr id="{D85DD8B8-36A0-431E-BCA2-4BDAEC0C1E23}" returnToParent="0" transitionDur="1000">
                      <p166:blipFill xmlns:p166="http://schemas.microsoft.com/office/powerpoint/2016/6/main">
                        <a:blip r:embed="rId4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2" name="Ссылка на слайд 51">
                <a:hlinkClick r:id="rId45" action="ppaction://hlinksldjump"/>
                <a:extLst>
                  <a:ext uri="{FF2B5EF4-FFF2-40B4-BE49-F238E27FC236}">
                    <a16:creationId xmlns:a16="http://schemas.microsoft.com/office/drawing/2014/main" id="{BB63B152-8061-440B-905F-B13645CBC7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137864" y="4948122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4" name="Ссылка на слайд 53">
                <a:extLst>
                  <a:ext uri="{FF2B5EF4-FFF2-40B4-BE49-F238E27FC236}">
                    <a16:creationId xmlns:a16="http://schemas.microsoft.com/office/drawing/2014/main" id="{92DABCA2-E411-419D-9B6E-4C544E857C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5361257"/>
                  </p:ext>
                </p:extLst>
              </p:nvPr>
            </p:nvGraphicFramePr>
            <p:xfrm>
              <a:off x="10063261" y="4948121"/>
              <a:ext cx="1676400" cy="942975"/>
            </p:xfrm>
            <a:graphic>
              <a:graphicData uri="http://schemas.microsoft.com/office/powerpoint/2016/slidezoom">
                <pslz:sldZm>
                  <pslz:sldZmObj sldId="294" cId="2972843430">
                    <pslz:zmPr id="{0AC1BCD4-0204-47D4-BE37-C4AC29F1CFC0}" returnToParent="0" transitionDur="1000">
                      <p166:blipFill xmlns:p166="http://schemas.microsoft.com/office/powerpoint/2016/6/main">
                        <a:blip r:embed="rId4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6400" cy="9429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4" name="Ссылка на слайд 53">
                <a:hlinkClick r:id="rId47" action="ppaction://hlinksldjump"/>
                <a:extLst>
                  <a:ext uri="{FF2B5EF4-FFF2-40B4-BE49-F238E27FC236}">
                    <a16:creationId xmlns:a16="http://schemas.microsoft.com/office/drawing/2014/main" id="{92DABCA2-E411-419D-9B6E-4C544E857C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63261" y="4948121"/>
                <a:ext cx="1676400" cy="9429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8" name="Ссылка на слайд 57">
                <a:extLst>
                  <a:ext uri="{FF2B5EF4-FFF2-40B4-BE49-F238E27FC236}">
                    <a16:creationId xmlns:a16="http://schemas.microsoft.com/office/drawing/2014/main" id="{34807B67-029C-4339-ABC1-CCDCAE491F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5966548"/>
                  </p:ext>
                </p:extLst>
              </p:nvPr>
            </p:nvGraphicFramePr>
            <p:xfrm>
              <a:off x="2343598" y="1329984"/>
              <a:ext cx="1674663" cy="963659"/>
            </p:xfrm>
            <a:graphic>
              <a:graphicData uri="http://schemas.microsoft.com/office/powerpoint/2016/slidezoom">
                <pslz:sldZm>
                  <pslz:sldZmObj sldId="297" cId="910260869">
                    <pslz:zmPr id="{41EA9216-D8F8-4678-A8BF-1C3EF72B29DD}" returnToParent="0" transitionDur="1000">
                      <p166:blipFill xmlns:p166="http://schemas.microsoft.com/office/powerpoint/2016/6/main">
                        <a:blip r:embed="rId4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4663" cy="9636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8" name="Ссылка на слайд 57">
                <a:hlinkClick r:id="rId49" action="ppaction://hlinksldjump"/>
                <a:extLst>
                  <a:ext uri="{FF2B5EF4-FFF2-40B4-BE49-F238E27FC236}">
                    <a16:creationId xmlns:a16="http://schemas.microsoft.com/office/drawing/2014/main" id="{34807B67-029C-4339-ABC1-CCDCAE491F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43598" y="1329984"/>
                <a:ext cx="1674663" cy="9636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A8EF36A7-0727-4120-90F1-11B08ACCB3E4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49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Введение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4AF3D-4FC7-4446-88D3-60401380C3AC}"/>
              </a:ext>
            </a:extLst>
          </p:cNvPr>
          <p:cNvSpPr txBox="1"/>
          <p:nvPr/>
        </p:nvSpPr>
        <p:spPr>
          <a:xfrm>
            <a:off x="4026358" y="2668249"/>
            <a:ext cx="446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7200" dirty="0">
                <a:latin typeface="HSE Sans" panose="02000000000000000000" pitchFamily="2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97309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Введение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3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3D05ED49-E36D-4717-93C2-80CBE304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397912"/>
            <a:ext cx="10040673" cy="581936"/>
          </a:xfrm>
        </p:spPr>
        <p:txBody>
          <a:bodyPr>
            <a:noAutofit/>
          </a:bodyPr>
          <a:lstStyle/>
          <a:p>
            <a:r>
              <a:rPr lang="ru-RU" sz="4300" dirty="0"/>
              <a:t>Причины выбора данной 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3BCB0-8482-40DB-B310-BA141DF8151B}"/>
              </a:ext>
            </a:extLst>
          </p:cNvPr>
          <p:cNvSpPr txBox="1"/>
          <p:nvPr/>
        </p:nvSpPr>
        <p:spPr>
          <a:xfrm>
            <a:off x="958788" y="2309701"/>
            <a:ext cx="497149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effectLst/>
                <a:latin typeface="HSE Sans" panose="02000000000000000000" pitchFamily="50" charset="-52"/>
              </a:rPr>
              <a:t>Актуальность</a:t>
            </a:r>
            <a:r>
              <a:rPr lang="en-US" sz="1600" b="1" dirty="0">
                <a:latin typeface="HSE Sans" panose="02000000000000000000" pitchFamily="50" charset="-52"/>
              </a:rPr>
              <a:t>:</a:t>
            </a:r>
            <a:r>
              <a:rPr lang="ru-RU" sz="1600" b="1" i="0" dirty="0">
                <a:effectLst/>
                <a:latin typeface="HSE Sans" panose="02000000000000000000" pitchFamily="50" charset="-52"/>
              </a:rPr>
              <a:t> </a:t>
            </a:r>
            <a:r>
              <a:rPr lang="ru-RU" sz="1600" dirty="0">
                <a:latin typeface="HSE Sans" panose="02000000000000000000" pitchFamily="50" charset="-52"/>
              </a:rPr>
              <a:t>с</a:t>
            </a:r>
            <a:r>
              <a:rPr lang="ru-RU" sz="1600" b="0" i="0" dirty="0">
                <a:effectLst/>
                <a:latin typeface="HSE Sans" panose="02000000000000000000" pitchFamily="50" charset="-52"/>
              </a:rPr>
              <a:t>оциальные медиа становятся все более значимым инструментом для коммуникации, маркетинга и анализа данных. Разработка приложения для вычисления метрик в таких сетях поможет отслеживать эффективность деятельности в социальных медиа и принимать обоснованные решения на основе аналитики.</a:t>
            </a:r>
            <a:br>
              <a:rPr lang="en-US" sz="1600" b="0" i="0" dirty="0">
                <a:effectLst/>
                <a:latin typeface="HSE Sans" panose="02000000000000000000" pitchFamily="50" charset="-52"/>
              </a:rPr>
            </a:br>
            <a:endParaRPr lang="ru-RU" sz="1600" b="1" i="0" dirty="0">
              <a:effectLst/>
              <a:latin typeface="HSE Sans" panose="02000000000000000000" pitchFamily="50" charset="-52"/>
            </a:endParaRPr>
          </a:p>
          <a:p>
            <a:r>
              <a:rPr lang="ru-RU" sz="1600" b="1" i="0" dirty="0">
                <a:effectLst/>
                <a:latin typeface="HSE Sans" panose="02000000000000000000" pitchFamily="50" charset="-52"/>
              </a:rPr>
              <a:t>Потребности бизнеса</a:t>
            </a:r>
            <a:r>
              <a:rPr lang="en-US" sz="1600" b="1" i="0" dirty="0">
                <a:effectLst/>
                <a:latin typeface="HSE Sans" panose="02000000000000000000" pitchFamily="50" charset="-52"/>
              </a:rPr>
              <a:t>: </a:t>
            </a:r>
            <a:r>
              <a:rPr lang="ru-RU" sz="1600" i="0" dirty="0">
                <a:effectLst/>
                <a:latin typeface="HSE Sans" panose="02000000000000000000" pitchFamily="50" charset="-52"/>
              </a:rPr>
              <a:t>м</a:t>
            </a:r>
            <a:r>
              <a:rPr lang="ru-RU" sz="1600" b="0" i="0" dirty="0">
                <a:effectLst/>
                <a:latin typeface="HSE Sans" panose="02000000000000000000" pitchFamily="50" charset="-52"/>
              </a:rPr>
              <a:t>ногие компании и маркетологи активно используют социальные медиа для продвижения продуктов и услуг. Понимание эффективности их кампаний важно для оптимизации стратегий.</a:t>
            </a:r>
            <a:endParaRPr lang="ru-RU" sz="1600" dirty="0">
              <a:latin typeface="HSE Sans" panose="02000000000000000000" pitchFamily="50" charset="-52"/>
            </a:endParaRPr>
          </a:p>
        </p:txBody>
      </p:sp>
      <p:pic>
        <p:nvPicPr>
          <p:cNvPr id="1026" name="Picture 2" descr="Social Media Users Over The Years">
            <a:extLst>
              <a:ext uri="{FF2B5EF4-FFF2-40B4-BE49-F238E27FC236}">
                <a16:creationId xmlns:a16="http://schemas.microsoft.com/office/drawing/2014/main" id="{D77B007F-CB9F-407D-8AEE-32131DE35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25656"/>
            <a:ext cx="5852110" cy="306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59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Введение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2061D643-4619-4D03-8B89-9D203408FA85}"/>
              </a:ext>
            </a:extLst>
          </p:cNvPr>
          <p:cNvSpPr txBox="1">
            <a:spLocks/>
          </p:cNvSpPr>
          <p:nvPr/>
        </p:nvSpPr>
        <p:spPr>
          <a:xfrm>
            <a:off x="585898" y="1397912"/>
            <a:ext cx="9969652" cy="5819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sz="4300" dirty="0"/>
              <a:t>Объект и предмет исследования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A92C1044-2DA8-4B9D-B0EA-A9B7A9FF1D66}"/>
              </a:ext>
            </a:extLst>
          </p:cNvPr>
          <p:cNvSpPr txBox="1">
            <a:spLocks/>
          </p:cNvSpPr>
          <p:nvPr/>
        </p:nvSpPr>
        <p:spPr>
          <a:xfrm>
            <a:off x="585899" y="2129963"/>
            <a:ext cx="6511800" cy="581936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dirty="0"/>
              <a:t>Объект исследования:</a:t>
            </a:r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3D9DC882-CEA6-4DC3-B9EA-78586F863163}"/>
              </a:ext>
            </a:extLst>
          </p:cNvPr>
          <p:cNvSpPr txBox="1">
            <a:spLocks/>
          </p:cNvSpPr>
          <p:nvPr/>
        </p:nvSpPr>
        <p:spPr>
          <a:xfrm>
            <a:off x="585899" y="3870380"/>
            <a:ext cx="6511800" cy="581936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dirty="0"/>
              <a:t>Предмет исследования:</a:t>
            </a:r>
          </a:p>
        </p:txBody>
      </p:sp>
      <p:sp>
        <p:nvSpPr>
          <p:cNvPr id="13" name="Текст 14">
            <a:extLst>
              <a:ext uri="{FF2B5EF4-FFF2-40B4-BE49-F238E27FC236}">
                <a16:creationId xmlns:a16="http://schemas.microsoft.com/office/drawing/2014/main" id="{2DAC84DB-5D67-42B0-9591-3EFEA1B147F6}"/>
              </a:ext>
            </a:extLst>
          </p:cNvPr>
          <p:cNvSpPr txBox="1">
            <a:spLocks/>
          </p:cNvSpPr>
          <p:nvPr/>
        </p:nvSpPr>
        <p:spPr>
          <a:xfrm>
            <a:off x="585900" y="2625741"/>
            <a:ext cx="5939187" cy="1330797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Объектом </a:t>
            </a:r>
            <a:r>
              <a:rPr lang="ru-RU" sz="2000" dirty="0">
                <a:latin typeface="HSE Sans" panose="02000000000000000000" pitchFamily="50" charset="-52"/>
                <a:ea typeface="Times New Roman" panose="02020603050405020304" pitchFamily="18" charset="0"/>
              </a:rPr>
              <a:t>исследования</a:t>
            </a:r>
            <a:r>
              <a:rPr lang="ru-RU" sz="20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 являются характеристики пользователей социальных медиа.</a:t>
            </a:r>
          </a:p>
        </p:txBody>
      </p:sp>
      <p:sp>
        <p:nvSpPr>
          <p:cNvPr id="14" name="Текст 14">
            <a:extLst>
              <a:ext uri="{FF2B5EF4-FFF2-40B4-BE49-F238E27FC236}">
                <a16:creationId xmlns:a16="http://schemas.microsoft.com/office/drawing/2014/main" id="{D4120566-8740-4484-B86F-404960877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4452316"/>
            <a:ext cx="5939188" cy="1330797"/>
          </a:xfrm>
        </p:spPr>
        <p:txBody>
          <a:bodyPr>
            <a:noAutofit/>
          </a:bodyPr>
          <a:lstStyle/>
          <a:p>
            <a:pPr indent="450215" algn="just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HSE Sans" panose="02000000000000000000" pitchFamily="50" charset="-52"/>
              </a:rPr>
              <a:t>Предметом исследования являются алгоритмы определения метрик.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31C881-4402-46DC-AD65-FFB899994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775" y="2277834"/>
            <a:ext cx="3679687" cy="276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24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Введение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1A093111-11CD-4D59-B84F-78E00B5A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397912"/>
            <a:ext cx="9978529" cy="581936"/>
          </a:xfrm>
        </p:spPr>
        <p:txBody>
          <a:bodyPr>
            <a:noAutofit/>
          </a:bodyPr>
          <a:lstStyle/>
          <a:p>
            <a:r>
              <a:rPr lang="ru-RU" sz="4300" dirty="0"/>
              <a:t>Цели и задачи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932E5E2E-4A54-4F0B-9B33-6EFED7C9C80E}"/>
              </a:ext>
            </a:extLst>
          </p:cNvPr>
          <p:cNvSpPr txBox="1">
            <a:spLocks/>
          </p:cNvSpPr>
          <p:nvPr/>
        </p:nvSpPr>
        <p:spPr>
          <a:xfrm>
            <a:off x="642087" y="2066758"/>
            <a:ext cx="1003204" cy="581936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dirty="0"/>
              <a:t>Цель:</a:t>
            </a:r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06ED83E2-E3B7-478C-99E2-4A91FD43F189}"/>
              </a:ext>
            </a:extLst>
          </p:cNvPr>
          <p:cNvSpPr txBox="1">
            <a:spLocks/>
          </p:cNvSpPr>
          <p:nvPr/>
        </p:nvSpPr>
        <p:spPr>
          <a:xfrm>
            <a:off x="5288271" y="1979848"/>
            <a:ext cx="1118614" cy="581936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dirty="0"/>
              <a:t>Задачи:</a:t>
            </a:r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60019B9C-BF63-4F76-8D86-8A6E90645D89}"/>
              </a:ext>
            </a:extLst>
          </p:cNvPr>
          <p:cNvSpPr txBox="1">
            <a:spLocks/>
          </p:cNvSpPr>
          <p:nvPr/>
        </p:nvSpPr>
        <p:spPr>
          <a:xfrm>
            <a:off x="642087" y="2644628"/>
            <a:ext cx="4080833" cy="3165007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16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Основная цель работы заключается в создании инструмента, способного автоматизировано собирать информацию о пользователях социальной сети, вычислять различные метрики и на основе полученных данных определять наиболее влиятельных пользователей для лучшего распространения рекламы.</a:t>
            </a:r>
            <a:endParaRPr lang="ru-RU" sz="1600" dirty="0">
              <a:latin typeface="HSE Sans" panose="02000000000000000000" pitchFamily="50" charset="-52"/>
            </a:endParaRP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E32E5D3C-6CF3-4C61-9220-7D01F0D38781}"/>
              </a:ext>
            </a:extLst>
          </p:cNvPr>
          <p:cNvSpPr txBox="1">
            <a:spLocks/>
          </p:cNvSpPr>
          <p:nvPr/>
        </p:nvSpPr>
        <p:spPr>
          <a:xfrm>
            <a:off x="5288271" y="2648694"/>
            <a:ext cx="2781531" cy="2811394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1800" dirty="0"/>
              <a:t>1.   Провести анализ предметной области.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2.   Изучить существующие решения.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3. </a:t>
            </a:r>
            <a:r>
              <a:rPr lang="en-US" sz="1800" dirty="0"/>
              <a:t>  </a:t>
            </a:r>
            <a:r>
              <a:rPr lang="ru-RU" sz="1800" dirty="0"/>
              <a:t>Создать модель виртуальной сети в СИМ</a:t>
            </a:r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D020B43F-05D1-4554-A787-7972F3CDAE1B}"/>
              </a:ext>
            </a:extLst>
          </p:cNvPr>
          <p:cNvSpPr txBox="1">
            <a:spLocks/>
          </p:cNvSpPr>
          <p:nvPr/>
        </p:nvSpPr>
        <p:spPr>
          <a:xfrm>
            <a:off x="8840723" y="2635605"/>
            <a:ext cx="3019045" cy="332122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1800" dirty="0"/>
              <a:t>4.   Спроектировать приложения.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5. </a:t>
            </a:r>
            <a:r>
              <a:rPr lang="en-US" sz="1800" dirty="0"/>
              <a:t>   </a:t>
            </a:r>
            <a:r>
              <a:rPr lang="ru-RU" sz="1800" dirty="0"/>
              <a:t>Реализовать приложения.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ru-RU" sz="1800" dirty="0"/>
              <a:t>Провести тестирование.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ru-RU" sz="1800" dirty="0"/>
              <a:t>Развернуть приложение на сервере.</a:t>
            </a:r>
          </a:p>
        </p:txBody>
      </p:sp>
    </p:spTree>
    <p:extLst>
      <p:ext uri="{BB962C8B-B14F-4D97-AF65-F5344CB8AC3E}">
        <p14:creationId xmlns:p14="http://schemas.microsoft.com/office/powerpoint/2010/main" val="403724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Введение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D9C31CAD-24FF-41AF-9B33-FE893556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397912"/>
            <a:ext cx="9978529" cy="581936"/>
          </a:xfrm>
        </p:spPr>
        <p:txBody>
          <a:bodyPr>
            <a:noAutofit/>
          </a:bodyPr>
          <a:lstStyle/>
          <a:p>
            <a:r>
              <a:rPr lang="ru-RU" sz="4300" dirty="0"/>
              <a:t>Этапы работы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8ADB5-130B-41B2-9B85-0229B43DDA71}"/>
              </a:ext>
            </a:extLst>
          </p:cNvPr>
          <p:cNvSpPr txBox="1"/>
          <p:nvPr/>
        </p:nvSpPr>
        <p:spPr>
          <a:xfrm>
            <a:off x="585897" y="2632184"/>
            <a:ext cx="61788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HSE Sans" panose="020000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риложения для вычисления метрик</a:t>
            </a:r>
            <a:r>
              <a:rPr lang="en-US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1800" dirty="0">
              <a:effectLst/>
              <a:latin typeface="HSE Sans" panose="02000000000000000000" pitchFamily="50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Модель виртуальной сети в системе информационного моделирования</a:t>
            </a:r>
            <a:r>
              <a:rPr lang="en-US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1800" dirty="0">
              <a:effectLst/>
              <a:latin typeface="HSE Sans" panose="02000000000000000000" pitchFamily="50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Сбор информации в онтологии и отслеживание через журналы событий</a:t>
            </a:r>
            <a:r>
              <a:rPr lang="en-US" sz="1800" dirty="0">
                <a:effectLst/>
                <a:latin typeface="HSE Sans" panose="02000000000000000000" pitchFamily="50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HSE Sans" panose="02000000000000000000" pitchFamily="50" charset="-52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BFEFBC-1D83-4111-A0AD-AA2DBB7B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035" y="2083156"/>
            <a:ext cx="3805187" cy="31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0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Введение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4AF3D-4FC7-4446-88D3-60401380C3AC}"/>
              </a:ext>
            </a:extLst>
          </p:cNvPr>
          <p:cNvSpPr txBox="1"/>
          <p:nvPr/>
        </p:nvSpPr>
        <p:spPr>
          <a:xfrm>
            <a:off x="4140859" y="2828835"/>
            <a:ext cx="3910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7200" dirty="0">
                <a:latin typeface="HSE Sans" panose="02000000000000000000" pitchFamily="2" charset="0"/>
              </a:rPr>
              <a:t>АНАЛИЗ</a:t>
            </a:r>
          </a:p>
        </p:txBody>
      </p:sp>
    </p:spTree>
    <p:extLst>
      <p:ext uri="{BB962C8B-B14F-4D97-AF65-F5344CB8AC3E}">
        <p14:creationId xmlns:p14="http://schemas.microsoft.com/office/powerpoint/2010/main" val="15012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636837" cy="4081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  <a:t>Разработка приложения для вычисления метрик в социальных медиа</a:t>
            </a:r>
            <a:br>
              <a:rPr lang="ru-RU" sz="1200" dirty="0">
                <a:solidFill>
                  <a:schemeClr val="tx1"/>
                </a:solidFill>
                <a:latin typeface="HSE Sans" panose="02000000000000000000" pitchFamily="50" charset="-52"/>
              </a:rPr>
            </a:br>
            <a:endParaRPr lang="ru-RU" sz="1200" dirty="0">
              <a:solidFill>
                <a:schemeClr val="tx1"/>
              </a:solidFill>
              <a:latin typeface="HSE Sans" panose="02000000000000000000" pitchFamily="50" charset="-52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/>
              <a:t>Анализ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1D76AEF-949E-4732-AE83-5468049585D3}"/>
              </a:ext>
            </a:extLst>
          </p:cNvPr>
          <p:cNvSpPr txBox="1">
            <a:spLocks/>
          </p:cNvSpPr>
          <p:nvPr/>
        </p:nvSpPr>
        <p:spPr>
          <a:xfrm>
            <a:off x="1054901" y="548720"/>
            <a:ext cx="2278063" cy="463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>
                <a:latin typeface="HSE Sans" panose="02000000000000000000" pitchFamily="50" charset="-52"/>
              </a:rPr>
              <a:t>«Программная инженерия»</a:t>
            </a:r>
            <a:endParaRPr lang="ru-RU" dirty="0">
              <a:latin typeface="HSE Sans" panose="02000000000000000000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042D7-46B4-447B-B0A6-D75C4FD14EAD}"/>
              </a:ext>
            </a:extLst>
          </p:cNvPr>
          <p:cNvSpPr txBox="1"/>
          <p:nvPr/>
        </p:nvSpPr>
        <p:spPr>
          <a:xfrm>
            <a:off x="958788" y="6411127"/>
            <a:ext cx="113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828800"/>
            <a:r>
              <a:rPr lang="ru-RU" sz="1000" dirty="0">
                <a:latin typeface="HSE Sans" panose="02000000000000000000" pitchFamily="2" charset="0"/>
              </a:rPr>
              <a:t>Защита курсовой работы, Пермь, 2024	 </a:t>
            </a:r>
            <a:r>
              <a:rPr lang="ru-RU" sz="1000" dirty="0">
                <a:latin typeface="HSE Sans" panose="02000000000000000000" pitchFamily="2" charset="0"/>
                <a:hlinkClick r:id="rId2" action="ppaction://hlinksldjump"/>
              </a:rPr>
              <a:t>ОГЛАВЛЕНИЕ</a:t>
            </a:r>
            <a:r>
              <a:rPr lang="ru-RU" sz="1000" dirty="0">
                <a:latin typeface="HSE Sans" panose="02000000000000000000" pitchFamily="2" charset="0"/>
              </a:rPr>
              <a:t> 		</a:t>
            </a:r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Белов Е.А. </a:t>
            </a:r>
            <a:r>
              <a:rPr lang="en-US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e-mail: eabelov@edu.hse.ru</a:t>
            </a:r>
          </a:p>
          <a:p>
            <a:pPr lvl="1" defTabSz="1828800"/>
            <a:r>
              <a:rPr lang="ru-RU" sz="1000" kern="1200" dirty="0">
                <a:solidFill>
                  <a:srgbClr val="253957"/>
                </a:solidFill>
                <a:latin typeface="+mn-lt"/>
                <a:ea typeface="+mn-ea"/>
                <a:cs typeface="+mn-cs"/>
              </a:rPr>
              <a:t>				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A39573DE-9223-4D5E-B31B-23FBD73C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397912"/>
            <a:ext cx="9978529" cy="581936"/>
          </a:xfrm>
        </p:spPr>
        <p:txBody>
          <a:bodyPr>
            <a:noAutofit/>
          </a:bodyPr>
          <a:lstStyle/>
          <a:p>
            <a:r>
              <a:rPr lang="ru-RU" sz="4300" dirty="0"/>
              <a:t>Анализ существующих решений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21D0C0-BBB1-4C32-8390-F03AC3987913}"/>
              </a:ext>
            </a:extLst>
          </p:cNvPr>
          <p:cNvSpPr txBox="1"/>
          <p:nvPr/>
        </p:nvSpPr>
        <p:spPr>
          <a:xfrm>
            <a:off x="8770127" y="2633830"/>
            <a:ext cx="23960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Facebook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Sprout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Hootsuite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Buffer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Talkwalker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62625-BF7E-4EDC-A02E-E5831E7606FF}"/>
              </a:ext>
            </a:extLst>
          </p:cNvPr>
          <p:cNvSpPr txBox="1"/>
          <p:nvPr/>
        </p:nvSpPr>
        <p:spPr>
          <a:xfrm>
            <a:off x="585897" y="2257168"/>
            <a:ext cx="7972177" cy="3876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1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Каждое решение предлагает свой набор функций и инструментов для анализа метрик, что позволяет выбрать наиболее подходящее в зависимости от потребностей и целей бизнеса.</a:t>
            </a:r>
            <a:endParaRPr lang="en-US" sz="11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171450" marR="0" lvl="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1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171450" marR="0" lvl="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1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Некоторые решения, такие как </a:t>
            </a:r>
            <a:r>
              <a:rPr lang="ru-RU" sz="1100" dirty="0" err="1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Buffer</a:t>
            </a:r>
            <a:r>
              <a:rPr lang="ru-RU" sz="11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 и </a:t>
            </a:r>
            <a:r>
              <a:rPr lang="ru-RU" sz="1100" dirty="0" err="1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Sprout</a:t>
            </a:r>
            <a:r>
              <a:rPr lang="ru-RU" sz="11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 Social, известны своим простым и интуитивно понятным интерфейсом, что делает их привлекательными для небольших компаний или предпринимателей.</a:t>
            </a:r>
            <a:endParaRPr lang="en-US" sz="11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171450" marR="0" lvl="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1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171450" marR="0" lvl="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1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Решения типа Google Analytics предлагают более широкий набор функций и гибкость в анализе данных, что делает их предпочтительными для крупных компаний с сложными потребностями в аналитике.</a:t>
            </a:r>
            <a:endParaRPr lang="en-US" sz="11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171450" marR="0" lvl="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1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171450" marR="0" lvl="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1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Важным фактором при выборе решения является его стоимость. Некоторые решения, такие как Facebook Analytics и Google Analytics, предоставляют базовый функционал бесплатно, в то время как другие, например, </a:t>
            </a:r>
            <a:r>
              <a:rPr lang="ru-RU" sz="1100" dirty="0" err="1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Sprout</a:t>
            </a:r>
            <a:r>
              <a:rPr lang="ru-RU" sz="11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 Social и </a:t>
            </a:r>
            <a:r>
              <a:rPr lang="ru-RU" sz="1100" dirty="0" err="1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Talkwalker</a:t>
            </a:r>
            <a:r>
              <a:rPr lang="ru-RU" sz="11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, требуют платных подписок.</a:t>
            </a:r>
            <a:endParaRPr lang="en-US" sz="11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171450" marR="0" lvl="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100" dirty="0">
              <a:effectLst/>
              <a:latin typeface="HSE Sans" panose="02000000000000000000" pitchFamily="50" charset="-52"/>
              <a:ea typeface="Times New Roman" panose="02020603050405020304" pitchFamily="18" charset="0"/>
            </a:endParaRPr>
          </a:p>
          <a:p>
            <a:pPr marL="171450" marR="0" lvl="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100" dirty="0">
                <a:effectLst/>
                <a:latin typeface="HSE Sans" panose="02000000000000000000" pitchFamily="50" charset="-52"/>
                <a:ea typeface="Times New Roman" panose="02020603050405020304" pitchFamily="18" charset="0"/>
              </a:rPr>
              <a:t>При выборе решения необходимо учитывать его возможность интеграции с другими инструментами и платформами, такими как социальные сети, CRM-системы и т.д.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48B1A5-6175-40D0-90CF-46D99790070A}"/>
              </a:ext>
            </a:extLst>
          </p:cNvPr>
          <p:cNvSpPr txBox="1"/>
          <p:nvPr/>
        </p:nvSpPr>
        <p:spPr>
          <a:xfrm>
            <a:off x="8770127" y="2259700"/>
            <a:ext cx="3275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000"/>
              </a:spcBef>
            </a:pPr>
            <a:r>
              <a:rPr lang="ru-RU" sz="1800" dirty="0">
                <a:latin typeface="HSE Sans" panose="02000000000000000000" pitchFamily="2" charset="0"/>
              </a:rPr>
              <a:t>Существующие решения</a:t>
            </a:r>
            <a:r>
              <a:rPr lang="en-US" sz="1800" dirty="0">
                <a:latin typeface="HSE Sans" panose="020000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3619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2098</Words>
  <Application>Microsoft Office PowerPoint</Application>
  <PresentationFormat>Широкоэкранный</PresentationFormat>
  <Paragraphs>266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HSE Sans</vt:lpstr>
      <vt:lpstr>Times New Roman</vt:lpstr>
      <vt:lpstr>Office Theme</vt:lpstr>
      <vt:lpstr>РАЗРАБОТКА ПРИЛОЖЕНИЯ ДЛЯ ВЫЧИСЛЕНИЯ МЕТРИК В СОЦИАЛЬНЫХ МЕДИА </vt:lpstr>
      <vt:lpstr>Презентация PowerPoint</vt:lpstr>
      <vt:lpstr>Презентация PowerPoint</vt:lpstr>
      <vt:lpstr>Причины выбора данной темы</vt:lpstr>
      <vt:lpstr>Презентация PowerPoint</vt:lpstr>
      <vt:lpstr>Цели и задачи</vt:lpstr>
      <vt:lpstr>Этапы работы</vt:lpstr>
      <vt:lpstr>Презентация PowerPoint</vt:lpstr>
      <vt:lpstr>Анализ существующих решений</vt:lpstr>
      <vt:lpstr>Метрики в социальных медиа</vt:lpstr>
      <vt:lpstr>Виртуальные и реальные сети</vt:lpstr>
      <vt:lpstr>Онтологии</vt:lpstr>
      <vt:lpstr>Бизнес-процессы и прецеденты</vt:lpstr>
      <vt:lpstr>Презентация PowerPoint</vt:lpstr>
      <vt:lpstr>Требования к модели</vt:lpstr>
      <vt:lpstr>Реализация модели</vt:lpstr>
      <vt:lpstr>Презентация PowerPoint</vt:lpstr>
      <vt:lpstr>Выбор средств реализации</vt:lpstr>
      <vt:lpstr>Реализация сервиса для сбора информации</vt:lpstr>
      <vt:lpstr>Реализация сервиса для вычисления метрик </vt:lpstr>
      <vt:lpstr>Реализация приложения для просмотра результатов</vt:lpstr>
      <vt:lpstr>Тестирование и внедрение</vt:lpstr>
      <vt:lpstr>Презентация PowerPoint</vt:lpstr>
      <vt:lpstr>Заключение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Белов Егор Александрович</cp:lastModifiedBy>
  <cp:revision>36</cp:revision>
  <cp:lastPrinted>2021-11-11T13:08:42Z</cp:lastPrinted>
  <dcterms:created xsi:type="dcterms:W3CDTF">2021-11-11T08:52:47Z</dcterms:created>
  <dcterms:modified xsi:type="dcterms:W3CDTF">2024-03-25T12:16:40Z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