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Tenor Sans"/>
      <p:regular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Bebas Neue"/>
      <p:regular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Lato-regular.fntdata"/><Relationship Id="rId41" Type="http://schemas.openxmlformats.org/officeDocument/2006/relationships/font" Target="fonts/TenorSans-regular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BebasNeue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cb4ee9a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cb4ee9a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cef0e92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cef0e92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cb4ee9ab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cb4ee9ab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cef0e92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cef0e92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cef0e92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4cef0e92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4cef0e92b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4cef0e92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cef0e92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4cef0e92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4cef0e92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4cef0e92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4cef0e92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4cef0e92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4cef0e92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4cef0e92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cef0e92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4cef0e92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cb4ee9a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cb4ee9a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cef0e92b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4cef0e92b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4cef0e92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4cef0e92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4cef0e92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4cef0e92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cef0e92b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cef0e92b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cef0e92b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cef0e92b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4cef0e92b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4cef0e92b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4cef0e92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4cef0e92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4cef0e92b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4cef0e92b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4cef0e92b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4cef0e92b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4cef0e92b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4cef0e92b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cb4ee9a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cb4ee9a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4cef0e92b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4cef0e92b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4cef0e92b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4cef0e92b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4cef0e92b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4cef0e92b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cef0e92b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4cef0e92b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4cef0e92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4cef0e92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4cef0e92b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4cef0e92b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cb4ee9a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cb4ee9a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cb4ee9a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cb4ee9a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cb4ee9a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cb4ee9a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cb4ee9ab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cb4ee9a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cb4ee9a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cb4ee9a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cb4ee9ab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4cb4ee9ab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00" y="1170900"/>
            <a:ext cx="4289700" cy="23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flipH="1">
            <a:off x="4289775" y="3682375"/>
            <a:ext cx="4139100" cy="40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-757200" y="-1143000"/>
            <a:ext cx="10658400" cy="62865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1284000" y="1345050"/>
            <a:ext cx="6576000" cy="19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283950" y="3324738"/>
            <a:ext cx="65760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20000" y="1859235"/>
            <a:ext cx="2336400" cy="42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1250550" y="1263650"/>
            <a:ext cx="12753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title"/>
          </p:nvPr>
        </p:nvSpPr>
        <p:spPr>
          <a:xfrm>
            <a:off x="3403800" y="1859235"/>
            <a:ext cx="2336400" cy="42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3934350" y="1263650"/>
            <a:ext cx="12753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6" type="title"/>
          </p:nvPr>
        </p:nvSpPr>
        <p:spPr>
          <a:xfrm>
            <a:off x="6087600" y="1859235"/>
            <a:ext cx="2336400" cy="42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618150" y="1263650"/>
            <a:ext cx="12753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9" type="title"/>
          </p:nvPr>
        </p:nvSpPr>
        <p:spPr>
          <a:xfrm>
            <a:off x="2061900" y="3653863"/>
            <a:ext cx="2336400" cy="42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2592450" y="3058048"/>
            <a:ext cx="12753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2061900" y="4123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5" type="title"/>
          </p:nvPr>
        </p:nvSpPr>
        <p:spPr>
          <a:xfrm>
            <a:off x="4745700" y="3653863"/>
            <a:ext cx="2336400" cy="42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6" type="title"/>
          </p:nvPr>
        </p:nvSpPr>
        <p:spPr>
          <a:xfrm>
            <a:off x="5276250" y="3058048"/>
            <a:ext cx="12753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7" type="subTitle"/>
          </p:nvPr>
        </p:nvSpPr>
        <p:spPr>
          <a:xfrm>
            <a:off x="4745700" y="4123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" name="Google Shape;97;p13"/>
          <p:cNvSpPr/>
          <p:nvPr/>
        </p:nvSpPr>
        <p:spPr>
          <a:xfrm rot="-5400000">
            <a:off x="7986250" y="3930450"/>
            <a:ext cx="1226400" cy="1199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481789" y="-358203"/>
            <a:ext cx="2700300" cy="2700300"/>
            <a:chOff x="1165875" y="238125"/>
            <a:chExt cx="4139025" cy="4139025"/>
          </a:xfrm>
        </p:grpSpPr>
        <p:sp>
          <p:nvSpPr>
            <p:cNvPr id="99" name="Google Shape;99;p13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3"/>
          <p:cNvSpPr txBox="1"/>
          <p:nvPr>
            <p:ph idx="18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2096250" y="2805900"/>
            <a:ext cx="49515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2096250" y="829500"/>
            <a:ext cx="4951500" cy="15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4"/>
          <p:cNvSpPr/>
          <p:nvPr/>
        </p:nvSpPr>
        <p:spPr>
          <a:xfrm>
            <a:off x="2559000" y="3737975"/>
            <a:ext cx="4060200" cy="1405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 flipH="1">
            <a:off x="5257800" y="1511025"/>
            <a:ext cx="4343400" cy="3680100"/>
          </a:xfrm>
          <a:prstGeom prst="triangle">
            <a:avLst>
              <a:gd fmla="val 81579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 flipH="1">
            <a:off x="5614698" y="50"/>
            <a:ext cx="3529347" cy="3680007"/>
            <a:chOff x="1165875" y="238125"/>
            <a:chExt cx="4139025" cy="4139025"/>
          </a:xfrm>
        </p:grpSpPr>
        <p:sp>
          <p:nvSpPr>
            <p:cNvPr id="111" name="Google Shape;111;p15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3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 flipH="1" rot="-5400000">
            <a:off x="7386750" y="366600"/>
            <a:ext cx="2124000" cy="13908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 flipH="1" rot="10800000">
            <a:off x="-933465" y="1009447"/>
            <a:ext cx="2836474" cy="4134058"/>
            <a:chOff x="1165875" y="238125"/>
            <a:chExt cx="4139025" cy="4139025"/>
          </a:xfrm>
        </p:grpSpPr>
        <p:sp>
          <p:nvSpPr>
            <p:cNvPr id="119" name="Google Shape;119;p16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3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5400000">
            <a:off x="7763275" y="3763050"/>
            <a:ext cx="1447800" cy="1313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66" y="-6"/>
            <a:ext cx="2419260" cy="2444922"/>
            <a:chOff x="1165875" y="238125"/>
            <a:chExt cx="4139025" cy="4139025"/>
          </a:xfrm>
        </p:grpSpPr>
        <p:sp>
          <p:nvSpPr>
            <p:cNvPr id="127" name="Google Shape;127;p17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3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 flipH="1" rot="5400000">
            <a:off x="-19125" y="18975"/>
            <a:ext cx="2676600" cy="26385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 flipH="1">
            <a:off x="6724666" y="-6"/>
            <a:ext cx="2419260" cy="2444922"/>
            <a:chOff x="1165875" y="238125"/>
            <a:chExt cx="4139025" cy="4139025"/>
          </a:xfrm>
        </p:grpSpPr>
        <p:sp>
          <p:nvSpPr>
            <p:cNvPr id="135" name="Google Shape;135;p18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BLANK_1_1_1_3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 rot="5400000">
            <a:off x="-88422" y="88352"/>
            <a:ext cx="1900800" cy="1724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7277570" y="3112203"/>
            <a:ext cx="2401776" cy="2426608"/>
            <a:chOff x="7506170" y="3264603"/>
            <a:chExt cx="2401776" cy="2426608"/>
          </a:xfrm>
        </p:grpSpPr>
        <p:sp>
          <p:nvSpPr>
            <p:cNvPr id="143" name="Google Shape;143;p19"/>
            <p:cNvSpPr/>
            <p:nvPr/>
          </p:nvSpPr>
          <p:spPr>
            <a:xfrm rot="10800000">
              <a:off x="7506170" y="3264603"/>
              <a:ext cx="2401776" cy="2426608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10800000">
              <a:off x="8267023" y="4033322"/>
              <a:ext cx="1640924" cy="1657889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 rot="10800000">
              <a:off x="9027875" y="4802041"/>
              <a:ext cx="880071" cy="889170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881925" y="1981475"/>
            <a:ext cx="50427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958125" y="1213975"/>
            <a:ext cx="747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0"/>
          <p:cNvSpPr/>
          <p:nvPr/>
        </p:nvSpPr>
        <p:spPr>
          <a:xfrm rot="-4706904">
            <a:off x="4086553" y="-4603432"/>
            <a:ext cx="1841194" cy="9018465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flipH="1" rot="9763043">
            <a:off x="7524819" y="2819047"/>
            <a:ext cx="4423657" cy="2535960"/>
          </a:xfrm>
          <a:custGeom>
            <a:rect b="b" l="l" r="r" t="t"/>
            <a:pathLst>
              <a:path extrusionOk="0" h="125731" w="125731">
                <a:moveTo>
                  <a:pt x="105816" y="0"/>
                </a:moveTo>
                <a:lnTo>
                  <a:pt x="0" y="105816"/>
                </a:lnTo>
                <a:lnTo>
                  <a:pt x="0" y="125731"/>
                </a:lnTo>
                <a:lnTo>
                  <a:pt x="1257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flipH="1" rot="9763043">
            <a:off x="6878710" y="3639917"/>
            <a:ext cx="3022298" cy="1732599"/>
          </a:xfrm>
          <a:custGeom>
            <a:rect b="b" l="l" r="r" t="t"/>
            <a:pathLst>
              <a:path extrusionOk="0" h="85901" w="85901">
                <a:moveTo>
                  <a:pt x="65986" y="0"/>
                </a:moveTo>
                <a:lnTo>
                  <a:pt x="0" y="65986"/>
                </a:lnTo>
                <a:lnTo>
                  <a:pt x="0" y="85901"/>
                </a:lnTo>
                <a:lnTo>
                  <a:pt x="85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flipH="1" rot="9762779">
            <a:off x="6289023" y="4471422"/>
            <a:ext cx="1727129" cy="989752"/>
          </a:xfrm>
          <a:custGeom>
            <a:rect b="b" l="l" r="r" t="t"/>
            <a:pathLst>
              <a:path extrusionOk="0" h="46071" w="46071">
                <a:moveTo>
                  <a:pt x="26156" y="0"/>
                </a:moveTo>
                <a:lnTo>
                  <a:pt x="0" y="26156"/>
                </a:lnTo>
                <a:lnTo>
                  <a:pt x="0" y="46071"/>
                </a:lnTo>
                <a:lnTo>
                  <a:pt x="460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flipH="1" rot="9763043">
            <a:off x="8225666" y="1981154"/>
            <a:ext cx="5825016" cy="3339320"/>
          </a:xfrm>
          <a:custGeom>
            <a:rect b="b" l="l" r="r" t="t"/>
            <a:pathLst>
              <a:path extrusionOk="0" h="165561" w="165561">
                <a:moveTo>
                  <a:pt x="145646" y="0"/>
                </a:moveTo>
                <a:lnTo>
                  <a:pt x="0" y="145646"/>
                </a:lnTo>
                <a:lnTo>
                  <a:pt x="0" y="165561"/>
                </a:lnTo>
                <a:lnTo>
                  <a:pt x="1655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5100" y="2240563"/>
            <a:ext cx="46140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5100" y="1200150"/>
            <a:ext cx="3150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5100" y="3691650"/>
            <a:ext cx="4395900" cy="468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-5400000">
            <a:off x="4550956" y="1080153"/>
            <a:ext cx="5974500" cy="3745200"/>
          </a:xfrm>
          <a:prstGeom prst="triangle">
            <a:avLst>
              <a:gd fmla="val 52061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 rot="-7449216">
            <a:off x="4778648" y="-2031437"/>
            <a:ext cx="3448122" cy="2978950"/>
            <a:chOff x="1165875" y="238125"/>
            <a:chExt cx="4139025" cy="4139025"/>
          </a:xfrm>
        </p:grpSpPr>
        <p:sp>
          <p:nvSpPr>
            <p:cNvPr id="18" name="Google Shape;18;p3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5942578" y="3729600"/>
            <a:ext cx="1824900" cy="1413900"/>
          </a:xfrm>
          <a:prstGeom prst="triangle">
            <a:avLst>
              <a:gd fmla="val 835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715100" y="1724600"/>
            <a:ext cx="3339900" cy="19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715100" y="1151900"/>
            <a:ext cx="410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 rot="10678068">
            <a:off x="4161793" y="-385568"/>
            <a:ext cx="5109814" cy="583837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21"/>
          <p:cNvGrpSpPr/>
          <p:nvPr/>
        </p:nvGrpSpPr>
        <p:grpSpPr>
          <a:xfrm rot="2700000">
            <a:off x="3390355" y="3086853"/>
            <a:ext cx="4170009" cy="4170009"/>
            <a:chOff x="1165875" y="238125"/>
            <a:chExt cx="4139025" cy="4139025"/>
          </a:xfrm>
        </p:grpSpPr>
        <p:sp>
          <p:nvSpPr>
            <p:cNvPr id="160" name="Google Shape;160;p21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4781075" y="2217063"/>
            <a:ext cx="33399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4780975" y="1250038"/>
            <a:ext cx="3339900" cy="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/>
        </p:nvSpPr>
        <p:spPr>
          <a:xfrm>
            <a:off x="0" y="0"/>
            <a:ext cx="5295900" cy="51720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2"/>
          <p:cNvGrpSpPr/>
          <p:nvPr/>
        </p:nvGrpSpPr>
        <p:grpSpPr>
          <a:xfrm rot="5400000">
            <a:off x="-139206" y="-908884"/>
            <a:ext cx="3189947" cy="3189947"/>
            <a:chOff x="1165875" y="238125"/>
            <a:chExt cx="4139025" cy="4139025"/>
          </a:xfrm>
        </p:grpSpPr>
        <p:sp>
          <p:nvSpPr>
            <p:cNvPr id="169" name="Google Shape;169;p22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2"/>
          <p:cNvSpPr/>
          <p:nvPr/>
        </p:nvSpPr>
        <p:spPr>
          <a:xfrm rot="10800000">
            <a:off x="7324800" y="75"/>
            <a:ext cx="1819200" cy="1779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4860400" y="2105600"/>
            <a:ext cx="33399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4860400" y="1543875"/>
            <a:ext cx="3339900" cy="5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3"/>
          <p:cNvSpPr/>
          <p:nvPr/>
        </p:nvSpPr>
        <p:spPr>
          <a:xfrm>
            <a:off x="0" y="0"/>
            <a:ext cx="5295900" cy="51720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 rot="5400000">
            <a:off x="6309219" y="-678972"/>
            <a:ext cx="3189947" cy="3189947"/>
            <a:chOff x="1165875" y="238125"/>
            <a:chExt cx="4139025" cy="4139025"/>
          </a:xfrm>
        </p:grpSpPr>
        <p:sp>
          <p:nvSpPr>
            <p:cNvPr id="179" name="Google Shape;179;p23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505200" y="1295300"/>
            <a:ext cx="49188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85" name="Google Shape;185;p24"/>
          <p:cNvGrpSpPr/>
          <p:nvPr/>
        </p:nvGrpSpPr>
        <p:grpSpPr>
          <a:xfrm flipH="1" rot="-9964430">
            <a:off x="-253506" y="-1017408"/>
            <a:ext cx="3970980" cy="3970980"/>
            <a:chOff x="1165875" y="238125"/>
            <a:chExt cx="4139025" cy="4139025"/>
          </a:xfrm>
        </p:grpSpPr>
        <p:sp>
          <p:nvSpPr>
            <p:cNvPr id="186" name="Google Shape;186;p24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4"/>
          <p:cNvSpPr/>
          <p:nvPr/>
        </p:nvSpPr>
        <p:spPr>
          <a:xfrm flipH="1">
            <a:off x="0" y="3200400"/>
            <a:ext cx="9144000" cy="1943100"/>
          </a:xfrm>
          <a:prstGeom prst="triangle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986975" y="2345388"/>
            <a:ext cx="3089100" cy="10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986975" y="1452900"/>
            <a:ext cx="30891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5"/>
          <p:cNvSpPr/>
          <p:nvPr/>
        </p:nvSpPr>
        <p:spPr>
          <a:xfrm flipH="1" rot="10800000">
            <a:off x="0" y="-28200"/>
            <a:ext cx="2276400" cy="2226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flipH="1">
            <a:off x="2952900" y="-85725"/>
            <a:ext cx="6191100" cy="52824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6"/>
          <p:cNvGrpSpPr/>
          <p:nvPr/>
        </p:nvGrpSpPr>
        <p:grpSpPr>
          <a:xfrm>
            <a:off x="7329364" y="3150304"/>
            <a:ext cx="2199066" cy="2221803"/>
            <a:chOff x="7506170" y="3264603"/>
            <a:chExt cx="2401776" cy="2426608"/>
          </a:xfrm>
        </p:grpSpPr>
        <p:sp>
          <p:nvSpPr>
            <p:cNvPr id="199" name="Google Shape;199;p26"/>
            <p:cNvSpPr/>
            <p:nvPr/>
          </p:nvSpPr>
          <p:spPr>
            <a:xfrm rot="10800000">
              <a:off x="7506170" y="3264603"/>
              <a:ext cx="2401776" cy="2426608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 rot="10800000">
              <a:off x="8267023" y="4033322"/>
              <a:ext cx="1640924" cy="1657889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 rot="10800000">
              <a:off x="9027875" y="4802041"/>
              <a:ext cx="880071" cy="889170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509718" y="24061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1509718" y="2916500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2" type="title"/>
          </p:nvPr>
        </p:nvSpPr>
        <p:spPr>
          <a:xfrm>
            <a:off x="4767280" y="24061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27"/>
          <p:cNvSpPr txBox="1"/>
          <p:nvPr>
            <p:ph idx="3" type="subTitle"/>
          </p:nvPr>
        </p:nvSpPr>
        <p:spPr>
          <a:xfrm>
            <a:off x="4767280" y="2916500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/>
          <p:nvPr/>
        </p:nvSpPr>
        <p:spPr>
          <a:xfrm>
            <a:off x="0" y="3562500"/>
            <a:ext cx="9144000" cy="15810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23" y="4"/>
            <a:ext cx="2114628" cy="2114628"/>
            <a:chOff x="1165875" y="238125"/>
            <a:chExt cx="4139025" cy="4139025"/>
          </a:xfrm>
        </p:grpSpPr>
        <p:sp>
          <p:nvSpPr>
            <p:cNvPr id="210" name="Google Shape;210;p27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4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720000" y="2361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8"/>
          <p:cNvSpPr txBox="1"/>
          <p:nvPr>
            <p:ph idx="1" type="subTitle"/>
          </p:nvPr>
        </p:nvSpPr>
        <p:spPr>
          <a:xfrm>
            <a:off x="553150" y="2829000"/>
            <a:ext cx="26700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2" type="title"/>
          </p:nvPr>
        </p:nvSpPr>
        <p:spPr>
          <a:xfrm>
            <a:off x="3403800" y="2361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8"/>
          <p:cNvSpPr txBox="1"/>
          <p:nvPr>
            <p:ph idx="3" type="subTitle"/>
          </p:nvPr>
        </p:nvSpPr>
        <p:spPr>
          <a:xfrm>
            <a:off x="3237000" y="2829000"/>
            <a:ext cx="26700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4" type="title"/>
          </p:nvPr>
        </p:nvSpPr>
        <p:spPr>
          <a:xfrm>
            <a:off x="6087600" y="2361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8"/>
          <p:cNvSpPr txBox="1"/>
          <p:nvPr>
            <p:ph idx="5" type="subTitle"/>
          </p:nvPr>
        </p:nvSpPr>
        <p:spPr>
          <a:xfrm>
            <a:off x="5920800" y="2829000"/>
            <a:ext cx="26700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/>
          <p:nvPr/>
        </p:nvSpPr>
        <p:spPr>
          <a:xfrm>
            <a:off x="0" y="4145175"/>
            <a:ext cx="8499600" cy="998400"/>
          </a:xfrm>
          <a:prstGeom prst="triangle">
            <a:avLst>
              <a:gd fmla="val 8215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 rot="5400000">
            <a:off x="19050" y="-19050"/>
            <a:ext cx="1276500" cy="1314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8"/>
          <p:cNvGrpSpPr/>
          <p:nvPr/>
        </p:nvGrpSpPr>
        <p:grpSpPr>
          <a:xfrm flipH="1" rot="-765504">
            <a:off x="7890255" y="3609921"/>
            <a:ext cx="3529148" cy="3680172"/>
            <a:chOff x="1165875" y="238125"/>
            <a:chExt cx="4139025" cy="4139025"/>
          </a:xfrm>
        </p:grpSpPr>
        <p:sp>
          <p:nvSpPr>
            <p:cNvPr id="225" name="Google Shape;225;p28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8"/>
          <p:cNvSpPr txBox="1"/>
          <p:nvPr>
            <p:ph idx="6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720000" y="3075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720000" y="3661888"/>
            <a:ext cx="2336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9"/>
          <p:cNvSpPr txBox="1"/>
          <p:nvPr>
            <p:ph idx="2" type="title"/>
          </p:nvPr>
        </p:nvSpPr>
        <p:spPr>
          <a:xfrm>
            <a:off x="3403800" y="3075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9"/>
          <p:cNvSpPr txBox="1"/>
          <p:nvPr>
            <p:ph idx="3" type="subTitle"/>
          </p:nvPr>
        </p:nvSpPr>
        <p:spPr>
          <a:xfrm>
            <a:off x="3403800" y="3661888"/>
            <a:ext cx="2336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4" type="title"/>
          </p:nvPr>
        </p:nvSpPr>
        <p:spPr>
          <a:xfrm>
            <a:off x="6090050" y="3075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29"/>
          <p:cNvSpPr txBox="1"/>
          <p:nvPr>
            <p:ph idx="5" type="subTitle"/>
          </p:nvPr>
        </p:nvSpPr>
        <p:spPr>
          <a:xfrm>
            <a:off x="6090050" y="3661888"/>
            <a:ext cx="2336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9"/>
          <p:cNvSpPr txBox="1"/>
          <p:nvPr>
            <p:ph idx="6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31016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1310163" y="23455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2" type="title"/>
          </p:nvPr>
        </p:nvSpPr>
        <p:spPr>
          <a:xfrm>
            <a:off x="496674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4966743" y="23455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 txBox="1"/>
          <p:nvPr>
            <p:ph idx="4" type="title"/>
          </p:nvPr>
        </p:nvSpPr>
        <p:spPr>
          <a:xfrm>
            <a:off x="1310150" y="36133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310150" y="4123700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6" type="title"/>
          </p:nvPr>
        </p:nvSpPr>
        <p:spPr>
          <a:xfrm>
            <a:off x="4966730" y="36133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4966730" y="4123700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0"/>
          <p:cNvSpPr/>
          <p:nvPr/>
        </p:nvSpPr>
        <p:spPr>
          <a:xfrm flipH="1" rot="5400000">
            <a:off x="-666000" y="1636800"/>
            <a:ext cx="2256600" cy="924600"/>
          </a:xfrm>
          <a:prstGeom prst="triangle">
            <a:avLst>
              <a:gd fmla="val 5657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30"/>
          <p:cNvGrpSpPr/>
          <p:nvPr/>
        </p:nvGrpSpPr>
        <p:grpSpPr>
          <a:xfrm>
            <a:off x="-307254" y="-1158254"/>
            <a:ext cx="2409824" cy="2739993"/>
            <a:chOff x="7793449" y="1215735"/>
            <a:chExt cx="2739993" cy="2739993"/>
          </a:xfrm>
        </p:grpSpPr>
        <p:sp>
          <p:nvSpPr>
            <p:cNvPr id="249" name="Google Shape;249;p30"/>
            <p:cNvSpPr/>
            <p:nvPr/>
          </p:nvSpPr>
          <p:spPr>
            <a:xfrm rot="-2700000">
              <a:off x="8199712" y="1611997"/>
              <a:ext cx="1927466" cy="1947469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rot="-2700000">
              <a:off x="8071013" y="1918223"/>
              <a:ext cx="1316869" cy="1330536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 rot="-2700000">
              <a:off x="7942314" y="2224450"/>
              <a:ext cx="706272" cy="713602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0"/>
          <p:cNvSpPr/>
          <p:nvPr/>
        </p:nvSpPr>
        <p:spPr>
          <a:xfrm flipH="1" rot="-5400000">
            <a:off x="7553400" y="3552900"/>
            <a:ext cx="2256600" cy="924600"/>
          </a:xfrm>
          <a:prstGeom prst="triangle">
            <a:avLst>
              <a:gd fmla="val 5657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>
            <p:ph idx="8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3695700"/>
            <a:ext cx="1390800" cy="14478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583622" y="-3838"/>
            <a:ext cx="1560388" cy="1560386"/>
            <a:chOff x="7157475" y="14"/>
            <a:chExt cx="1986490" cy="19864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7157482" y="51"/>
              <a:ext cx="1986444" cy="1986458"/>
            </a:xfrm>
            <a:custGeom>
              <a:rect b="b" l="l" r="r" t="t"/>
              <a:pathLst>
                <a:path extrusionOk="0" h="138574" w="138573">
                  <a:moveTo>
                    <a:pt x="138572" y="1"/>
                  </a:moveTo>
                  <a:lnTo>
                    <a:pt x="0" y="138574"/>
                  </a:lnTo>
                  <a:lnTo>
                    <a:pt x="21949" y="138574"/>
                  </a:lnTo>
                  <a:lnTo>
                    <a:pt x="138572" y="21949"/>
                  </a:lnTo>
                  <a:lnTo>
                    <a:pt x="138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7786768" y="36"/>
              <a:ext cx="1357180" cy="1357180"/>
            </a:xfrm>
            <a:custGeom>
              <a:rect b="b" l="l" r="r" t="t"/>
              <a:pathLst>
                <a:path extrusionOk="0" h="94676" w="94676">
                  <a:moveTo>
                    <a:pt x="94675" y="0"/>
                  </a:moveTo>
                  <a:lnTo>
                    <a:pt x="0" y="94676"/>
                  </a:lnTo>
                  <a:lnTo>
                    <a:pt x="21950" y="94676"/>
                  </a:lnTo>
                  <a:lnTo>
                    <a:pt x="94675" y="21950"/>
                  </a:lnTo>
                  <a:lnTo>
                    <a:pt x="94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8416062" y="14"/>
              <a:ext cx="727903" cy="727903"/>
            </a:xfrm>
            <a:custGeom>
              <a:rect b="b" l="l" r="r" t="t"/>
              <a:pathLst>
                <a:path extrusionOk="0" h="50778" w="50778">
                  <a:moveTo>
                    <a:pt x="50777" y="1"/>
                  </a:moveTo>
                  <a:lnTo>
                    <a:pt x="1" y="50778"/>
                  </a:lnTo>
                  <a:lnTo>
                    <a:pt x="21949" y="50778"/>
                  </a:lnTo>
                  <a:lnTo>
                    <a:pt x="50777" y="21949"/>
                  </a:lnTo>
                  <a:lnTo>
                    <a:pt x="50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174450" y="1787625"/>
            <a:ext cx="203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1174450" y="2297950"/>
            <a:ext cx="203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1"/>
          <p:cNvSpPr txBox="1"/>
          <p:nvPr>
            <p:ph idx="2" type="title"/>
          </p:nvPr>
        </p:nvSpPr>
        <p:spPr>
          <a:xfrm>
            <a:off x="3555293" y="1787625"/>
            <a:ext cx="203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31"/>
          <p:cNvSpPr txBox="1"/>
          <p:nvPr>
            <p:ph idx="3" type="subTitle"/>
          </p:nvPr>
        </p:nvSpPr>
        <p:spPr>
          <a:xfrm>
            <a:off x="3555293" y="2297950"/>
            <a:ext cx="203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1"/>
          <p:cNvSpPr txBox="1"/>
          <p:nvPr>
            <p:ph idx="4" type="title"/>
          </p:nvPr>
        </p:nvSpPr>
        <p:spPr>
          <a:xfrm>
            <a:off x="1174450" y="3613375"/>
            <a:ext cx="203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31"/>
          <p:cNvSpPr txBox="1"/>
          <p:nvPr>
            <p:ph idx="5" type="subTitle"/>
          </p:nvPr>
        </p:nvSpPr>
        <p:spPr>
          <a:xfrm>
            <a:off x="1174450" y="4123700"/>
            <a:ext cx="203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6" type="title"/>
          </p:nvPr>
        </p:nvSpPr>
        <p:spPr>
          <a:xfrm>
            <a:off x="3555293" y="3613375"/>
            <a:ext cx="203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31"/>
          <p:cNvSpPr txBox="1"/>
          <p:nvPr>
            <p:ph idx="7" type="subTitle"/>
          </p:nvPr>
        </p:nvSpPr>
        <p:spPr>
          <a:xfrm>
            <a:off x="3555293" y="4123700"/>
            <a:ext cx="203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8" type="title"/>
          </p:nvPr>
        </p:nvSpPr>
        <p:spPr>
          <a:xfrm>
            <a:off x="5936142" y="1787625"/>
            <a:ext cx="203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31"/>
          <p:cNvSpPr txBox="1"/>
          <p:nvPr>
            <p:ph idx="9" type="subTitle"/>
          </p:nvPr>
        </p:nvSpPr>
        <p:spPr>
          <a:xfrm>
            <a:off x="5936142" y="2297950"/>
            <a:ext cx="203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1"/>
          <p:cNvSpPr txBox="1"/>
          <p:nvPr>
            <p:ph idx="13" type="title"/>
          </p:nvPr>
        </p:nvSpPr>
        <p:spPr>
          <a:xfrm>
            <a:off x="5936142" y="3613375"/>
            <a:ext cx="203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31"/>
          <p:cNvSpPr txBox="1"/>
          <p:nvPr>
            <p:ph idx="14" type="subTitle"/>
          </p:nvPr>
        </p:nvSpPr>
        <p:spPr>
          <a:xfrm>
            <a:off x="5936142" y="4123700"/>
            <a:ext cx="203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237400" y="3765775"/>
            <a:ext cx="1687200" cy="153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31"/>
          <p:cNvGrpSpPr/>
          <p:nvPr/>
        </p:nvGrpSpPr>
        <p:grpSpPr>
          <a:xfrm rot="5400000">
            <a:off x="6977976" y="-184161"/>
            <a:ext cx="2686227" cy="2444922"/>
            <a:chOff x="1165875" y="238125"/>
            <a:chExt cx="4139025" cy="4139025"/>
          </a:xfrm>
        </p:grpSpPr>
        <p:sp>
          <p:nvSpPr>
            <p:cNvPr id="270" name="Google Shape;270;p31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1"/>
          <p:cNvSpPr txBox="1"/>
          <p:nvPr>
            <p:ph idx="15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hasCustomPrompt="1" idx="2" type="title"/>
          </p:nvPr>
        </p:nvSpPr>
        <p:spPr>
          <a:xfrm>
            <a:off x="1284000" y="19961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" name="Google Shape;279;p32"/>
          <p:cNvSpPr txBox="1"/>
          <p:nvPr>
            <p:ph idx="3" type="subTitle"/>
          </p:nvPr>
        </p:nvSpPr>
        <p:spPr>
          <a:xfrm>
            <a:off x="1284000" y="270217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1" name="Google Shape;281;p32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2"/>
          <p:cNvSpPr/>
          <p:nvPr/>
        </p:nvSpPr>
        <p:spPr>
          <a:xfrm flipH="1" rot="5400000">
            <a:off x="-1059225" y="1605000"/>
            <a:ext cx="4052100" cy="1933500"/>
          </a:xfrm>
          <a:prstGeom prst="triangle">
            <a:avLst>
              <a:gd fmla="val 497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 rot="-5400000">
            <a:off x="6151200" y="1605000"/>
            <a:ext cx="4052100" cy="1933500"/>
          </a:xfrm>
          <a:prstGeom prst="triangle">
            <a:avLst>
              <a:gd fmla="val 497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/>
          <p:nvPr/>
        </p:nvSpPr>
        <p:spPr>
          <a:xfrm flipH="1" rot="10800000">
            <a:off x="0" y="0"/>
            <a:ext cx="9134400" cy="51720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428900" y="3299625"/>
            <a:ext cx="30000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CRÉDITOS: este modelo de apresentação foi criado pelo 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inclui ícones da 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infográficos e imagens da 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3"/>
          <p:cNvSpPr txBox="1"/>
          <p:nvPr>
            <p:ph type="ctrTitle"/>
          </p:nvPr>
        </p:nvSpPr>
        <p:spPr>
          <a:xfrm>
            <a:off x="720050" y="535000"/>
            <a:ext cx="5042700" cy="8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33"/>
          <p:cNvSpPr txBox="1"/>
          <p:nvPr>
            <p:ph idx="1" type="subTitle"/>
          </p:nvPr>
        </p:nvSpPr>
        <p:spPr>
          <a:xfrm>
            <a:off x="715100" y="1695201"/>
            <a:ext cx="4293900" cy="16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4"/>
          <p:cNvGrpSpPr/>
          <p:nvPr/>
        </p:nvGrpSpPr>
        <p:grpSpPr>
          <a:xfrm rot="10263189">
            <a:off x="5525641" y="-621533"/>
            <a:ext cx="3970867" cy="3970867"/>
            <a:chOff x="1165875" y="238125"/>
            <a:chExt cx="4139025" cy="4139025"/>
          </a:xfrm>
        </p:grpSpPr>
        <p:sp>
          <p:nvSpPr>
            <p:cNvPr id="292" name="Google Shape;292;p34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4"/>
          <p:cNvSpPr/>
          <p:nvPr/>
        </p:nvSpPr>
        <p:spPr>
          <a:xfrm>
            <a:off x="0" y="3760725"/>
            <a:ext cx="9144000" cy="1382700"/>
          </a:xfrm>
          <a:prstGeom prst="triangle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 flipH="1" rot="10800000">
            <a:off x="0" y="0"/>
            <a:ext cx="9134400" cy="51720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35"/>
          <p:cNvGrpSpPr/>
          <p:nvPr/>
        </p:nvGrpSpPr>
        <p:grpSpPr>
          <a:xfrm>
            <a:off x="7329364" y="3150304"/>
            <a:ext cx="2199066" cy="2221803"/>
            <a:chOff x="7506170" y="3264603"/>
            <a:chExt cx="2401776" cy="2426608"/>
          </a:xfrm>
        </p:grpSpPr>
        <p:sp>
          <p:nvSpPr>
            <p:cNvPr id="300" name="Google Shape;300;p35"/>
            <p:cNvSpPr/>
            <p:nvPr/>
          </p:nvSpPr>
          <p:spPr>
            <a:xfrm rot="10800000">
              <a:off x="7506170" y="3264603"/>
              <a:ext cx="2401776" cy="2426608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rot="10800000">
              <a:off x="8267023" y="4033322"/>
              <a:ext cx="1640924" cy="1657889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rot="10800000">
              <a:off x="9027875" y="4802041"/>
              <a:ext cx="880071" cy="889170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298925" y="1609200"/>
            <a:ext cx="29076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937475" y="1609200"/>
            <a:ext cx="29076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nor Sans"/>
              <a:buNone/>
              <a:defRPr sz="25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1393525" y="2153700"/>
            <a:ext cx="27183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5032125" y="2153700"/>
            <a:ext cx="27183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 flipH="1" rot="-5637937">
            <a:off x="19738" y="3101428"/>
            <a:ext cx="1486241" cy="3538058"/>
          </a:xfrm>
          <a:custGeom>
            <a:rect b="b" l="l" r="r" t="t"/>
            <a:pathLst>
              <a:path extrusionOk="0" h="125731" w="125731">
                <a:moveTo>
                  <a:pt x="105816" y="0"/>
                </a:moveTo>
                <a:lnTo>
                  <a:pt x="0" y="105816"/>
                </a:lnTo>
                <a:lnTo>
                  <a:pt x="0" y="125731"/>
                </a:lnTo>
                <a:lnTo>
                  <a:pt x="1257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flipH="1" rot="-5637937">
            <a:off x="-319449" y="3475330"/>
            <a:ext cx="1015419" cy="2417246"/>
          </a:xfrm>
          <a:custGeom>
            <a:rect b="b" l="l" r="r" t="t"/>
            <a:pathLst>
              <a:path extrusionOk="0" h="85901" w="85901">
                <a:moveTo>
                  <a:pt x="65986" y="0"/>
                </a:moveTo>
                <a:lnTo>
                  <a:pt x="0" y="65986"/>
                </a:lnTo>
                <a:lnTo>
                  <a:pt x="0" y="85901"/>
                </a:lnTo>
                <a:lnTo>
                  <a:pt x="85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>
            <a:off x="796378" y="4048771"/>
            <a:ext cx="8499600" cy="1117500"/>
          </a:xfrm>
          <a:prstGeom prst="triangle">
            <a:avLst>
              <a:gd fmla="val 7373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7296150" y="-857325"/>
            <a:ext cx="1038300" cy="27147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 rot="-5400000">
            <a:off x="6925209" y="2924700"/>
            <a:ext cx="2219100" cy="2218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14" y="9"/>
            <a:ext cx="2129528" cy="2153121"/>
            <a:chOff x="1165875" y="238125"/>
            <a:chExt cx="4139025" cy="4139025"/>
          </a:xfrm>
        </p:grpSpPr>
        <p:sp>
          <p:nvSpPr>
            <p:cNvPr id="45" name="Google Shape;45;p6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20000" y="1377725"/>
            <a:ext cx="4598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2" name="Google Shape;52;p7"/>
          <p:cNvGrpSpPr/>
          <p:nvPr/>
        </p:nvGrpSpPr>
        <p:grpSpPr>
          <a:xfrm rot="9964477">
            <a:off x="5630233" y="-1029186"/>
            <a:ext cx="3735575" cy="3735575"/>
            <a:chOff x="1165875" y="238125"/>
            <a:chExt cx="4139025" cy="4139025"/>
          </a:xfrm>
        </p:grpSpPr>
        <p:sp>
          <p:nvSpPr>
            <p:cNvPr id="53" name="Google Shape;53;p7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7"/>
          <p:cNvSpPr/>
          <p:nvPr/>
        </p:nvSpPr>
        <p:spPr>
          <a:xfrm>
            <a:off x="0" y="2952750"/>
            <a:ext cx="9144000" cy="22038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10800000">
            <a:off x="-28425" y="-28425"/>
            <a:ext cx="9201000" cy="520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1452600" y="1307100"/>
            <a:ext cx="6238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8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 rot="10800000">
            <a:off x="-1876200" y="-47550"/>
            <a:ext cx="11020200" cy="2505000"/>
          </a:xfrm>
          <a:prstGeom prst="triangle">
            <a:avLst>
              <a:gd fmla="val 3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 rot="10800000">
            <a:off x="5225575" y="2590975"/>
            <a:ext cx="3918415" cy="2552537"/>
            <a:chOff x="1165875" y="238125"/>
            <a:chExt cx="4139025" cy="4139025"/>
          </a:xfrm>
        </p:grpSpPr>
        <p:sp>
          <p:nvSpPr>
            <p:cNvPr id="65" name="Google Shape;65;p9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17300" y="2841524"/>
            <a:ext cx="46140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9"/>
          <p:cNvSpPr txBox="1"/>
          <p:nvPr>
            <p:ph hasCustomPrompt="1" idx="2" type="title"/>
          </p:nvPr>
        </p:nvSpPr>
        <p:spPr>
          <a:xfrm>
            <a:off x="717300" y="1956114"/>
            <a:ext cx="3150900" cy="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7300" y="3683000"/>
            <a:ext cx="4395900" cy="468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 rot="-5400000">
            <a:off x="936900" y="-936900"/>
            <a:ext cx="5143500" cy="7017300"/>
          </a:xfrm>
          <a:prstGeom prst="rect">
            <a:avLst/>
          </a:prstGeom>
          <a:gradFill>
            <a:gsLst>
              <a:gs pos="0">
                <a:srgbClr val="FFFFFF">
                  <a:alpha val="48627"/>
                </a:srgbClr>
              </a:gs>
              <a:gs pos="100000">
                <a:srgbClr val="BEBEB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15100" y="535000"/>
            <a:ext cx="3418800" cy="170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nor Sans"/>
              <a:buNone/>
              <a:defRPr sz="3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EgorBugaev/earthquakes_clusterizati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ctrTitle"/>
          </p:nvPr>
        </p:nvSpPr>
        <p:spPr>
          <a:xfrm>
            <a:off x="4139100" y="1170900"/>
            <a:ext cx="4289700" cy="23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Визуализация и анализ гелио- и гео- информационных данных</a:t>
            </a:r>
            <a:endParaRPr sz="3100"/>
          </a:p>
        </p:txBody>
      </p:sp>
      <p:sp>
        <p:nvSpPr>
          <p:cNvPr id="308" name="Google Shape;308;p36"/>
          <p:cNvSpPr txBox="1"/>
          <p:nvPr>
            <p:ph idx="1" type="subTitle"/>
          </p:nvPr>
        </p:nvSpPr>
        <p:spPr>
          <a:xfrm flipH="1">
            <a:off x="4200975" y="3682375"/>
            <a:ext cx="4378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Факультет компьютерных наук, НИУ ВШЭ</a:t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 rot="10800000">
            <a:off x="7917600" y="0"/>
            <a:ext cx="1226400" cy="1199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0" y="2193227"/>
            <a:ext cx="4139100" cy="2950200"/>
          </a:xfrm>
          <a:prstGeom prst="triangle">
            <a:avLst>
              <a:gd fmla="val 69511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36"/>
          <p:cNvGrpSpPr/>
          <p:nvPr/>
        </p:nvGrpSpPr>
        <p:grpSpPr>
          <a:xfrm>
            <a:off x="0" y="0"/>
            <a:ext cx="4139025" cy="4139025"/>
            <a:chOff x="1165875" y="238125"/>
            <a:chExt cx="4139025" cy="4139025"/>
          </a:xfrm>
        </p:grpSpPr>
        <p:sp>
          <p:nvSpPr>
            <p:cNvPr id="312" name="Google Shape;312;p36"/>
            <p:cNvSpPr/>
            <p:nvPr/>
          </p:nvSpPr>
          <p:spPr>
            <a:xfrm>
              <a:off x="1165875" y="238125"/>
              <a:ext cx="3143275" cy="3143275"/>
            </a:xfrm>
            <a:custGeom>
              <a:rect b="b" l="l" r="r" t="t"/>
              <a:pathLst>
                <a:path extrusionOk="0" h="125731" w="125731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1165875" y="238125"/>
              <a:ext cx="2147525" cy="2147525"/>
            </a:xfrm>
            <a:custGeom>
              <a:rect b="b" l="l" r="r" t="t"/>
              <a:pathLst>
                <a:path extrusionOk="0" h="85901" w="85901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1165875" y="238125"/>
              <a:ext cx="1151775" cy="1151775"/>
            </a:xfrm>
            <a:custGeom>
              <a:rect b="b" l="l" r="r" t="t"/>
              <a:pathLst>
                <a:path extrusionOk="0" h="46071" w="46071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1165875" y="238125"/>
              <a:ext cx="4139025" cy="4139025"/>
            </a:xfrm>
            <a:custGeom>
              <a:rect b="b" l="l" r="r" t="t"/>
              <a:pathLst>
                <a:path extrusionOk="0" h="165561" w="165561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6274200" y="1554162"/>
            <a:ext cx="21498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Можем заметить, что в восточной области Евразийской плиты визуально землетрясения в среднем большей магнитуды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4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Предварительная оценка гипотезы</a:t>
            </a:r>
            <a:endParaRPr/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75" y="1554177"/>
            <a:ext cx="5437599" cy="24930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715100" y="2240563"/>
            <a:ext cx="46140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Очистка данных</a:t>
            </a:r>
            <a:endParaRPr/>
          </a:p>
        </p:txBody>
      </p:sp>
      <p:sp>
        <p:nvSpPr>
          <p:cNvPr id="417" name="Google Shape;417;p46"/>
          <p:cNvSpPr txBox="1"/>
          <p:nvPr>
            <p:ph idx="2" type="title"/>
          </p:nvPr>
        </p:nvSpPr>
        <p:spPr>
          <a:xfrm>
            <a:off x="715100" y="1200150"/>
            <a:ext cx="3150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" name="Google Shape;418;p46"/>
          <p:cNvSpPr txBox="1"/>
          <p:nvPr>
            <p:ph idx="1" type="subTitle"/>
          </p:nvPr>
        </p:nvSpPr>
        <p:spPr>
          <a:xfrm>
            <a:off x="715100" y="3691650"/>
            <a:ext cx="43959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Факультет компьютерных наук, НИУ ВШЭ</a:t>
            </a:r>
            <a:endParaRPr/>
          </a:p>
        </p:txBody>
      </p:sp>
      <p:cxnSp>
        <p:nvCxnSpPr>
          <p:cNvPr id="419" name="Google Shape;419;p46"/>
          <p:cNvCxnSpPr/>
          <p:nvPr/>
        </p:nvCxnSpPr>
        <p:spPr>
          <a:xfrm>
            <a:off x="843575" y="2003901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25" name="Google Shape;425;p47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6274200" y="1554162"/>
            <a:ext cx="21498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Много точек вдалеке от границ литосферных плит. Добавляем границы плит в данные и применяем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DBSCAN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Оставляем только точки с кластерами (удаляем красные).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4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Оставляем релевантные данные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0" y="1554150"/>
            <a:ext cx="5447675" cy="24711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6274200" y="1554162"/>
            <a:ext cx="21498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Оставшиеся без кластеров точки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отбрасываем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Получаем большую близость точек к границам.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48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Оставляем релевантные данные</a:t>
            </a:r>
            <a:endParaRPr/>
          </a:p>
        </p:txBody>
      </p:sp>
      <p:pic>
        <p:nvPicPr>
          <p:cNvPr id="437" name="Google Shape;4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75" y="1554152"/>
            <a:ext cx="5447676" cy="26458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715100" y="2240563"/>
            <a:ext cx="46140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</a:t>
            </a:r>
            <a:endParaRPr/>
          </a:p>
        </p:txBody>
      </p:sp>
      <p:sp>
        <p:nvSpPr>
          <p:cNvPr id="443" name="Google Shape;443;p49"/>
          <p:cNvSpPr txBox="1"/>
          <p:nvPr>
            <p:ph idx="2" type="title"/>
          </p:nvPr>
        </p:nvSpPr>
        <p:spPr>
          <a:xfrm>
            <a:off x="715100" y="1200150"/>
            <a:ext cx="3150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4" name="Google Shape;444;p49"/>
          <p:cNvSpPr txBox="1"/>
          <p:nvPr>
            <p:ph idx="1" type="subTitle"/>
          </p:nvPr>
        </p:nvSpPr>
        <p:spPr>
          <a:xfrm>
            <a:off x="715100" y="3691650"/>
            <a:ext cx="43959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Факультет компьютерных наук, НИУ ВШЭ</a:t>
            </a:r>
            <a:endParaRPr/>
          </a:p>
        </p:txBody>
      </p:sp>
      <p:cxnSp>
        <p:nvCxnSpPr>
          <p:cNvPr id="445" name="Google Shape;445;p49"/>
          <p:cNvCxnSpPr/>
          <p:nvPr/>
        </p:nvCxnSpPr>
        <p:spPr>
          <a:xfrm>
            <a:off x="843575" y="2003901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50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15 кластеров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Стартовые вершины выбираются случайно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 схожи при разных запусках, кластеризация стабильна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50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Применяем KMeans. Кластеризация</a:t>
            </a:r>
            <a:endParaRPr/>
          </a:p>
        </p:txBody>
      </p:sp>
      <p:pic>
        <p:nvPicPr>
          <p:cNvPr id="454" name="Google Shape;4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75" y="1554150"/>
            <a:ext cx="5447674" cy="24691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975" y="980750"/>
            <a:ext cx="4455976" cy="29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25" y="946975"/>
            <a:ext cx="3671200" cy="303821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Применяем KMeans. Результаты</a:t>
            </a:r>
            <a:endParaRPr/>
          </a:p>
        </p:txBody>
      </p:sp>
      <p:sp>
        <p:nvSpPr>
          <p:cNvPr id="462" name="Google Shape;462;p51"/>
          <p:cNvSpPr txBox="1"/>
          <p:nvPr/>
        </p:nvSpPr>
        <p:spPr>
          <a:xfrm>
            <a:off x="1049975" y="3951400"/>
            <a:ext cx="644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Значимость отличий в среднем значении у восточной границы относительно остальных подтверждается проверкой с помощью t-test с уровнем значимости 0.05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68" name="Google Shape;468;p52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minPts = 8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eps =2 (считаем в градусах)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Получаем более вытянутые кластера из-за специфики алгоритма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52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Применяем DBSCAN. Кластеризация</a:t>
            </a:r>
            <a:endParaRPr/>
          </a:p>
        </p:txBody>
      </p:sp>
      <p:pic>
        <p:nvPicPr>
          <p:cNvPr id="471" name="Google Shape;4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00" y="1554138"/>
            <a:ext cx="5447675" cy="26940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"/>
          <p:cNvSpPr txBox="1"/>
          <p:nvPr/>
        </p:nvSpPr>
        <p:spPr>
          <a:xfrm>
            <a:off x="1049975" y="3951400"/>
            <a:ext cx="644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Значимость отличий в среднем значении у восточной границы относительно остальных подтверждается проверкой с помощью t-test с уровнем значимости 0.05</a:t>
            </a:r>
            <a:endParaRPr sz="1000"/>
          </a:p>
        </p:txBody>
      </p:sp>
      <p:pic>
        <p:nvPicPr>
          <p:cNvPr id="477" name="Google Shape;4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825" y="1017700"/>
            <a:ext cx="3360751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575" y="947287"/>
            <a:ext cx="4383200" cy="29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3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Применяем DBSCAN. Результаты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type="title"/>
          </p:nvPr>
        </p:nvSpPr>
        <p:spPr>
          <a:xfrm>
            <a:off x="715100" y="2240563"/>
            <a:ext cx="46140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Оценка кластеризации</a:t>
            </a:r>
            <a:endParaRPr/>
          </a:p>
        </p:txBody>
      </p:sp>
      <p:sp>
        <p:nvSpPr>
          <p:cNvPr id="485" name="Google Shape;485;p54"/>
          <p:cNvSpPr txBox="1"/>
          <p:nvPr>
            <p:ph idx="2" type="title"/>
          </p:nvPr>
        </p:nvSpPr>
        <p:spPr>
          <a:xfrm>
            <a:off x="715100" y="1200150"/>
            <a:ext cx="3150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6" name="Google Shape;486;p54"/>
          <p:cNvSpPr txBox="1"/>
          <p:nvPr>
            <p:ph idx="1" type="subTitle"/>
          </p:nvPr>
        </p:nvSpPr>
        <p:spPr>
          <a:xfrm>
            <a:off x="715100" y="3691650"/>
            <a:ext cx="43959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Факультет компьютерных наук, НИУ ВШЭ</a:t>
            </a:r>
            <a:endParaRPr/>
          </a:p>
        </p:txBody>
      </p:sp>
      <p:cxnSp>
        <p:nvCxnSpPr>
          <p:cNvPr id="487" name="Google Shape;487;p54"/>
          <p:cNvCxnSpPr/>
          <p:nvPr/>
        </p:nvCxnSpPr>
        <p:spPr>
          <a:xfrm>
            <a:off x="843575" y="2003901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Титульный лист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720000" y="1152475"/>
            <a:ext cx="7632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Курсовая работа второго курса программы ПМИ ФКН НИУ ВШЭ: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Тема: Визуализация и анализ гелио- и гео- информационных данных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Topic: Analysis and Visualization of Helio- and Geo- Data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Работу выполнил: </a:t>
            </a:r>
            <a:r>
              <a:rPr b="1" lang="en">
                <a:solidFill>
                  <a:schemeClr val="dk1"/>
                </a:solidFill>
              </a:rPr>
              <a:t>Бугаев Егор Петрович</a:t>
            </a:r>
            <a:r>
              <a:rPr lang="en">
                <a:solidFill>
                  <a:schemeClr val="dk1"/>
                </a:solidFill>
              </a:rPr>
              <a:t>, студент БПМИ 215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>
                <a:solidFill>
                  <a:schemeClr val="dk1"/>
                </a:solidFill>
              </a:rPr>
              <a:t>Руководитель проекта: </a:t>
            </a:r>
            <a:r>
              <a:rPr b="1" lang="en">
                <a:solidFill>
                  <a:schemeClr val="dk1"/>
                </a:solidFill>
              </a:rPr>
              <a:t>Попов Виктор Юрьевич</a:t>
            </a:r>
            <a:endParaRPr b="1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Доктор физико-математических наук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Заведующий лабораторией моделирования и управления сложными системами ФКН НИУ ВШЭ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37"/>
          <p:cNvSpPr txBox="1"/>
          <p:nvPr>
            <p:ph idx="4294967295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175" y="2915175"/>
            <a:ext cx="3025450" cy="30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/>
        </p:nvSpPr>
        <p:spPr>
          <a:xfrm>
            <a:off x="1013800" y="2061375"/>
            <a:ext cx="77397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где для каждой точки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из всех точек в данных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- среднее расстояние между точками в кластере, которому принадлежит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- расстояние от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до точки в ближайшем кластере, не равном кластеру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При хорошем разбиении на кластера (не пересекаются) стремится к 1, при плохом (точки определены в неверные кластера) к -1.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3" name="Google Shape;493;p55"/>
          <p:cNvGrpSpPr/>
          <p:nvPr/>
        </p:nvGrpSpPr>
        <p:grpSpPr>
          <a:xfrm>
            <a:off x="6261154" y="1536449"/>
            <a:ext cx="281942" cy="282897"/>
            <a:chOff x="5779408" y="3699191"/>
            <a:chExt cx="317645" cy="318757"/>
          </a:xfrm>
        </p:grpSpPr>
        <p:sp>
          <p:nvSpPr>
            <p:cNvPr id="494" name="Google Shape;494;p55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5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5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</a:t>
            </a:r>
            <a:endParaRPr/>
          </a:p>
        </p:txBody>
      </p:sp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87" y="1170100"/>
            <a:ext cx="2148682" cy="7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56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Оптимальное значение метрики для больших кластеров. 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В выбранной нами кластеризации значение около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0.5.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5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</a:t>
            </a:r>
            <a:r>
              <a:rPr lang="en"/>
              <a:t> score. KMeans</a:t>
            </a:r>
            <a:endParaRPr/>
          </a:p>
        </p:txBody>
      </p:sp>
      <p:pic>
        <p:nvPicPr>
          <p:cNvPr id="506" name="Google Shape;5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02" y="1554150"/>
            <a:ext cx="5562522" cy="2741699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57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Оптимальное значение метрики Silhouette score.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Очень крупные кластера, непригодно для анализа.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p5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 с 3 кластерами</a:t>
            </a:r>
            <a:endParaRPr/>
          </a:p>
        </p:txBody>
      </p:sp>
      <p:pic>
        <p:nvPicPr>
          <p:cNvPr id="515" name="Google Shape;5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5" y="1554150"/>
            <a:ext cx="5644705" cy="274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21" name="Google Shape;521;p58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58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Значения почти не зависят от minPts.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При уменьшении eps метрика растет (но становится ли лучше кластеризация?)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58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score. DBSCAN</a:t>
            </a:r>
            <a:endParaRPr/>
          </a:p>
        </p:txBody>
      </p:sp>
      <p:pic>
        <p:nvPicPr>
          <p:cNvPr id="524" name="Google Shape;5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1500450"/>
            <a:ext cx="5497420" cy="2741699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30" name="Google Shape;530;p59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59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При маленьком eps теряется много точек (особенно при увеличении minPts)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DBSCAN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не находит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им кластера и такие точки перед подсчетом метрики отбрасываются.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5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score. DBSCAN</a:t>
            </a:r>
            <a:endParaRPr/>
          </a:p>
        </p:txBody>
      </p:sp>
      <p:pic>
        <p:nvPicPr>
          <p:cNvPr id="533" name="Google Shape;5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54150"/>
            <a:ext cx="5141100" cy="2548849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 txBox="1"/>
          <p:nvPr/>
        </p:nvSpPr>
        <p:spPr>
          <a:xfrm>
            <a:off x="1013800" y="2061375"/>
            <a:ext cx="77397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где: 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- количество пар, правильно определенных в один или разные кластера.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- количество предварительно размеченных точек в наборе данных.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Требуется набор точек с заранее размеченными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эталонными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кластерами. Сравниваем, насколько близка наша кластеризация к эталонной.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Adjusted RI считаем с помощью несложных преобразований, получаем 0 при случайной кластеризации (исходно RI не обладает этим свойством).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39" name="Google Shape;539;p60"/>
          <p:cNvGrpSpPr/>
          <p:nvPr/>
        </p:nvGrpSpPr>
        <p:grpSpPr>
          <a:xfrm>
            <a:off x="6261154" y="1536449"/>
            <a:ext cx="281942" cy="282897"/>
            <a:chOff x="5779408" y="3699191"/>
            <a:chExt cx="317645" cy="318757"/>
          </a:xfrm>
        </p:grpSpPr>
        <p:sp>
          <p:nvSpPr>
            <p:cNvPr id="540" name="Google Shape;540;p60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0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60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Random Index Score</a:t>
            </a:r>
            <a:endParaRPr/>
          </a:p>
        </p:txBody>
      </p:sp>
      <p:pic>
        <p:nvPicPr>
          <p:cNvPr id="543" name="Google Shape;54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900" y="1196425"/>
            <a:ext cx="1878675" cy="6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0"/>
          <p:cNvSpPr txBox="1"/>
          <p:nvPr/>
        </p:nvSpPr>
        <p:spPr>
          <a:xfrm>
            <a:off x="3003000" y="1268438"/>
            <a:ext cx="481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Random Index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50" name="Google Shape;550;p61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Выбираем границы литосферных плит около Евразийской, точки на них размечены по плите, которой принадлежат.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 каждой границе оставляем точки только одной плиты. 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p6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Готовим эталонные кластера</a:t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00" y="1554150"/>
            <a:ext cx="5272343" cy="2548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59" name="Google Shape;559;p62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62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Избавились от тенденции к укрупнению кластеров.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Оптимально другое разбиение - с 8 кластерами.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Наше находится в локальном минимуме.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62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 Score</a:t>
            </a:r>
            <a:r>
              <a:rPr lang="en"/>
              <a:t>. KMeans</a:t>
            </a:r>
            <a:endParaRPr/>
          </a:p>
        </p:txBody>
      </p:sp>
      <p:pic>
        <p:nvPicPr>
          <p:cNvPr id="562" name="Google Shape;5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25" y="1534100"/>
            <a:ext cx="5629825" cy="2781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68" name="Google Shape;568;p63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Плохо сгруппировали восточную границу Евразийской плиты, важную для исследования.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В остальном кластеризация похожа на выбранную.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63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 с 9 кластерами</a:t>
            </a:r>
            <a:endParaRPr/>
          </a:p>
        </p:txBody>
      </p:sp>
      <p:pic>
        <p:nvPicPr>
          <p:cNvPr id="571" name="Google Shape;5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5" y="1537525"/>
            <a:ext cx="5734524" cy="27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6274200" y="1554150"/>
            <a:ext cx="26310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Снова явная зависимость качества кластеризации от eps (но теряем больше точек).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Выбранное значение соблюдает некий баланс.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Нулевая ошибка при большом minPts и малом eps - не остается точек.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6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 Score. DBSCAN</a:t>
            </a:r>
            <a:endParaRPr/>
          </a:p>
        </p:txBody>
      </p:sp>
      <p:pic>
        <p:nvPicPr>
          <p:cNvPr id="580" name="Google Shape;5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25" y="1534112"/>
            <a:ext cx="5563550" cy="2781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данных в сейсмологии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720000" y="1377725"/>
            <a:ext cx="5198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</a:rPr>
              <a:t>Сейсмология</a:t>
            </a:r>
            <a:r>
              <a:rPr lang="en">
                <a:solidFill>
                  <a:schemeClr val="dk1"/>
                </a:solidFill>
              </a:rPr>
              <a:t> является одним из важнейших направлений геологических наук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Анализ данных уже используется, но далеко не во всех подразделах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И</a:t>
            </a:r>
            <a:r>
              <a:rPr lang="en">
                <a:solidFill>
                  <a:schemeClr val="dk1"/>
                </a:solidFill>
              </a:rPr>
              <a:t>зучение землетрясений представляет крайний интерес (в том числе практический)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Проводятся соревнования с денежными призами для выявления новых подходов и сравнения существующих [1]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5"/>
          <p:cNvSpPr txBox="1"/>
          <p:nvPr>
            <p:ph type="title"/>
          </p:nvPr>
        </p:nvSpPr>
        <p:spPr>
          <a:xfrm>
            <a:off x="715100" y="2240563"/>
            <a:ext cx="46140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586" name="Google Shape;586;p65"/>
          <p:cNvSpPr txBox="1"/>
          <p:nvPr>
            <p:ph idx="2" type="title"/>
          </p:nvPr>
        </p:nvSpPr>
        <p:spPr>
          <a:xfrm>
            <a:off x="715100" y="1200150"/>
            <a:ext cx="3150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7" name="Google Shape;587;p65"/>
          <p:cNvSpPr txBox="1"/>
          <p:nvPr>
            <p:ph idx="1" type="subTitle"/>
          </p:nvPr>
        </p:nvSpPr>
        <p:spPr>
          <a:xfrm>
            <a:off x="715100" y="3691650"/>
            <a:ext cx="43959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Факультет компьютерных наук, НИУ ВШЭ</a:t>
            </a:r>
            <a:endParaRPr/>
          </a:p>
        </p:txBody>
      </p:sp>
      <p:cxnSp>
        <p:nvCxnSpPr>
          <p:cNvPr id="588" name="Google Shape;588;p65"/>
          <p:cNvCxnSpPr/>
          <p:nvPr/>
        </p:nvCxnSpPr>
        <p:spPr>
          <a:xfrm>
            <a:off x="843575" y="2003901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594" name="Google Shape;594;p66"/>
          <p:cNvSpPr txBox="1"/>
          <p:nvPr>
            <p:ph idx="1" type="body"/>
          </p:nvPr>
        </p:nvSpPr>
        <p:spPr>
          <a:xfrm>
            <a:off x="720000" y="1377725"/>
            <a:ext cx="5198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Методы кластеризации пригодны для исследований, но часто требуют ручной доработки/проверки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Метрики показывают отличие кластеризации от шума, но не все одинаково хорошо применимы для оценки алгоритмов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Проводить первичную оценку гипотез и дальнейшую проверку можно даже простыми алгоритмами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Дальнейшая работа</a:t>
            </a:r>
            <a:endParaRPr/>
          </a:p>
        </p:txBody>
      </p:sp>
      <p:sp>
        <p:nvSpPr>
          <p:cNvPr id="600" name="Google Shape;600;p67"/>
          <p:cNvSpPr txBox="1"/>
          <p:nvPr>
            <p:ph idx="1" type="body"/>
          </p:nvPr>
        </p:nvSpPr>
        <p:spPr>
          <a:xfrm>
            <a:off x="720000" y="1377725"/>
            <a:ext cx="5198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Применять алгоритмы классификации вместо кластеризации: использовать заранее размеченные точки на границах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Проводить более детальный анализ (меньше кластера)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Оценивать изменения средней магнитуды с течением времени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8"/>
          <p:cNvSpPr txBox="1"/>
          <p:nvPr>
            <p:ph idx="1" type="subTitle"/>
          </p:nvPr>
        </p:nvSpPr>
        <p:spPr>
          <a:xfrm>
            <a:off x="881925" y="1981475"/>
            <a:ext cx="69852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LANL Earthquake Prediction (Kaggle ML Competition)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Earthquakes -2150 BC – 2023 AD around the world, Bharath Pose (Kaggle dataset)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Tectonic Plate Boundaries, Curtis Thompson (Kaggle Dataset)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by Step to Understanding K-means Clustering and Implementation with sklearn, Data Folks Indonesia, Arif R.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DBSCAN Clustering — Explained, Towards Data Science, Soner Yıldırım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Подробнее можно посмотреть в pdf курсовой работы</a:t>
            </a:r>
            <a:endParaRPr/>
          </a:p>
        </p:txBody>
      </p:sp>
      <p:sp>
        <p:nvSpPr>
          <p:cNvPr id="606" name="Google Shape;606;p68"/>
          <p:cNvSpPr txBox="1"/>
          <p:nvPr>
            <p:ph type="title"/>
          </p:nvPr>
        </p:nvSpPr>
        <p:spPr>
          <a:xfrm>
            <a:off x="958125" y="1213975"/>
            <a:ext cx="747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Использованные источники</a:t>
            </a:r>
            <a:endParaRPr/>
          </a:p>
        </p:txBody>
      </p:sp>
      <p:sp>
        <p:nvSpPr>
          <p:cNvPr id="607" name="Google Shape;607;p6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"/>
          <p:cNvSpPr txBox="1"/>
          <p:nvPr>
            <p:ph idx="1" type="subTitle"/>
          </p:nvPr>
        </p:nvSpPr>
        <p:spPr>
          <a:xfrm>
            <a:off x="881925" y="1981475"/>
            <a:ext cx="69852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Plotly, NumPy, Pandas libraries (для вычислений и визуализации)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Collab (для вычислений и представления работы)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Ссылка на репозиторий с работой: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https://github.com/EgorBugaev/earthquakes_clusterization</a:t>
            </a:r>
            <a:endParaRPr/>
          </a:p>
        </p:txBody>
      </p:sp>
      <p:sp>
        <p:nvSpPr>
          <p:cNvPr id="613" name="Google Shape;613;p69"/>
          <p:cNvSpPr txBox="1"/>
          <p:nvPr>
            <p:ph type="title"/>
          </p:nvPr>
        </p:nvSpPr>
        <p:spPr>
          <a:xfrm>
            <a:off x="958125" y="1213975"/>
            <a:ext cx="747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Использованное ПО</a:t>
            </a:r>
            <a:endParaRPr/>
          </a:p>
        </p:txBody>
      </p:sp>
      <p:sp>
        <p:nvSpPr>
          <p:cNvPr id="614" name="Google Shape;614;p6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0"/>
          <p:cNvSpPr txBox="1"/>
          <p:nvPr>
            <p:ph type="ctrTitle"/>
          </p:nvPr>
        </p:nvSpPr>
        <p:spPr>
          <a:xfrm>
            <a:off x="720050" y="535000"/>
            <a:ext cx="7091100" cy="8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Спасибо за внимание</a:t>
            </a:r>
            <a:r>
              <a:rPr lang="en" sz="4000"/>
              <a:t>!</a:t>
            </a:r>
            <a:endParaRPr sz="4000"/>
          </a:p>
        </p:txBody>
      </p:sp>
      <p:sp>
        <p:nvSpPr>
          <p:cNvPr id="620" name="Google Shape;620;p70"/>
          <p:cNvSpPr txBox="1"/>
          <p:nvPr>
            <p:ph idx="1" type="subTitle"/>
          </p:nvPr>
        </p:nvSpPr>
        <p:spPr>
          <a:xfrm>
            <a:off x="715100" y="1695201"/>
            <a:ext cx="4293900" cy="16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Контактная информация:</a:t>
            </a:r>
            <a:endParaRPr sz="22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egor07072003</a:t>
            </a:r>
            <a:r>
              <a:rPr lang="en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@gmail.com</a:t>
            </a:r>
            <a:endParaRPr sz="16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@epbugaev (tg)</a:t>
            </a:r>
            <a:endParaRPr sz="16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621" name="Google Shape;621;p7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70"/>
          <p:cNvSpPr/>
          <p:nvPr/>
        </p:nvSpPr>
        <p:spPr>
          <a:xfrm>
            <a:off x="5295250" y="2803375"/>
            <a:ext cx="3354600" cy="13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550" y="2603700"/>
            <a:ext cx="3262825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 работы</a:t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720000" y="1377725"/>
            <a:ext cx="5198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Цель: </a:t>
            </a:r>
            <a:r>
              <a:rPr lang="en">
                <a:solidFill>
                  <a:schemeClr val="dk1"/>
                </a:solidFill>
              </a:rPr>
              <a:t>изучение применимости простых методов анализа и визуализации данных в сейсмологии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Задачи: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Изучение и применение простых методов анализа данных в специфических для сейсмологии задачах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</a:pPr>
            <a:r>
              <a:rPr lang="en">
                <a:solidFill>
                  <a:schemeClr val="dk1"/>
                </a:solidFill>
              </a:rPr>
              <a:t>Оценка успешности примененных методов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Создание примеров визуализации геоданных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720000" y="1859235"/>
            <a:ext cx="2336400" cy="4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 темы</a:t>
            </a:r>
            <a:endParaRPr/>
          </a:p>
        </p:txBody>
      </p:sp>
      <p:sp>
        <p:nvSpPr>
          <p:cNvPr id="341" name="Google Shape;341;p40"/>
          <p:cNvSpPr txBox="1"/>
          <p:nvPr>
            <p:ph idx="2" type="title"/>
          </p:nvPr>
        </p:nvSpPr>
        <p:spPr>
          <a:xfrm>
            <a:off x="1250550" y="126365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40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Постановка задачи и выбор данных</a:t>
            </a:r>
            <a:endParaRPr/>
          </a:p>
        </p:txBody>
      </p:sp>
      <p:sp>
        <p:nvSpPr>
          <p:cNvPr id="343" name="Google Shape;343;p40"/>
          <p:cNvSpPr txBox="1"/>
          <p:nvPr>
            <p:ph idx="3" type="title"/>
          </p:nvPr>
        </p:nvSpPr>
        <p:spPr>
          <a:xfrm>
            <a:off x="3403800" y="1859235"/>
            <a:ext cx="2336400" cy="4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Очистка данных</a:t>
            </a:r>
            <a:endParaRPr/>
          </a:p>
        </p:txBody>
      </p:sp>
      <p:sp>
        <p:nvSpPr>
          <p:cNvPr id="344" name="Google Shape;344;p40"/>
          <p:cNvSpPr txBox="1"/>
          <p:nvPr>
            <p:ph idx="4" type="title"/>
          </p:nvPr>
        </p:nvSpPr>
        <p:spPr>
          <a:xfrm>
            <a:off x="3934350" y="126365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40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Оставляем только релевантные части</a:t>
            </a:r>
            <a:endParaRPr/>
          </a:p>
        </p:txBody>
      </p:sp>
      <p:sp>
        <p:nvSpPr>
          <p:cNvPr id="346" name="Google Shape;346;p40"/>
          <p:cNvSpPr txBox="1"/>
          <p:nvPr>
            <p:ph idx="6" type="title"/>
          </p:nvPr>
        </p:nvSpPr>
        <p:spPr>
          <a:xfrm>
            <a:off x="6087600" y="1903610"/>
            <a:ext cx="2336400" cy="4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</a:t>
            </a:r>
            <a:endParaRPr/>
          </a:p>
        </p:txBody>
      </p:sp>
      <p:sp>
        <p:nvSpPr>
          <p:cNvPr id="347" name="Google Shape;347;p40"/>
          <p:cNvSpPr txBox="1"/>
          <p:nvPr>
            <p:ph idx="7" type="title"/>
          </p:nvPr>
        </p:nvSpPr>
        <p:spPr>
          <a:xfrm>
            <a:off x="6618150" y="126365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8" name="Google Shape;348;p40"/>
          <p:cNvSpPr txBox="1"/>
          <p:nvPr>
            <p:ph idx="8" type="subTitle"/>
          </p:nvPr>
        </p:nvSpPr>
        <p:spPr>
          <a:xfrm>
            <a:off x="6087600" y="2329300"/>
            <a:ext cx="23364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Применяем KMeans и DBSCAN, используем t-test для проверки гипотезы</a:t>
            </a:r>
            <a:endParaRPr/>
          </a:p>
        </p:txBody>
      </p:sp>
      <p:sp>
        <p:nvSpPr>
          <p:cNvPr id="349" name="Google Shape;349;p40"/>
          <p:cNvSpPr txBox="1"/>
          <p:nvPr>
            <p:ph idx="9" type="title"/>
          </p:nvPr>
        </p:nvSpPr>
        <p:spPr>
          <a:xfrm>
            <a:off x="1900850" y="3653875"/>
            <a:ext cx="2603700" cy="4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результатов</a:t>
            </a:r>
            <a:endParaRPr/>
          </a:p>
        </p:txBody>
      </p:sp>
      <p:sp>
        <p:nvSpPr>
          <p:cNvPr id="350" name="Google Shape;350;p40"/>
          <p:cNvSpPr txBox="1"/>
          <p:nvPr>
            <p:ph idx="13" type="title"/>
          </p:nvPr>
        </p:nvSpPr>
        <p:spPr>
          <a:xfrm>
            <a:off x="2592450" y="3058048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1" name="Google Shape;351;p40"/>
          <p:cNvSpPr txBox="1"/>
          <p:nvPr>
            <p:ph idx="14" type="subTitle"/>
          </p:nvPr>
        </p:nvSpPr>
        <p:spPr>
          <a:xfrm>
            <a:off x="2061900" y="4123700"/>
            <a:ext cx="23364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Метрики Silhouette score и ARI для оценки кластеризации</a:t>
            </a:r>
            <a:endParaRPr/>
          </a:p>
        </p:txBody>
      </p:sp>
      <p:sp>
        <p:nvSpPr>
          <p:cNvPr id="352" name="Google Shape;352;p40"/>
          <p:cNvSpPr txBox="1"/>
          <p:nvPr>
            <p:ph idx="15" type="title"/>
          </p:nvPr>
        </p:nvSpPr>
        <p:spPr>
          <a:xfrm>
            <a:off x="4745700" y="3653863"/>
            <a:ext cx="2336400" cy="4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353" name="Google Shape;353;p40"/>
          <p:cNvSpPr txBox="1"/>
          <p:nvPr>
            <p:ph idx="16" type="title"/>
          </p:nvPr>
        </p:nvSpPr>
        <p:spPr>
          <a:xfrm>
            <a:off x="5276250" y="3058048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4" name="Google Shape;354;p40"/>
          <p:cNvSpPr txBox="1"/>
          <p:nvPr>
            <p:ph idx="17" type="subTitle"/>
          </p:nvPr>
        </p:nvSpPr>
        <p:spPr>
          <a:xfrm>
            <a:off x="4745700" y="4123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Идеи для дальнейшей работы</a:t>
            </a:r>
            <a:endParaRPr/>
          </a:p>
        </p:txBody>
      </p:sp>
      <p:sp>
        <p:nvSpPr>
          <p:cNvPr id="355" name="Google Shape;355;p40"/>
          <p:cNvSpPr txBox="1"/>
          <p:nvPr>
            <p:ph idx="18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Содержание</a:t>
            </a:r>
            <a:endParaRPr/>
          </a:p>
        </p:txBody>
      </p:sp>
      <p:cxnSp>
        <p:nvCxnSpPr>
          <p:cNvPr id="356" name="Google Shape;356;p40"/>
          <p:cNvCxnSpPr/>
          <p:nvPr/>
        </p:nvCxnSpPr>
        <p:spPr>
          <a:xfrm>
            <a:off x="1642650" y="1810520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0"/>
          <p:cNvCxnSpPr/>
          <p:nvPr/>
        </p:nvCxnSpPr>
        <p:spPr>
          <a:xfrm>
            <a:off x="4326450" y="1810520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0"/>
          <p:cNvCxnSpPr/>
          <p:nvPr/>
        </p:nvCxnSpPr>
        <p:spPr>
          <a:xfrm>
            <a:off x="7010250" y="1810520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2984550" y="3605145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5668350" y="3605145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715100" y="2240563"/>
            <a:ext cx="4614000" cy="12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 темы</a:t>
            </a:r>
            <a:endParaRPr/>
          </a:p>
        </p:txBody>
      </p:sp>
      <p:sp>
        <p:nvSpPr>
          <p:cNvPr id="366" name="Google Shape;366;p41"/>
          <p:cNvSpPr txBox="1"/>
          <p:nvPr>
            <p:ph idx="2" type="title"/>
          </p:nvPr>
        </p:nvSpPr>
        <p:spPr>
          <a:xfrm>
            <a:off x="715100" y="1200150"/>
            <a:ext cx="3150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715100" y="3691650"/>
            <a:ext cx="43959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Факультет компьютерных наук, НИУ ВШЭ</a:t>
            </a:r>
            <a:endParaRPr/>
          </a:p>
        </p:txBody>
      </p:sp>
      <p:cxnSp>
        <p:nvCxnSpPr>
          <p:cNvPr id="368" name="Google Shape;368;p41"/>
          <p:cNvCxnSpPr/>
          <p:nvPr/>
        </p:nvCxnSpPr>
        <p:spPr>
          <a:xfrm>
            <a:off x="843575" y="2003901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Постановка вопроса</a:t>
            </a:r>
            <a:endParaRPr/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720000" y="1377725"/>
            <a:ext cx="5198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Одним из главных факторов землетрясений является движение </a:t>
            </a:r>
            <a:r>
              <a:rPr b="1" lang="en">
                <a:solidFill>
                  <a:schemeClr val="dk1"/>
                </a:solidFill>
              </a:rPr>
              <a:t>литосферных плит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Гипотезой, проверяемой в данной работе, будет различие в магнитуде землетрясений вдоль границы Евразийской литосферной плиты.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В частности, будем сравнивать восточную границу Евразийской плиты с южной границей.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/>
        </p:nvSpPr>
        <p:spPr>
          <a:xfrm>
            <a:off x="6274201" y="3253963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Восточная</a:t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6274201" y="3647563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Восточная граница Евразийской плиты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3"/>
          <p:cNvSpPr/>
          <p:nvPr/>
        </p:nvSpPr>
        <p:spPr>
          <a:xfrm>
            <a:off x="7231094" y="3082650"/>
            <a:ext cx="236100" cy="1830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"/>
          <p:cNvSpPr txBox="1"/>
          <p:nvPr/>
        </p:nvSpPr>
        <p:spPr>
          <a:xfrm>
            <a:off x="6274201" y="1725488"/>
            <a:ext cx="214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Южная</a:t>
            </a:r>
            <a:endParaRPr sz="220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6274201" y="2119088"/>
            <a:ext cx="214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Южная граница Евразийской литосферной плиты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Границы литосферных плит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75" y="1554175"/>
            <a:ext cx="5437600" cy="271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3"/>
          <p:cNvSpPr/>
          <p:nvPr/>
        </p:nvSpPr>
        <p:spPr>
          <a:xfrm>
            <a:off x="5474648" y="2204350"/>
            <a:ext cx="1641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/>
          <p:cNvSpPr/>
          <p:nvPr/>
        </p:nvSpPr>
        <p:spPr>
          <a:xfrm>
            <a:off x="3240099" y="228390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"/>
          <p:cNvSpPr/>
          <p:nvPr/>
        </p:nvSpPr>
        <p:spPr>
          <a:xfrm>
            <a:off x="3440424" y="228390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3640749" y="228390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3888999" y="233985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3"/>
          <p:cNvSpPr/>
          <p:nvPr/>
        </p:nvSpPr>
        <p:spPr>
          <a:xfrm>
            <a:off x="4217124" y="244295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4041399" y="228390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"/>
          <p:cNvSpPr/>
          <p:nvPr/>
        </p:nvSpPr>
        <p:spPr>
          <a:xfrm>
            <a:off x="4393449" y="239170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4569774" y="2391701"/>
            <a:ext cx="103086" cy="103103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"/>
          <p:cNvSpPr/>
          <p:nvPr/>
        </p:nvSpPr>
        <p:spPr>
          <a:xfrm>
            <a:off x="5474648" y="2021300"/>
            <a:ext cx="1641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"/>
          <p:cNvSpPr/>
          <p:nvPr/>
        </p:nvSpPr>
        <p:spPr>
          <a:xfrm>
            <a:off x="7249099" y="1554175"/>
            <a:ext cx="200107" cy="182991"/>
          </a:xfrm>
          <a:custGeom>
            <a:rect b="b" l="l" r="r" t="t"/>
            <a:pathLst>
              <a:path extrusionOk="0" h="12381" w="12379">
                <a:moveTo>
                  <a:pt x="6190" y="0"/>
                </a:moveTo>
                <a:cubicBezTo>
                  <a:pt x="2771" y="0"/>
                  <a:pt x="0" y="2771"/>
                  <a:pt x="0" y="6191"/>
                </a:cubicBezTo>
                <a:cubicBezTo>
                  <a:pt x="0" y="9609"/>
                  <a:pt x="2771" y="12380"/>
                  <a:pt x="6190" y="12380"/>
                </a:cubicBezTo>
                <a:cubicBezTo>
                  <a:pt x="9608" y="12380"/>
                  <a:pt x="12379" y="9609"/>
                  <a:pt x="12379" y="6191"/>
                </a:cubicBezTo>
                <a:cubicBezTo>
                  <a:pt x="12379" y="2771"/>
                  <a:pt x="9608" y="0"/>
                  <a:pt x="6190" y="0"/>
                </a:cubicBezTo>
                <a:close/>
              </a:path>
            </a:pathLst>
          </a:custGeom>
          <a:solidFill>
            <a:srgbClr val="869FB2"/>
          </a:solidFill>
          <a:ln cap="flat" cmpd="sng" w="19050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 данных</a:t>
            </a:r>
            <a:endParaRPr/>
          </a:p>
        </p:txBody>
      </p:sp>
      <p:sp>
        <p:nvSpPr>
          <p:cNvPr id="402" name="Google Shape;402;p44"/>
          <p:cNvSpPr txBox="1"/>
          <p:nvPr>
            <p:ph idx="1" type="body"/>
          </p:nvPr>
        </p:nvSpPr>
        <p:spPr>
          <a:xfrm>
            <a:off x="720000" y="1377725"/>
            <a:ext cx="5198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Используются два набора данных [2] и [3].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Набор данных [2] содержит сведения о землетрясениях с ~2000 года до н.э. </a:t>
            </a:r>
            <a:r>
              <a:rPr lang="en">
                <a:solidFill>
                  <a:schemeClr val="dk1"/>
                </a:solidFill>
              </a:rPr>
              <a:t>по</a:t>
            </a:r>
            <a:r>
              <a:rPr lang="en">
                <a:solidFill>
                  <a:schemeClr val="dk1"/>
                </a:solidFill>
              </a:rPr>
              <a:t> современные землетрясения. В данном исследовании используются геолокации и магнитуды этих землетрясений.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Набор данных [3] содержит границы литосферных плит на карте в удобном формате: точками вдоль границ плит.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Clinical Case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FAFAFA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