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\Downloads\&#1051;&#1072;&#1073;&#1086;&#1088;&#1072;&#1090;&#1086;&#1088;&#1082;&#1072;%20&#1063;&#1072;&#1083;&#1072;&#1087;&#1082;&#1086;%20&#1048;&#1089;&#1087;&#1088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1\Downloads\&#1051;&#1072;&#1073;&#1086;&#1088;&#1072;&#1090;&#1086;&#1088;&#1082;&#1072;%20&#1063;&#1072;&#1083;&#1072;&#1087;&#1082;&#1086;%20&#1048;&#1089;&#1087;&#1088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График</a:t>
            </a:r>
            <a:r>
              <a:rPr lang="ru-RU" baseline="0"/>
              <a:t> полёта снаряда</a:t>
            </a:r>
            <a:endParaRPr lang="ru-RU"/>
          </a:p>
        </c:rich>
      </c:tx>
      <c:layout>
        <c:manualLayout>
          <c:xMode val="edge"/>
          <c:yMode val="edge"/>
          <c:x val="0.24146522309711307"/>
          <c:y val="0"/>
        </c:manualLayout>
      </c:layout>
    </c:title>
    <c:plotArea>
      <c:layout>
        <c:manualLayout>
          <c:layoutTarget val="inner"/>
          <c:xMode val="edge"/>
          <c:yMode val="edge"/>
          <c:x val="0.15530796150481191"/>
          <c:y val="0.19480351414406533"/>
          <c:w val="0.67243503937007998"/>
          <c:h val="0.59986840186643253"/>
        </c:manualLayout>
      </c:layout>
      <c:scatterChart>
        <c:scatterStyle val="smoothMarker"/>
        <c:ser>
          <c:idx val="0"/>
          <c:order val="0"/>
          <c:tx>
            <c:strRef>
              <c:f>'Задание 1'!$B$1</c:f>
              <c:strCache>
                <c:ptCount val="1"/>
                <c:pt idx="0">
                  <c:v>Y</c:v>
                </c:pt>
              </c:strCache>
            </c:strRef>
          </c:tx>
          <c:xVal>
            <c:numRef>
              <c:f>'Задание 1'!$A$2:$A$36</c:f>
              <c:numCache>
                <c:formatCode>General</c:formatCode>
                <c:ptCount val="35"/>
                <c:pt idx="0">
                  <c:v>0</c:v>
                </c:pt>
                <c:pt idx="1">
                  <c:v>105.98385284664099</c:v>
                </c:pt>
                <c:pt idx="2">
                  <c:v>211.96770569328197</c:v>
                </c:pt>
                <c:pt idx="3">
                  <c:v>317.95155853992298</c:v>
                </c:pt>
                <c:pt idx="4">
                  <c:v>423.93541138656394</c:v>
                </c:pt>
                <c:pt idx="5">
                  <c:v>529.9192642332049</c:v>
                </c:pt>
                <c:pt idx="6">
                  <c:v>635.90311707984597</c:v>
                </c:pt>
                <c:pt idx="7">
                  <c:v>741.88696992648693</c:v>
                </c:pt>
                <c:pt idx="8">
                  <c:v>847.87082277312788</c:v>
                </c:pt>
                <c:pt idx="9">
                  <c:v>953.85467561976884</c:v>
                </c:pt>
                <c:pt idx="10">
                  <c:v>1059.8385284664098</c:v>
                </c:pt>
                <c:pt idx="11">
                  <c:v>1165.8223813130508</c:v>
                </c:pt>
                <c:pt idx="12">
                  <c:v>1271.8062341596919</c:v>
                </c:pt>
                <c:pt idx="13">
                  <c:v>1377.7900870063329</c:v>
                </c:pt>
                <c:pt idx="14">
                  <c:v>1483.7739398529739</c:v>
                </c:pt>
                <c:pt idx="15">
                  <c:v>1589.7577926996148</c:v>
                </c:pt>
                <c:pt idx="16">
                  <c:v>1695.7416455462558</c:v>
                </c:pt>
                <c:pt idx="17">
                  <c:v>1801.7254983928967</c:v>
                </c:pt>
                <c:pt idx="18">
                  <c:v>1907.7093512395377</c:v>
                </c:pt>
                <c:pt idx="19">
                  <c:v>2013.6932040861786</c:v>
                </c:pt>
                <c:pt idx="20">
                  <c:v>2119.6770569328196</c:v>
                </c:pt>
                <c:pt idx="21">
                  <c:v>2225.6609097794608</c:v>
                </c:pt>
                <c:pt idx="22">
                  <c:v>2331.6447626261015</c:v>
                </c:pt>
                <c:pt idx="23">
                  <c:v>2437.6286154727427</c:v>
                </c:pt>
                <c:pt idx="24">
                  <c:v>2543.6124683193839</c:v>
                </c:pt>
                <c:pt idx="25">
                  <c:v>2649.5963211660246</c:v>
                </c:pt>
                <c:pt idx="26">
                  <c:v>2755.5801740126658</c:v>
                </c:pt>
                <c:pt idx="27">
                  <c:v>2861.5640268593065</c:v>
                </c:pt>
                <c:pt idx="28">
                  <c:v>2967.5478797059477</c:v>
                </c:pt>
                <c:pt idx="29">
                  <c:v>3073.5317325525884</c:v>
                </c:pt>
                <c:pt idx="30">
                  <c:v>3179.5155853992296</c:v>
                </c:pt>
                <c:pt idx="31">
                  <c:v>3285.4994382458704</c:v>
                </c:pt>
                <c:pt idx="32">
                  <c:v>3391.4832910925115</c:v>
                </c:pt>
                <c:pt idx="33">
                  <c:v>3497.4671439391527</c:v>
                </c:pt>
                <c:pt idx="34">
                  <c:v>3595.1761851966676</c:v>
                </c:pt>
              </c:numCache>
            </c:numRef>
          </c:xVal>
          <c:yVal>
            <c:numRef>
              <c:f>'Задание 1'!$B$2:$B$36</c:f>
              <c:numCache>
                <c:formatCode>General</c:formatCode>
                <c:ptCount val="35"/>
                <c:pt idx="0">
                  <c:v>0</c:v>
                </c:pt>
                <c:pt idx="1">
                  <c:v>164.60961923128519</c:v>
                </c:pt>
                <c:pt idx="2">
                  <c:v>319.21923846257039</c:v>
                </c:pt>
                <c:pt idx="3">
                  <c:v>463.82885769385558</c:v>
                </c:pt>
                <c:pt idx="4">
                  <c:v>598.43847692514078</c:v>
                </c:pt>
                <c:pt idx="5">
                  <c:v>723.04809615642603</c:v>
                </c:pt>
                <c:pt idx="6">
                  <c:v>837.65771538771116</c:v>
                </c:pt>
                <c:pt idx="7">
                  <c:v>942.2673346189963</c:v>
                </c:pt>
                <c:pt idx="8">
                  <c:v>1036.8769538502816</c:v>
                </c:pt>
                <c:pt idx="9">
                  <c:v>1121.4865730815668</c:v>
                </c:pt>
                <c:pt idx="10">
                  <c:v>1196.0961923128521</c:v>
                </c:pt>
                <c:pt idx="11">
                  <c:v>1260.7058115441371</c:v>
                </c:pt>
                <c:pt idx="12">
                  <c:v>1315.3154307754223</c:v>
                </c:pt>
                <c:pt idx="13">
                  <c:v>1359.9250500067074</c:v>
                </c:pt>
                <c:pt idx="14">
                  <c:v>1394.5346692379926</c:v>
                </c:pt>
                <c:pt idx="15">
                  <c:v>1419.1442884692779</c:v>
                </c:pt>
                <c:pt idx="16">
                  <c:v>1433.7539077005631</c:v>
                </c:pt>
                <c:pt idx="17">
                  <c:v>1438.3635269318484</c:v>
                </c:pt>
                <c:pt idx="18">
                  <c:v>1432.9731461631336</c:v>
                </c:pt>
                <c:pt idx="19">
                  <c:v>1417.5827653944189</c:v>
                </c:pt>
                <c:pt idx="20">
                  <c:v>1392.1923846257041</c:v>
                </c:pt>
                <c:pt idx="21">
                  <c:v>1356.8020038569889</c:v>
                </c:pt>
                <c:pt idx="22">
                  <c:v>1311.4116230882742</c:v>
                </c:pt>
                <c:pt idx="23">
                  <c:v>1256.0212423195594</c:v>
                </c:pt>
                <c:pt idx="24">
                  <c:v>1190.6308615508447</c:v>
                </c:pt>
                <c:pt idx="25">
                  <c:v>1115.2404807821295</c:v>
                </c:pt>
                <c:pt idx="26">
                  <c:v>1029.8501000134147</c:v>
                </c:pt>
                <c:pt idx="27">
                  <c:v>934.45971924469995</c:v>
                </c:pt>
                <c:pt idx="28">
                  <c:v>829.06933847598521</c:v>
                </c:pt>
                <c:pt idx="29">
                  <c:v>713.67895770727046</c:v>
                </c:pt>
                <c:pt idx="30">
                  <c:v>588.28857693855571</c:v>
                </c:pt>
                <c:pt idx="31">
                  <c:v>452.89819616984096</c:v>
                </c:pt>
                <c:pt idx="32">
                  <c:v>307.50781540112621</c:v>
                </c:pt>
                <c:pt idx="33">
                  <c:v>152.11743463241146</c:v>
                </c:pt>
                <c:pt idx="34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v>S</c:v>
          </c:tx>
          <c:xVal>
            <c:numRef>
              <c:f>'Задание 1'!$A$2:$A$36</c:f>
              <c:numCache>
                <c:formatCode>General</c:formatCode>
                <c:ptCount val="35"/>
                <c:pt idx="0">
                  <c:v>0</c:v>
                </c:pt>
                <c:pt idx="1">
                  <c:v>105.98385284664099</c:v>
                </c:pt>
                <c:pt idx="2">
                  <c:v>211.96770569328197</c:v>
                </c:pt>
                <c:pt idx="3">
                  <c:v>317.95155853992298</c:v>
                </c:pt>
                <c:pt idx="4">
                  <c:v>423.93541138656394</c:v>
                </c:pt>
                <c:pt idx="5">
                  <c:v>529.9192642332049</c:v>
                </c:pt>
                <c:pt idx="6">
                  <c:v>635.90311707984597</c:v>
                </c:pt>
                <c:pt idx="7">
                  <c:v>741.88696992648693</c:v>
                </c:pt>
                <c:pt idx="8">
                  <c:v>847.87082277312788</c:v>
                </c:pt>
                <c:pt idx="9">
                  <c:v>953.85467561976884</c:v>
                </c:pt>
                <c:pt idx="10">
                  <c:v>1059.8385284664098</c:v>
                </c:pt>
                <c:pt idx="11">
                  <c:v>1165.8223813130508</c:v>
                </c:pt>
                <c:pt idx="12">
                  <c:v>1271.8062341596919</c:v>
                </c:pt>
                <c:pt idx="13">
                  <c:v>1377.7900870063329</c:v>
                </c:pt>
                <c:pt idx="14">
                  <c:v>1483.7739398529739</c:v>
                </c:pt>
                <c:pt idx="15">
                  <c:v>1589.7577926996148</c:v>
                </c:pt>
                <c:pt idx="16">
                  <c:v>1695.7416455462558</c:v>
                </c:pt>
                <c:pt idx="17">
                  <c:v>1801.7254983928967</c:v>
                </c:pt>
                <c:pt idx="18">
                  <c:v>1907.7093512395377</c:v>
                </c:pt>
                <c:pt idx="19">
                  <c:v>2013.6932040861786</c:v>
                </c:pt>
                <c:pt idx="20">
                  <c:v>2119.6770569328196</c:v>
                </c:pt>
                <c:pt idx="21">
                  <c:v>2225.6609097794608</c:v>
                </c:pt>
                <c:pt idx="22">
                  <c:v>2331.6447626261015</c:v>
                </c:pt>
                <c:pt idx="23">
                  <c:v>2437.6286154727427</c:v>
                </c:pt>
                <c:pt idx="24">
                  <c:v>2543.6124683193839</c:v>
                </c:pt>
                <c:pt idx="25">
                  <c:v>2649.5963211660246</c:v>
                </c:pt>
                <c:pt idx="26">
                  <c:v>2755.5801740126658</c:v>
                </c:pt>
                <c:pt idx="27">
                  <c:v>2861.5640268593065</c:v>
                </c:pt>
                <c:pt idx="28">
                  <c:v>2967.5478797059477</c:v>
                </c:pt>
                <c:pt idx="29">
                  <c:v>3073.5317325525884</c:v>
                </c:pt>
                <c:pt idx="30">
                  <c:v>3179.5155853992296</c:v>
                </c:pt>
                <c:pt idx="31">
                  <c:v>3285.4994382458704</c:v>
                </c:pt>
                <c:pt idx="32">
                  <c:v>3391.4832910925115</c:v>
                </c:pt>
                <c:pt idx="33">
                  <c:v>3497.4671439391527</c:v>
                </c:pt>
                <c:pt idx="34">
                  <c:v>3595.1761851966676</c:v>
                </c:pt>
              </c:numCache>
            </c:numRef>
          </c:xVal>
          <c:yVal>
            <c:numRef>
              <c:f>'Задание 1'!$CA$2:$CA$36</c:f>
              <c:numCache>
                <c:formatCode>General</c:formatCode>
                <c:ptCount val="3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</c:numCache>
            </c:numRef>
          </c:yVal>
          <c:smooth val="1"/>
        </c:ser>
        <c:axId val="64673664"/>
        <c:axId val="91024384"/>
      </c:scatterChart>
      <c:valAx>
        <c:axId val="646736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300"/>
                  <a:t>Ось</a:t>
                </a:r>
                <a:r>
                  <a:rPr lang="ru-RU" sz="1300" baseline="0"/>
                  <a:t> </a:t>
                </a:r>
                <a:r>
                  <a:rPr lang="en-US" sz="1300" baseline="0"/>
                  <a:t>X</a:t>
                </a:r>
                <a:endParaRPr lang="ru-RU" sz="1300"/>
              </a:p>
            </c:rich>
          </c:tx>
          <c:layout>
            <c:manualLayout>
              <c:xMode val="edge"/>
              <c:yMode val="edge"/>
              <c:x val="0.85435870516185453"/>
              <c:y val="0.75523148148148223"/>
            </c:manualLayout>
          </c:layout>
        </c:title>
        <c:numFmt formatCode="General" sourceLinked="1"/>
        <c:majorTickMark val="none"/>
        <c:tickLblPos val="nextTo"/>
        <c:crossAx val="91024384"/>
        <c:crosses val="autoZero"/>
        <c:crossBetween val="midCat"/>
      </c:valAx>
      <c:valAx>
        <c:axId val="9102438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 sz="1300"/>
                  <a:t>Ось</a:t>
                </a:r>
                <a:r>
                  <a:rPr lang="ru-RU" sz="1300" baseline="0"/>
                  <a:t> </a:t>
                </a:r>
                <a:r>
                  <a:rPr lang="en-US" sz="1300" baseline="0"/>
                  <a:t>Y</a:t>
                </a:r>
                <a:endParaRPr lang="ru-RU" sz="1300"/>
              </a:p>
            </c:rich>
          </c:tx>
          <c:layout>
            <c:manualLayout>
              <c:xMode val="edge"/>
              <c:yMode val="edge"/>
              <c:x val="0.11944444444444446"/>
              <c:y val="9.689049285505999E-2"/>
            </c:manualLayout>
          </c:layout>
        </c:title>
        <c:numFmt formatCode="General" sourceLinked="1"/>
        <c:majorTickMark val="none"/>
        <c:tickLblPos val="nextTo"/>
        <c:crossAx val="64673664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4"/>
  <c:chart>
    <c:title>
      <c:tx>
        <c:rich>
          <a:bodyPr/>
          <a:lstStyle/>
          <a:p>
            <a:pPr>
              <a:defRPr/>
            </a:pPr>
            <a:r>
              <a:rPr lang="ru-RU"/>
              <a:t>Диограмма </a:t>
            </a:r>
            <a:r>
              <a:rPr lang="en-US"/>
              <a:t>XY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5494685039370104"/>
          <c:y val="0.19480351414406533"/>
          <c:w val="0.67983770778652663"/>
          <c:h val="0.61375729075532215"/>
        </c:manualLayout>
      </c:layout>
      <c:scatterChart>
        <c:scatterStyle val="smoothMarker"/>
        <c:ser>
          <c:idx val="0"/>
          <c:order val="0"/>
          <c:tx>
            <c:strRef>
              <c:f>'Задание 2'!$B$1</c:f>
              <c:strCache>
                <c:ptCount val="1"/>
                <c:pt idx="0">
                  <c:v>Y</c:v>
                </c:pt>
              </c:strCache>
            </c:strRef>
          </c:tx>
          <c:xVal>
            <c:numRef>
              <c:f>'Задание 2'!$A$2:$A$14</c:f>
              <c:numCache>
                <c:formatCode>General</c:formatCode>
                <c:ptCount val="13"/>
                <c:pt idx="0">
                  <c:v>0</c:v>
                </c:pt>
                <c:pt idx="1">
                  <c:v>19.052558883257653</c:v>
                </c:pt>
                <c:pt idx="2">
                  <c:v>38.105117766515306</c:v>
                </c:pt>
                <c:pt idx="3">
                  <c:v>57.157676649772959</c:v>
                </c:pt>
                <c:pt idx="4">
                  <c:v>76.210235533030612</c:v>
                </c:pt>
                <c:pt idx="5">
                  <c:v>95.262794416288273</c:v>
                </c:pt>
                <c:pt idx="6">
                  <c:v>114.31535329954592</c:v>
                </c:pt>
                <c:pt idx="7">
                  <c:v>133.36791218280356</c:v>
                </c:pt>
                <c:pt idx="8">
                  <c:v>152.42047106606122</c:v>
                </c:pt>
                <c:pt idx="9">
                  <c:v>171.47302994931889</c:v>
                </c:pt>
                <c:pt idx="10">
                  <c:v>190.52558883257655</c:v>
                </c:pt>
                <c:pt idx="11">
                  <c:v>209.57814771583418</c:v>
                </c:pt>
                <c:pt idx="12">
                  <c:v>212.63261749745038</c:v>
                </c:pt>
              </c:numCache>
            </c:numRef>
          </c:xVal>
          <c:yVal>
            <c:numRef>
              <c:f>'Задание 2'!$B$2:$B$14</c:f>
              <c:numCache>
                <c:formatCode>General</c:formatCode>
                <c:ptCount val="13"/>
                <c:pt idx="0">
                  <c:v>500</c:v>
                </c:pt>
                <c:pt idx="1">
                  <c:v>506</c:v>
                </c:pt>
                <c:pt idx="2">
                  <c:v>502</c:v>
                </c:pt>
                <c:pt idx="3">
                  <c:v>488</c:v>
                </c:pt>
                <c:pt idx="4">
                  <c:v>464</c:v>
                </c:pt>
                <c:pt idx="5">
                  <c:v>430</c:v>
                </c:pt>
                <c:pt idx="6">
                  <c:v>386</c:v>
                </c:pt>
                <c:pt idx="7">
                  <c:v>332</c:v>
                </c:pt>
                <c:pt idx="8">
                  <c:v>268</c:v>
                </c:pt>
                <c:pt idx="9">
                  <c:v>194</c:v>
                </c:pt>
                <c:pt idx="10">
                  <c:v>110</c:v>
                </c:pt>
                <c:pt idx="11">
                  <c:v>16</c:v>
                </c:pt>
                <c:pt idx="1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v>S</c:v>
          </c:tx>
          <c:xVal>
            <c:numRef>
              <c:f>'Задание 2'!$A$2:$A$14</c:f>
              <c:numCache>
                <c:formatCode>General</c:formatCode>
                <c:ptCount val="13"/>
                <c:pt idx="0">
                  <c:v>0</c:v>
                </c:pt>
                <c:pt idx="1">
                  <c:v>19.052558883257653</c:v>
                </c:pt>
                <c:pt idx="2">
                  <c:v>38.105117766515306</c:v>
                </c:pt>
                <c:pt idx="3">
                  <c:v>57.157676649772959</c:v>
                </c:pt>
                <c:pt idx="4">
                  <c:v>76.210235533030612</c:v>
                </c:pt>
                <c:pt idx="5">
                  <c:v>95.262794416288273</c:v>
                </c:pt>
                <c:pt idx="6">
                  <c:v>114.31535329954592</c:v>
                </c:pt>
                <c:pt idx="7">
                  <c:v>133.36791218280356</c:v>
                </c:pt>
                <c:pt idx="8">
                  <c:v>152.42047106606122</c:v>
                </c:pt>
                <c:pt idx="9">
                  <c:v>171.47302994931889</c:v>
                </c:pt>
                <c:pt idx="10">
                  <c:v>190.52558883257655</c:v>
                </c:pt>
                <c:pt idx="11">
                  <c:v>209.57814771583418</c:v>
                </c:pt>
                <c:pt idx="12">
                  <c:v>212.63261749745038</c:v>
                </c:pt>
              </c:numCache>
            </c:numRef>
          </c:xVal>
          <c:yVal>
            <c:numRef>
              <c:f>'Задание 2'!$BX$2:$BX$14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yVal>
          <c:smooth val="1"/>
        </c:ser>
        <c:axId val="97443200"/>
        <c:axId val="98504064"/>
      </c:scatterChart>
      <c:valAx>
        <c:axId val="974432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300"/>
                  <a:t>Ось </a:t>
                </a:r>
                <a:r>
                  <a:rPr lang="en-US" sz="1300"/>
                  <a:t>X</a:t>
                </a:r>
                <a:endParaRPr lang="ru-RU" sz="1300"/>
              </a:p>
            </c:rich>
          </c:tx>
          <c:layout>
            <c:manualLayout>
              <c:xMode val="edge"/>
              <c:yMode val="edge"/>
              <c:x val="0.87562948381452443"/>
              <c:y val="0.72745370370370366"/>
            </c:manualLayout>
          </c:layout>
        </c:title>
        <c:numFmt formatCode="General" sourceLinked="1"/>
        <c:majorTickMark val="none"/>
        <c:tickLblPos val="nextTo"/>
        <c:crossAx val="98504064"/>
        <c:crosses val="autoZero"/>
        <c:crossBetween val="midCat"/>
      </c:valAx>
      <c:valAx>
        <c:axId val="9850406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 sz="1300"/>
                  <a:t>Ось</a:t>
                </a:r>
                <a:r>
                  <a:rPr lang="ru-RU" sz="1300" baseline="0"/>
                  <a:t> </a:t>
                </a:r>
                <a:r>
                  <a:rPr lang="en-US" sz="1300" baseline="0"/>
                  <a:t> Y</a:t>
                </a:r>
                <a:endParaRPr lang="ru-RU" sz="1300"/>
              </a:p>
            </c:rich>
          </c:tx>
          <c:layout>
            <c:manualLayout>
              <c:xMode val="edge"/>
              <c:yMode val="edge"/>
              <c:x val="0.12777777777777777"/>
              <c:y val="9.689049285505999E-2"/>
            </c:manualLayout>
          </c:layout>
        </c:title>
        <c:numFmt formatCode="General" sourceLinked="1"/>
        <c:majorTickMark val="none"/>
        <c:tickLblPos val="nextTo"/>
        <c:crossAx val="9744320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C894-5CD0-48BB-A9F1-17DBAA4570BD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1253-1B2D-499A-B399-9D9D37BA76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C894-5CD0-48BB-A9F1-17DBAA4570BD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1253-1B2D-499A-B399-9D9D37BA76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C894-5CD0-48BB-A9F1-17DBAA4570BD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1253-1B2D-499A-B399-9D9D37BA76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C894-5CD0-48BB-A9F1-17DBAA4570BD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1253-1B2D-499A-B399-9D9D37BA76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C894-5CD0-48BB-A9F1-17DBAA4570BD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1253-1B2D-499A-B399-9D9D37BA76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C894-5CD0-48BB-A9F1-17DBAA4570BD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1253-1B2D-499A-B399-9D9D37BA76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C894-5CD0-48BB-A9F1-17DBAA4570BD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1253-1B2D-499A-B399-9D9D37BA76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C894-5CD0-48BB-A9F1-17DBAA4570BD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1253-1B2D-499A-B399-9D9D37BA76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C894-5CD0-48BB-A9F1-17DBAA4570BD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1253-1B2D-499A-B399-9D9D37BA76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C894-5CD0-48BB-A9F1-17DBAA4570BD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1253-1B2D-499A-B399-9D9D37BA76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C894-5CD0-48BB-A9F1-17DBAA4570BD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1253-1B2D-499A-B399-9D9D37BA762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3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1C894-5CD0-48BB-A9F1-17DBAA4570BD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51253-1B2D-499A-B399-9D9D37BA762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u.solverbook.com/spravochnik/mexanika/kinematika/dvizhenie-tela-broshennogo-pod-uglom-k-gorizontu/" TargetMode="External"/><Relationship Id="rId2" Type="http://schemas.openxmlformats.org/officeDocument/2006/relationships/hyperlink" Target="https://www.fxyz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terneturok.ru/lesson/physics/11-klass/podgotovka-k-ege/zadachi-na-dvizhenie-s-uskoreniem-svobodnogo-padeniy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71670" y="0"/>
            <a:ext cx="50006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6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Портфолио</a:t>
            </a:r>
            <a:endParaRPr lang="ru-RU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0" y="5429264"/>
            <a:ext cx="5857884" cy="1428736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Лабораторная работа №2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Движение тела под углом к горизонту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Выполнил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Чалапко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Егор Витальевич 1 курс 1 группа 1 подгруппа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571744"/>
            <a:ext cx="9144000" cy="4554551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* COS(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*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+ 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* SIN (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*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(gt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/ 2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800" baseline="-25000" dirty="0" smtClean="0">
                <a:latin typeface="Times New Roman" pitchFamily="18" charset="0"/>
                <a:cs typeface="Times New Roman" pitchFamily="18" charset="0"/>
              </a:rPr>
              <a:t>кон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* SIN(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КОРЕНЬ(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* SIN(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+ 2*g*Y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algn="ctr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– начальная высота, с которой бросили тело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71670" y="0"/>
            <a:ext cx="500066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Задание №2 Математическая модель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71670" y="0"/>
            <a:ext cx="500066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Задание №2</a:t>
            </a:r>
          </a:p>
          <a:p>
            <a:pPr algn="ctr"/>
            <a:r>
              <a:rPr lang="ru-RU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График функции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57290" y="1643050"/>
            <a:ext cx="6429420" cy="3929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Диаграмма 7"/>
          <p:cNvGraphicFramePr/>
          <p:nvPr/>
        </p:nvGraphicFramePr>
        <p:xfrm>
          <a:off x="1357290" y="1714488"/>
          <a:ext cx="6357982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baseline="0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2400" b="1" baseline="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400" b="1" baseline="0" dirty="0" smtClean="0">
                <a:latin typeface="Times New Roman" pitchFamily="18" charset="0"/>
                <a:cs typeface="Times New Roman" pitchFamily="18" charset="0"/>
              </a:rPr>
              <a:t>При начальной высоте </a:t>
            </a:r>
            <a:r>
              <a:rPr lang="en-US" sz="2400" b="1" baseline="0" dirty="0" smtClean="0">
                <a:latin typeface="Times New Roman" pitchFamily="18" charset="0"/>
                <a:cs typeface="Times New Roman" pitchFamily="18" charset="0"/>
              </a:rPr>
              <a:t>Y &gt; Y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400" b="1" baseline="0" dirty="0" smtClean="0">
                <a:latin typeface="Times New Roman" pitchFamily="18" charset="0"/>
                <a:cs typeface="Times New Roman" pitchFamily="18" charset="0"/>
              </a:rPr>
              <a:t>,  дальность полёта </a:t>
            </a:r>
            <a:r>
              <a:rPr lang="en-US" sz="2400" b="1" baseline="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sz="2400" b="1" baseline="0" dirty="0" smtClean="0">
                <a:latin typeface="Times New Roman" pitchFamily="18" charset="0"/>
                <a:cs typeface="Times New Roman" pitchFamily="18" charset="0"/>
              </a:rPr>
              <a:t>увеличивается</a:t>
            </a:r>
            <a:r>
              <a:rPr lang="en-US" sz="2400" b="1" baseline="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ru-RU" sz="2400" b="1" baseline="0" dirty="0" smtClean="0">
                <a:latin typeface="Times New Roman" pitchFamily="18" charset="0"/>
                <a:cs typeface="Times New Roman" pitchFamily="18" charset="0"/>
              </a:rPr>
              <a:t>- При начальной высоте </a:t>
            </a:r>
            <a:r>
              <a:rPr lang="en-US" sz="2400" b="1" baseline="0" dirty="0" smtClean="0">
                <a:latin typeface="Times New Roman" pitchFamily="18" charset="0"/>
                <a:cs typeface="Times New Roman" pitchFamily="18" charset="0"/>
              </a:rPr>
              <a:t>Y &lt; Y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400" b="1" baseline="0" dirty="0" smtClean="0">
                <a:latin typeface="Times New Roman" pitchFamily="18" charset="0"/>
                <a:cs typeface="Times New Roman" pitchFamily="18" charset="0"/>
              </a:rPr>
              <a:t>,  дальность полёта</a:t>
            </a:r>
            <a:r>
              <a:rPr lang="en-US" sz="2400" b="1" baseline="0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u-RU" sz="2400" b="1" baseline="0" dirty="0" smtClean="0">
                <a:latin typeface="Times New Roman" pitchFamily="18" charset="0"/>
                <a:cs typeface="Times New Roman" pitchFamily="18" charset="0"/>
              </a:rPr>
              <a:t> уменьшается.</a:t>
            </a:r>
            <a:endParaRPr lang="en-US" sz="2400" b="1" baseline="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baseline="0" dirty="0" smtClean="0">
                <a:latin typeface="Times New Roman" pitchFamily="18" charset="0"/>
                <a:cs typeface="Times New Roman" pitchFamily="18" charset="0"/>
              </a:rPr>
              <a:t>2) - </a:t>
            </a:r>
            <a:r>
              <a:rPr lang="ru-RU" sz="2400" b="1" baseline="0" dirty="0" smtClean="0">
                <a:latin typeface="Times New Roman" pitchFamily="18" charset="0"/>
                <a:cs typeface="Times New Roman" pitchFamily="18" charset="0"/>
              </a:rPr>
              <a:t>При начальной скорости </a:t>
            </a:r>
            <a:r>
              <a:rPr lang="en-US" sz="2400" b="1" baseline="0" dirty="0" smtClean="0">
                <a:latin typeface="Times New Roman" pitchFamily="18" charset="0"/>
                <a:cs typeface="Times New Roman" pitchFamily="18" charset="0"/>
              </a:rPr>
              <a:t>U &gt; U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baseline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baseline="0" dirty="0" smtClean="0">
                <a:latin typeface="Times New Roman" pitchFamily="18" charset="0"/>
                <a:cs typeface="Times New Roman" pitchFamily="18" charset="0"/>
              </a:rPr>
              <a:t>дальность полёта </a:t>
            </a:r>
            <a:r>
              <a:rPr lang="en-US" sz="2400" b="1" baseline="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sz="2400" b="1" baseline="0" dirty="0" smtClean="0">
                <a:latin typeface="Times New Roman" pitchFamily="18" charset="0"/>
                <a:cs typeface="Times New Roman" pitchFamily="18" charset="0"/>
              </a:rPr>
              <a:t>увеличивается;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ru-RU" sz="2400" b="1" baseline="0" dirty="0" smtClean="0">
                <a:latin typeface="Times New Roman" pitchFamily="18" charset="0"/>
                <a:cs typeface="Times New Roman" pitchFamily="18" charset="0"/>
              </a:rPr>
              <a:t>- При начальной скорости </a:t>
            </a:r>
            <a:r>
              <a:rPr lang="en-US" sz="2400" b="1" baseline="0" dirty="0" smtClean="0">
                <a:latin typeface="Times New Roman" pitchFamily="18" charset="0"/>
                <a:cs typeface="Times New Roman" pitchFamily="18" charset="0"/>
              </a:rPr>
              <a:t>U &lt; U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baseline="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400" b="1" baseline="0" dirty="0" smtClean="0">
                <a:latin typeface="Times New Roman" pitchFamily="18" charset="0"/>
                <a:cs typeface="Times New Roman" pitchFamily="18" charset="0"/>
              </a:rPr>
              <a:t> дальность полёта уменьшается.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Отсюда можем сделать вывод, что дальность полёта тела имеет прямую зависимость от высоты и скорости броска тела.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71670" y="0"/>
            <a:ext cx="500066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Задание №2</a:t>
            </a:r>
          </a:p>
          <a:p>
            <a:pPr algn="ctr"/>
            <a:r>
              <a:rPr lang="ru-RU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Исследование зависимости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Эту Лабораторную Работу представляет студент-исследователь первого курса,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Чалапко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Егор. В данной работе я буду исследовать движение тел под углом к горизонту.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71670" y="0"/>
            <a:ext cx="50006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Резюме</a:t>
            </a:r>
            <a:endParaRPr lang="ru-RU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071670" y="0"/>
            <a:ext cx="50006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Справочник</a:t>
            </a:r>
            <a:endParaRPr lang="ru-RU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714488"/>
            <a:ext cx="85011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https://www.fxyz.ru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– Сайт, на котором, помимо формул по физике, можно найти конструктор траектории тела, брошенного под углом к горизонту;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http://ru.solverbook.com/spravochnik/mexanika/kinematika/dvizhenie-tela-broshennogo-pod-uglom-k-gorizontu/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Подробный разбор темы «Движение тела, брошенного под углом к горизонту»;</a:t>
            </a:r>
          </a:p>
          <a:p>
            <a:pPr marL="342900" indent="-342900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https://interneturok.ru/lesson/physics/11-klass/podgotovka-k-ege/zadachi-na-dvizhenie-s-uskoreniem-svobodnogo-padeniya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- Ссылка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видеоурок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 задачи по теме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«Движение тела, брошенного под углом к горизонту»;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Траектория -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линия, вдоль которой движется материальная точка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Дальность полёта - максимальная длина пути тела от начала до конца полета.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Ускорение свободного падения — ускорение, придаваемое телу силой тяжести, при исключении из рассмотрения других сил.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71670" y="0"/>
            <a:ext cx="50006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Глоссарий</a:t>
            </a:r>
            <a:endParaRPr lang="ru-RU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Tx/>
              <a:buChar char="-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Реализовать решение Задачи № 1</a:t>
            </a:r>
          </a:p>
          <a:p>
            <a:pPr algn="ctr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средствами электронных таблиц, построить график движения тела и исследовать зависимость дальности полёта от угла.</a:t>
            </a:r>
          </a:p>
          <a:p>
            <a:pPr algn="ctr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Выбрать самостоятельно задачу на движение тела под углом к горизонту, когда тело начинает движение, находясь на высоте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Решить ее, реализовать ее решение средствами электронных таблиц, построить график зависимости и проанализировать дальность полета в зависимости от высоты и начальной скорости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71670" y="0"/>
            <a:ext cx="500066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Цель Работы</a:t>
            </a:r>
            <a:endParaRPr lang="ru-RU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3357562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* COS(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*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* SIN (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*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(gt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/ 2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800" baseline="-25000" dirty="0" smtClean="0">
                <a:latin typeface="Times New Roman" pitchFamily="18" charset="0"/>
                <a:cs typeface="Times New Roman" pitchFamily="18" charset="0"/>
              </a:rPr>
              <a:t>кон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* SIN(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КОРЕНЬ(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* SIN(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 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algn="ctr">
              <a:buNone/>
            </a:pP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71670" y="0"/>
            <a:ext cx="500066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Задание №1</a:t>
            </a:r>
          </a:p>
          <a:p>
            <a:pPr algn="ctr"/>
            <a:r>
              <a:rPr 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Математическая модель</a:t>
            </a:r>
            <a:endParaRPr lang="ru-RU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71670" y="0"/>
            <a:ext cx="500066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Задание №1</a:t>
            </a:r>
          </a:p>
          <a:p>
            <a:pPr algn="ctr"/>
            <a:r>
              <a:rPr 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График функции</a:t>
            </a:r>
            <a:endParaRPr lang="ru-RU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28728" y="1857364"/>
            <a:ext cx="6500858" cy="40719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Диаграмма 6"/>
          <p:cNvGraphicFramePr/>
          <p:nvPr/>
        </p:nvGraphicFramePr>
        <p:xfrm>
          <a:off x="1601766" y="1931255"/>
          <a:ext cx="6357982" cy="400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значениях угла</a:t>
            </a:r>
            <a:r>
              <a:rPr lang="ru-RU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baseline="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ru-RU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&gt; 58</a:t>
            </a:r>
            <a:r>
              <a:rPr lang="ru-RU" baseline="0" dirty="0" smtClean="0">
                <a:latin typeface="Times New Roman" pitchFamily="18" charset="0"/>
                <a:cs typeface="Times New Roman" pitchFamily="18" charset="0"/>
              </a:rPr>
              <a:t>, дальность полёта </a:t>
            </a: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baseline="0" dirty="0" smtClean="0">
                <a:latin typeface="Times New Roman" pitchFamily="18" charset="0"/>
                <a:cs typeface="Times New Roman" pitchFamily="18" charset="0"/>
              </a:rPr>
              <a:t>уменьшается.</a:t>
            </a:r>
          </a:p>
          <a:p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aseline="0" dirty="0" smtClean="0">
                <a:latin typeface="Times New Roman" pitchFamily="18" charset="0"/>
                <a:cs typeface="Times New Roman" pitchFamily="18" charset="0"/>
              </a:rPr>
              <a:t>При значениях угла </a:t>
            </a: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58 &lt; </a:t>
            </a:r>
            <a:r>
              <a:rPr lang="el-GR" baseline="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 &lt;= 45 </a:t>
            </a:r>
            <a:r>
              <a:rPr lang="ru-RU" baseline="0" dirty="0" smtClean="0">
                <a:latin typeface="Times New Roman" pitchFamily="18" charset="0"/>
                <a:cs typeface="Times New Roman" pitchFamily="18" charset="0"/>
              </a:rPr>
              <a:t>дальность полёта</a:t>
            </a: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ru-RU" baseline="0" dirty="0" smtClean="0">
                <a:latin typeface="Times New Roman" pitchFamily="18" charset="0"/>
                <a:cs typeface="Times New Roman" pitchFamily="18" charset="0"/>
              </a:rPr>
              <a:t> увеличивается. </a:t>
            </a:r>
          </a:p>
          <a:p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aseline="0" dirty="0" smtClean="0">
                <a:latin typeface="Times New Roman" pitchFamily="18" charset="0"/>
                <a:cs typeface="Times New Roman" pitchFamily="18" charset="0"/>
              </a:rPr>
              <a:t>При значениях угла  </a:t>
            </a:r>
            <a:r>
              <a:rPr lang="el-GR" baseline="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 &gt; 45</a:t>
            </a:r>
            <a:r>
              <a:rPr lang="ru-RU" baseline="0" dirty="0" smtClean="0">
                <a:latin typeface="Times New Roman" pitchFamily="18" charset="0"/>
                <a:cs typeface="Times New Roman" pitchFamily="18" charset="0"/>
              </a:rPr>
              <a:t>, дальность полёта </a:t>
            </a: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baseline="0" dirty="0" smtClean="0">
                <a:latin typeface="Times New Roman" pitchFamily="18" charset="0"/>
                <a:cs typeface="Times New Roman" pitchFamily="18" charset="0"/>
              </a:rPr>
              <a:t>уменьшается.</a:t>
            </a:r>
            <a:endParaRPr lang="en-US" baseline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Отсюда можно сделать вывод, что при угле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= 45, дальность</a:t>
            </a:r>
            <a:r>
              <a:rPr lang="ru-RU" baseline="0" dirty="0" smtClean="0">
                <a:latin typeface="Times New Roman" pitchFamily="18" charset="0"/>
                <a:cs typeface="Times New Roman" pitchFamily="18" charset="0"/>
              </a:rPr>
              <a:t> полёта </a:t>
            </a: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ru-RU" baseline="0" dirty="0" smtClean="0">
                <a:latin typeface="Times New Roman" pitchFamily="18" charset="0"/>
                <a:cs typeface="Times New Roman" pitchFamily="18" charset="0"/>
              </a:rPr>
              <a:t>достигает максимального значения.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71670" y="0"/>
            <a:ext cx="500066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Задание №1</a:t>
            </a:r>
          </a:p>
          <a:p>
            <a:pPr algn="ctr"/>
            <a:r>
              <a:rPr 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Исследование зависимости</a:t>
            </a:r>
            <a:endParaRPr lang="ru-RU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Тело брошено с высоты 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метров под углом 30 градусов к горизонту с начальной скоростью 22 м/с. Найти дальность</a:t>
            </a:r>
            <a:r>
              <a:rPr lang="en-US" baseline="0" dirty="0" smtClean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время полета тела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построить график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Ускорение свободного падения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 = 10</a:t>
            </a:r>
            <a:r>
              <a:rPr lang="ru-RU" baseline="0" dirty="0" smtClean="0">
                <a:latin typeface="Times New Roman" pitchFamily="18" charset="0"/>
                <a:cs typeface="Times New Roman" pitchFamily="18" charset="0"/>
              </a:rPr>
              <a:t> м/с</a:t>
            </a:r>
            <a:r>
              <a:rPr lang="ru-RU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aseline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71670" y="0"/>
            <a:ext cx="500066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Задание №2</a:t>
            </a:r>
          </a:p>
          <a:p>
            <a:pPr algn="ctr"/>
            <a:r>
              <a:rPr lang="ru-RU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Условие задачи</a:t>
            </a:r>
            <a:endParaRPr lang="ru-RU" sz="4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536</Words>
  <Application>Microsoft Office PowerPoint</Application>
  <PresentationFormat>Экран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Лабораторная работа №2 Движение тела под углом к горизонту Выполнил Чалапко Егор Витальевич 1 курс 1 группа 1 подгруппа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Portable by Gosuto® 2018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 Движение тела под углом к горизонту Выполнил Чалапко Егор Витальевич 1 курс 1 группа 1 подгруппа</dc:title>
  <dc:creator>user</dc:creator>
  <cp:lastModifiedBy>user</cp:lastModifiedBy>
  <cp:revision>18</cp:revision>
  <dcterms:created xsi:type="dcterms:W3CDTF">2019-10-07T19:01:31Z</dcterms:created>
  <dcterms:modified xsi:type="dcterms:W3CDTF">2019-10-07T20:14:22Z</dcterms:modified>
</cp:coreProperties>
</file>