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2;&#1089;&#1105;&#1086;&#1089;&#1090;&#1072;&#1083;&#1100;&#1085;&#1086;&#1077;\&#1060;&#1080;&#1079;&#1080;&#1082;&#1072;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координаты </a:t>
            </a:r>
            <a:r>
              <a:rPr lang="en-US"/>
              <a:t>X </a:t>
            </a:r>
            <a:r>
              <a:rPr lang="ru-RU"/>
              <a:t>пружинного маятника от времени </a:t>
            </a:r>
            <a:r>
              <a:rPr lang="en-US"/>
              <a:t>t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2927437369821157"/>
          <c:y val="0.22153916459325559"/>
          <c:w val="0.83447637573222089"/>
          <c:h val="0.73278841838313202"/>
        </c:manualLayout>
      </c:layout>
      <c:scatterChart>
        <c:scatterStyle val="smooth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t</c:v>
                </c:pt>
              </c:strCache>
            </c:strRef>
          </c:tx>
          <c:xVal>
            <c:strRef>
              <c:f>Лист1!$B$1:$B$52</c:f>
              <c:strCache>
                <c:ptCount val="52"/>
                <c:pt idx="0">
                  <c:v>t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</c:strCache>
            </c:strRef>
          </c:xVal>
          <c:yVal>
            <c:numRef>
              <c:f>Лист1!$A$1:$A$52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2.0200506267623652E-4</c:v>
                </c:pt>
                <c:pt idx="3">
                  <c:v>6.7744090559508933E-4</c:v>
                </c:pt>
                <c:pt idx="4">
                  <c:v>1.1189780975650369E-3</c:v>
                </c:pt>
                <c:pt idx="5">
                  <c:v>1.2411998445451742E-3</c:v>
                </c:pt>
                <c:pt idx="6">
                  <c:v>9.6510002922630235E-4</c:v>
                </c:pt>
                <c:pt idx="7">
                  <c:v>4.6915404520328637E-4</c:v>
                </c:pt>
                <c:pt idx="8">
                  <c:v>7.3949411153221014E-5</c:v>
                </c:pt>
                <c:pt idx="9">
                  <c:v>3.4952805064010221E-5</c:v>
                </c:pt>
                <c:pt idx="10">
                  <c:v>3.7737226487879528E-4</c:v>
                </c:pt>
                <c:pt idx="11">
                  <c:v>8.7986230438485871E-4</c:v>
                </c:pt>
                <c:pt idx="12">
                  <c:v>1.2176052214234925E-3</c:v>
                </c:pt>
                <c:pt idx="13">
                  <c:v>1.1722785227952022E-3</c:v>
                </c:pt>
                <c:pt idx="14">
                  <c:v>7.7318212081139385E-4</c:v>
                </c:pt>
                <c:pt idx="15">
                  <c:v>2.7829839530117814E-4</c:v>
                </c:pt>
                <c:pt idx="16">
                  <c:v>7.5282038297944809E-6</c:v>
                </c:pt>
                <c:pt idx="17">
                  <c:v>1.3590178479414426E-4</c:v>
                </c:pt>
                <c:pt idx="18">
                  <c:v>5.8043637573460731E-4</c:v>
                </c:pt>
                <c:pt idx="19">
                  <c:v>1.0537776153559759E-3</c:v>
                </c:pt>
                <c:pt idx="20">
                  <c:v>1.2499500579720697E-3</c:v>
                </c:pt>
                <c:pt idx="21">
                  <c:v>1.0421446585716467E-3</c:v>
                </c:pt>
                <c:pt idx="22">
                  <c:v>5.646901938917996E-4</c:v>
                </c:pt>
                <c:pt idx="23">
                  <c:v>1.2622096493316296E-4</c:v>
                </c:pt>
                <c:pt idx="24">
                  <c:v>1.017058474337737E-5</c:v>
                </c:pt>
                <c:pt idx="25">
                  <c:v>2.9155589915872429E-4</c:v>
                </c:pt>
                <c:pt idx="26">
                  <c:v>7.8848488234034661E-4</c:v>
                </c:pt>
                <c:pt idx="27">
                  <c:v>1.17973458902988E-3</c:v>
                </c:pt>
                <c:pt idx="28">
                  <c:v>1.2123948703573217E-3</c:v>
                </c:pt>
                <c:pt idx="29">
                  <c:v>8.6535359135763801E-4</c:v>
                </c:pt>
                <c:pt idx="30">
                  <c:v>3.6294385704065292E-4</c:v>
                </c:pt>
                <c:pt idx="31">
                  <c:v>2.9931458989888653E-5</c:v>
                </c:pt>
                <c:pt idx="32">
                  <c:v>8.1581006294005333E-5</c:v>
                </c:pt>
                <c:pt idx="33">
                  <c:v>4.8450539482382851E-4</c:v>
                </c:pt>
                <c:pt idx="34">
                  <c:v>9.7824777223159726E-4</c:v>
                </c:pt>
                <c:pt idx="35">
                  <c:v>1.2436450668554652E-3</c:v>
                </c:pt>
                <c:pt idx="36">
                  <c:v>1.1091401678650012E-3</c:v>
                </c:pt>
                <c:pt idx="37">
                  <c:v>6.61679221022857E-4</c:v>
                </c:pt>
                <c:pt idx="38">
                  <c:v>1.905082314874726E-4</c:v>
                </c:pt>
                <c:pt idx="39">
                  <c:v>1.9976013026140605E-7</c:v>
                </c:pt>
                <c:pt idx="40">
                  <c:v>2.1377228594108248E-4</c:v>
                </c:pt>
                <c:pt idx="41">
                  <c:v>6.9316906824046177E-4</c:v>
                </c:pt>
                <c:pt idx="42">
                  <c:v>1.1285002604518579E-3</c:v>
                </c:pt>
                <c:pt idx="43">
                  <c:v>1.2383607273190121E-3</c:v>
                </c:pt>
                <c:pt idx="44">
                  <c:v>9.5173488325747788E-4</c:v>
                </c:pt>
                <c:pt idx="45">
                  <c:v>4.5390231736894374E-4</c:v>
                </c:pt>
                <c:pt idx="46">
                  <c:v>6.6670065412071102E-5</c:v>
                </c:pt>
                <c:pt idx="47">
                  <c:v>4.0351328432638379E-5</c:v>
                </c:pt>
                <c:pt idx="48">
                  <c:v>3.9195896439253195E-4</c:v>
                </c:pt>
                <c:pt idx="49">
                  <c:v>8.9420810116528997E-4</c:v>
                </c:pt>
                <c:pt idx="50">
                  <c:v>1.2224367600217495E-3</c:v>
                </c:pt>
                <c:pt idx="51">
                  <c:v>1.1644726183877218E-3</c:v>
                </c:pt>
              </c:numCache>
            </c:numRef>
          </c:yVal>
          <c:smooth val="1"/>
        </c:ser>
        <c:axId val="63441920"/>
        <c:axId val="105237888"/>
      </c:scatterChart>
      <c:valAx>
        <c:axId val="63441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</a:t>
                </a:r>
                <a:r>
                  <a:rPr lang="en-US"/>
                  <a:t>t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86704842097783463"/>
              <c:y val="0.86785980400273666"/>
            </c:manualLayout>
          </c:layout>
        </c:title>
        <c:numFmt formatCode="General" sourceLinked="1"/>
        <c:majorTickMark val="none"/>
        <c:tickLblPos val="nextTo"/>
        <c:crossAx val="105237888"/>
        <c:crosses val="autoZero"/>
        <c:crossBetween val="midCat"/>
      </c:valAx>
      <c:valAx>
        <c:axId val="1052378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Координата </a:t>
                </a:r>
                <a:r>
                  <a:rPr lang="en-US"/>
                  <a:t>X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6.0913705583756354E-2"/>
              <c:y val="0.15523975676818036"/>
            </c:manualLayout>
          </c:layout>
        </c:title>
        <c:numFmt formatCode="General" sourceLinked="1"/>
        <c:majorTickMark val="none"/>
        <c:tickLblPos val="nextTo"/>
        <c:crossAx val="63441920"/>
        <c:crosses val="autoZero"/>
        <c:crossBetween val="midCat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l="-14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98EF-1D08-45D2-8C68-FBD4D6C220EA}" type="datetimeFigureOut">
              <a:rPr lang="ru-RU" smtClean="0"/>
              <a:pPr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9667-0104-4835-963A-7C586EF6A0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ath.ru/poleznoe/fizika/fizika_78_mehanicheskie_kolebanija_i_volny.php" TargetMode="External"/><Relationship Id="rId2" Type="http://schemas.openxmlformats.org/officeDocument/2006/relationships/hyperlink" Target="https://lampa.io/p/%D0%BC%D0%B5%D1%85%D0%B0%D0%BD%D0%B8%D1%87%D0%B5%D1%81%D0%BA%D0%B8%D0%B5-%D0%BA%D0%BE%D0%BB%D0%B5%D0%B1%D0%B0%D0%BD%D0%B8%D1%8F-000000001606fb176991dabf9d7d6c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zmat.by/kursy/kolebanija_volny/garmonichesko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577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Портфолио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cap="none" spc="0" dirty="0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Отчёт по Лабораторной работе «Механическая система, аналогичная рассмотренной электрической цепи» студента 1 курса 1 подгруппы ИВТ </a:t>
            </a:r>
            <a:r>
              <a:rPr lang="ru-RU" sz="2400" b="1" cap="none" spc="0" dirty="0" err="1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Чалапко</a:t>
            </a:r>
            <a:r>
              <a:rPr lang="ru-RU" sz="2400" b="1" cap="none" spc="0" dirty="0" smtClean="0">
                <a:ln w="17780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Егора Витальевича</a:t>
            </a:r>
            <a:endParaRPr lang="ru-RU" sz="2400" b="1" cap="none" spc="0" dirty="0">
              <a:ln w="17780" cmpd="sng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hlinkClick r:id="rId2"/>
              </a:rPr>
              <a:t>Сайт, на котором можно найти простой и наглядный разбор темы механических колебаний. На этом сайте также можно проверить свои знания путём небольших тестов</a:t>
            </a:r>
            <a:r>
              <a:rPr lang="ru-RU" dirty="0" smtClean="0"/>
              <a:t>;</a:t>
            </a:r>
          </a:p>
          <a:p>
            <a:r>
              <a:rPr lang="ru-RU" dirty="0" smtClean="0">
                <a:hlinkClick r:id="rId3"/>
              </a:rPr>
              <a:t>Ресурс, на котором имеется краткий разбор темы "Механические колебания" и примеры решения задач</a:t>
            </a:r>
            <a:r>
              <a:rPr lang="ru-RU" dirty="0" smtClean="0"/>
              <a:t>;</a:t>
            </a:r>
          </a:p>
          <a:p>
            <a:r>
              <a:rPr lang="ru-RU" dirty="0" smtClean="0">
                <a:hlinkClick r:id="rId4"/>
              </a:rPr>
              <a:t>Сайт, на котором можно найти краткий разбор темы "Механические колебания" по графикам и формулам, а также </a:t>
            </a:r>
            <a:r>
              <a:rPr lang="ru-RU" dirty="0" err="1" smtClean="0">
                <a:hlinkClick r:id="rId4"/>
              </a:rPr>
              <a:t>онлайн</a:t>
            </a:r>
            <a:r>
              <a:rPr lang="ru-RU" dirty="0" smtClean="0">
                <a:hlinkClick r:id="rId4"/>
              </a:rPr>
              <a:t> тестирование по данной теме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7946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Справочник</a:t>
            </a:r>
          </a:p>
          <a:p>
            <a:pPr algn="ctr"/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2122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Глоссарий</a:t>
            </a:r>
            <a:endParaRPr lang="ru-RU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571612"/>
            <a:ext cx="8215370" cy="4572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Механические </a:t>
            </a: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колебания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это повторяющееся движение, при котором тело многократно проходит одно и то же положение в пространстве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Период 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колебаний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— наименьший промежуток времени, за который система совершает одно полное 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колебание.</a:t>
            </a:r>
          </a:p>
          <a:p>
            <a:pPr>
              <a:buFontTx/>
              <a:buChar char="-"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Частота колебаний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— это число колебаний, совершаемых за единицу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времени.</a:t>
            </a:r>
          </a:p>
          <a:p>
            <a:pPr>
              <a:buFontTx/>
              <a:buChar char="-"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Амплитуда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максимальное значение смещения или изменения переменной величины от среднего значения при 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колебательном или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волновом движении.</a:t>
            </a:r>
          </a:p>
          <a:p>
            <a:pPr>
              <a:buFontTx/>
              <a:buChar char="-"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Циклическая частота 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колебаний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число колебаний за 2π секунд. 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2357430"/>
            <a:ext cx="8715436" cy="2571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357430"/>
            <a:ext cx="7972452" cy="412592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Построить график зависимости </a:t>
            </a:r>
            <a:r>
              <a:rPr lang="ru-RU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Ответить на поставленные вопросы</a:t>
            </a:r>
            <a:endParaRPr lang="ru-RU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578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Цель Лабораторной работы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6663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Математическая модель</a:t>
            </a:r>
            <a:endParaRPr lang="ru-RU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071678"/>
            <a:ext cx="8072494" cy="25717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285992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координаты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времени 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)=((m*g)/k)*(1-cos(w</a:t>
            </a:r>
            <a:r>
              <a:rPr lang="en-US" sz="40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*t))</a:t>
            </a:r>
            <a:endParaRPr lang="en-US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00034" y="1428736"/>
            <a:ext cx="7929618" cy="4929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356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График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571472" y="1428736"/>
          <a:ext cx="7858180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6021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Ответы на вопросы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571612"/>
            <a:ext cx="8215370" cy="4572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Около какого значения </a:t>
            </a:r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происходят колебания груза?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 Колебания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происходят около значения </a:t>
            </a:r>
            <a:r>
              <a:rPr lang="en-US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0,0006</a:t>
            </a:r>
            <a:r>
              <a:rPr lang="ru-RU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Опишите энергетические превращения, которые происходят в электрической и механической системах при колебаниях.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Ответ: В механических</a:t>
            </a:r>
            <a:r>
              <a:rPr lang="ru-RU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системах колебаний происходит переход потенциальной энергии в кинетическую и обратно.</a:t>
            </a:r>
          </a:p>
          <a:p>
            <a:r>
              <a:rPr lang="ru-RU" sz="24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электрических системах колебаний (колебательный контур) происходит непрерывный переход электрической энергии конденсатора в энергию магнитного поля катушки и обратно. </a:t>
            </a:r>
            <a:endParaRPr lang="ru-RU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216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13</cp:revision>
  <dcterms:created xsi:type="dcterms:W3CDTF">2019-10-27T11:51:47Z</dcterms:created>
  <dcterms:modified xsi:type="dcterms:W3CDTF">2019-10-28T17:29:15Z</dcterms:modified>
</cp:coreProperties>
</file>