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2;&#1089;&#1105;&#1086;&#1089;&#1090;&#1072;&#1083;&#1100;&#1085;&#1086;&#1077;\&#1050;&#1086;&#1083;&#1077;&#1073;&#1072;&#1090;&#1077;&#1083;&#1100;&#1085;&#1099;&#1081;%20&#1082;&#1086;&#1085;&#1090;&#1091;&#108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2;&#1089;&#1105;&#1086;&#1089;&#1090;&#1072;&#1083;&#1100;&#1085;&#1086;&#1077;\&#1050;&#1086;&#1083;&#1077;&#1073;&#1072;&#1090;&#1077;&#1083;&#1100;&#1085;&#1099;&#1081;%20&#1082;&#1086;&#1085;&#1090;&#1091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8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заряда</a:t>
            </a:r>
            <a:r>
              <a:rPr lang="en-US"/>
              <a:t> </a:t>
            </a:r>
            <a:r>
              <a:rPr lang="ru-RU"/>
              <a:t>конденсатора от времени </a:t>
            </a:r>
            <a:r>
              <a:rPr lang="en-US"/>
              <a:t>q(t) </a:t>
            </a:r>
          </a:p>
        </c:rich>
      </c:tx>
      <c:layout>
        <c:manualLayout>
          <c:xMode val="edge"/>
          <c:yMode val="edge"/>
          <c:x val="0.12853240089810175"/>
          <c:y val="1.1188809545904675E-2"/>
        </c:manualLayout>
      </c:layout>
    </c:title>
    <c:plotArea>
      <c:layout>
        <c:manualLayout>
          <c:layoutTarget val="inner"/>
          <c:xMode val="edge"/>
          <c:yMode val="edge"/>
          <c:x val="0.13238436063653614"/>
          <c:y val="0.23889048123040513"/>
          <c:w val="0.75305235051743069"/>
          <c:h val="0.62961604469415555"/>
        </c:manualLayout>
      </c:layout>
      <c:scatterChart>
        <c:scatterStyle val="smoothMarker"/>
        <c:ser>
          <c:idx val="0"/>
          <c:order val="0"/>
          <c:tx>
            <c:strRef>
              <c:f>Заряд!$B$1</c:f>
              <c:strCache>
                <c:ptCount val="1"/>
                <c:pt idx="0">
                  <c:v>t</c:v>
                </c:pt>
              </c:strCache>
            </c:strRef>
          </c:tx>
          <c:xVal>
            <c:numRef>
              <c:f>Заряд!$B$2:$B$50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</c:numCache>
            </c:numRef>
          </c:xVal>
          <c:yVal>
            <c:numRef>
              <c:f>Заряд!$A$2:$A$50</c:f>
              <c:numCache>
                <c:formatCode>General</c:formatCode>
                <c:ptCount val="49"/>
                <c:pt idx="0">
                  <c:v>0</c:v>
                </c:pt>
                <c:pt idx="1">
                  <c:v>2.4395528203682238E-8</c:v>
                </c:pt>
                <c:pt idx="2">
                  <c:v>1.8229873303174891E-8</c:v>
                </c:pt>
                <c:pt idx="3">
                  <c:v>1.558289701077771E-9</c:v>
                </c:pt>
                <c:pt idx="4">
                  <c:v>2.8609055792725098E-8</c:v>
                </c:pt>
                <c:pt idx="5">
                  <c:v>1.1393141295451083E-8</c:v>
                </c:pt>
                <c:pt idx="6">
                  <c:v>5.9093898986464086E-9</c:v>
                </c:pt>
                <c:pt idx="7">
                  <c:v>2.9995003184008447E-8</c:v>
                </c:pt>
                <c:pt idx="8">
                  <c:v>5.3058133907327719E-9</c:v>
                </c:pt>
                <c:pt idx="9">
                  <c:v>1.2149263975875421E-8</c:v>
                </c:pt>
                <c:pt idx="10">
                  <c:v>2.8265409371389285E-8</c:v>
                </c:pt>
                <c:pt idx="11">
                  <c:v>1.2326656398207527E-9</c:v>
                </c:pt>
                <c:pt idx="12">
                  <c:v>1.8981441064689075E-8</c:v>
                </c:pt>
                <c:pt idx="13">
                  <c:v>2.3779635451567956E-8</c:v>
                </c:pt>
                <c:pt idx="14">
                  <c:v>1.9983934876924302E-11</c:v>
                </c:pt>
                <c:pt idx="15">
                  <c:v>2.4986386339295634E-8</c:v>
                </c:pt>
                <c:pt idx="16">
                  <c:v>1.7469699464627201E-8</c:v>
                </c:pt>
                <c:pt idx="17">
                  <c:v>1.9197295307678731E-9</c:v>
                </c:pt>
                <c:pt idx="18">
                  <c:v>2.8916440549434456E-8</c:v>
                </c:pt>
                <c:pt idx="19">
                  <c:v>1.0646629178954997E-8</c:v>
                </c:pt>
                <c:pt idx="20">
                  <c:v>6.537188561260972E-9</c:v>
                </c:pt>
                <c:pt idx="21">
                  <c:v>2.9955048628393985E-8</c:v>
                </c:pt>
                <c:pt idx="22">
                  <c:v>4.7280672820037157E-9</c:v>
                </c:pt>
                <c:pt idx="23">
                  <c:v>1.2912982512707425E-8</c:v>
                </c:pt>
                <c:pt idx="24">
                  <c:v>2.7886416939787686E-8</c:v>
                </c:pt>
                <c:pt idx="25">
                  <c:v>9.4372498033475522E-10</c:v>
                </c:pt>
                <c:pt idx="26">
                  <c:v>1.9722400178342848E-8</c:v>
                </c:pt>
                <c:pt idx="27">
                  <c:v>2.3140349144372692E-8</c:v>
                </c:pt>
                <c:pt idx="28">
                  <c:v>7.9882491820605984E-11</c:v>
                </c:pt>
                <c:pt idx="29">
                  <c:v>2.5550635502341003E-8</c:v>
                </c:pt>
                <c:pt idx="30">
                  <c:v>1.6702945050977278E-8</c:v>
                </c:pt>
                <c:pt idx="31">
                  <c:v>2.3160220635552679E-9</c:v>
                </c:pt>
                <c:pt idx="32">
                  <c:v>2.9186744607256032E-8</c:v>
                </c:pt>
                <c:pt idx="33">
                  <c:v>9.9117167263232946E-9</c:v>
                </c:pt>
                <c:pt idx="34">
                  <c:v>7.1875365935645298E-9</c:v>
                </c:pt>
                <c:pt idx="35">
                  <c:v>2.9875245977063387E-8</c:v>
                </c:pt>
                <c:pt idx="36">
                  <c:v>4.177690991207536E-9</c:v>
                </c:pt>
                <c:pt idx="37">
                  <c:v>1.3682261959079836E-8</c:v>
                </c:pt>
                <c:pt idx="38">
                  <c:v>2.7473088332596532E-8</c:v>
                </c:pt>
                <c:pt idx="39">
                  <c:v>6.9223761212944133E-10</c:v>
                </c:pt>
                <c:pt idx="40">
                  <c:v>2.045077634031305E-8</c:v>
                </c:pt>
                <c:pt idx="41">
                  <c:v>2.2479372676220573E-8</c:v>
                </c:pt>
                <c:pt idx="42">
                  <c:v>1.7953606964955744E-10</c:v>
                </c:pt>
                <c:pt idx="43">
                  <c:v>2.6086772237014507E-8</c:v>
                </c:pt>
                <c:pt idx="44">
                  <c:v>1.5931653098260995E-8</c:v>
                </c:pt>
                <c:pt idx="45">
                  <c:v>2.7461113682176308E-9</c:v>
                </c:pt>
                <c:pt idx="46">
                  <c:v>2.9419247734364684E-8</c:v>
                </c:pt>
                <c:pt idx="47">
                  <c:v>9.1903621299017879E-9</c:v>
                </c:pt>
                <c:pt idx="48">
                  <c:v>7.8587011271937596E-9</c:v>
                </c:pt>
              </c:numCache>
            </c:numRef>
          </c:yVal>
          <c:smooth val="1"/>
        </c:ser>
        <c:axId val="81765504"/>
        <c:axId val="81785600"/>
      </c:scatterChart>
      <c:valAx>
        <c:axId val="81765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</a:t>
                </a:r>
                <a:r>
                  <a:rPr lang="en-US"/>
                  <a:t>t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89770112959350135"/>
              <c:y val="0.831403141324355"/>
            </c:manualLayout>
          </c:layout>
        </c:title>
        <c:numFmt formatCode="General" sourceLinked="1"/>
        <c:majorTickMark val="none"/>
        <c:tickLblPos val="nextTo"/>
        <c:crossAx val="81785600"/>
        <c:crosses val="autoZero"/>
        <c:crossBetween val="midCat"/>
      </c:valAx>
      <c:valAx>
        <c:axId val="817856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Заряд </a:t>
                </a:r>
                <a:r>
                  <a:rPr lang="en-US"/>
                  <a:t>q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10129197317675273"/>
              <c:y val="0.17289647443841574"/>
            </c:manualLayout>
          </c:layout>
        </c:title>
        <c:numFmt formatCode="General" sourceLinked="1"/>
        <c:majorTickMark val="none"/>
        <c:tickLblPos val="nextTo"/>
        <c:crossAx val="8176550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5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  <a:r>
              <a:rPr lang="ru-RU" baseline="0"/>
              <a:t> Тока от времени </a:t>
            </a:r>
            <a:r>
              <a:rPr lang="en-US" baseline="0"/>
              <a:t>I(t)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7.7148438539117292E-2"/>
          <c:y val="0.1000060821274346"/>
          <c:w val="0.86216466125598101"/>
          <c:h val="0.8686093917404718"/>
        </c:manualLayout>
      </c:layout>
      <c:scatterChart>
        <c:scatterStyle val="smoothMarker"/>
        <c:ser>
          <c:idx val="0"/>
          <c:order val="0"/>
          <c:tx>
            <c:strRef>
              <c:f>Ток!$B$1</c:f>
              <c:strCache>
                <c:ptCount val="1"/>
                <c:pt idx="0">
                  <c:v>t</c:v>
                </c:pt>
              </c:strCache>
            </c:strRef>
          </c:tx>
          <c:xVal>
            <c:numRef>
              <c:f>Ток!$B$2:$B$50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</c:numCache>
            </c:numRef>
          </c:xVal>
          <c:yVal>
            <c:numRef>
              <c:f>Ток!$A$2:$A$50</c:f>
              <c:numCache>
                <c:formatCode>General</c:formatCode>
                <c:ptCount val="49"/>
                <c:pt idx="0">
                  <c:v>0</c:v>
                </c:pt>
                <c:pt idx="1">
                  <c:v>-194.88176598888793</c:v>
                </c:pt>
                <c:pt idx="2">
                  <c:v>244.13561716426639</c:v>
                </c:pt>
                <c:pt idx="3">
                  <c:v>-110.95597755647661</c:v>
                </c:pt>
                <c:pt idx="4">
                  <c:v>-105.13694829773183</c:v>
                </c:pt>
                <c:pt idx="5">
                  <c:v>242.66493262053268</c:v>
                </c:pt>
                <c:pt idx="6">
                  <c:v>-198.85841416638348</c:v>
                </c:pt>
                <c:pt idx="7">
                  <c:v>6.452379224771124</c:v>
                </c:pt>
                <c:pt idx="8">
                  <c:v>190.77527936809139</c:v>
                </c:pt>
                <c:pt idx="9">
                  <c:v>-245.4436482738725</c:v>
                </c:pt>
                <c:pt idx="10">
                  <c:v>116.7010832681529</c:v>
                </c:pt>
                <c:pt idx="11">
                  <c:v>99.247872374379241</c:v>
                </c:pt>
                <c:pt idx="12">
                  <c:v>-241.03257447467755</c:v>
                </c:pt>
                <c:pt idx="13">
                  <c:v>202.70257449001701</c:v>
                </c:pt>
                <c:pt idx="14">
                  <c:v>-12.900459602649718</c:v>
                </c:pt>
                <c:pt idx="15">
                  <c:v>-186.5416902183959</c:v>
                </c:pt>
                <c:pt idx="16">
                  <c:v>246.58815448391553</c:v>
                </c:pt>
                <c:pt idx="17">
                  <c:v>-122.36843780128146</c:v>
                </c:pt>
                <c:pt idx="18">
                  <c:v>-93.292673336918753</c:v>
                </c:pt>
                <c:pt idx="19">
                  <c:v>239.23963027247262</c:v>
                </c:pt>
                <c:pt idx="20">
                  <c:v>-206.41168581821825</c:v>
                </c:pt>
                <c:pt idx="21">
                  <c:v>19.33994515081617</c:v>
                </c:pt>
                <c:pt idx="22">
                  <c:v>182.18381913526349</c:v>
                </c:pt>
                <c:pt idx="23">
                  <c:v>-247.56837327613766</c:v>
                </c:pt>
                <c:pt idx="24">
                  <c:v>127.9542653254943</c:v>
                </c:pt>
                <c:pt idx="25">
                  <c:v>87.275318789854765</c:v>
                </c:pt>
                <c:pt idx="26">
                  <c:v>-237.28729454888617</c:v>
                </c:pt>
                <c:pt idx="27">
                  <c:v>209.98327698474708</c:v>
                </c:pt>
                <c:pt idx="28">
                  <c:v>-25.766545612688532</c:v>
                </c:pt>
                <c:pt idx="29">
                  <c:v>-177.70456951601639</c:v>
                </c:pt>
                <c:pt idx="30">
                  <c:v>248.38365158748095</c:v>
                </c:pt>
                <c:pt idx="31">
                  <c:v>-133.45484432715142</c:v>
                </c:pt>
                <c:pt idx="32">
                  <c:v>-81.199817748311105</c:v>
                </c:pt>
                <c:pt idx="33">
                  <c:v>235.17686803223339</c:v>
                </c:pt>
                <c:pt idx="34">
                  <c:v>-213.41496844508941</c:v>
                </c:pt>
                <c:pt idx="35">
                  <c:v>32.175979316272254</c:v>
                </c:pt>
                <c:pt idx="36">
                  <c:v>173.10692562547175</c:v>
                </c:pt>
                <c:pt idx="37">
                  <c:v>-249.03344624518473</c:v>
                </c:pt>
                <c:pt idx="38">
                  <c:v>138.86651008877047</c:v>
                </c:pt>
                <c:pt idx="39">
                  <c:v>75.070217967055783</c:v>
                </c:pt>
                <c:pt idx="40">
                  <c:v>-232.90975677757655</c:v>
                </c:pt>
                <c:pt idx="41">
                  <c:v>216.70447386180959</c:v>
                </c:pt>
                <c:pt idx="42">
                  <c:v>-38.563976026790385</c:v>
                </c:pt>
                <c:pt idx="43">
                  <c:v>-168.39395060769834</c:v>
                </c:pt>
                <c:pt idx="44">
                  <c:v>249.51732432867081</c:v>
                </c:pt>
                <c:pt idx="45">
                  <c:v>-144.18565713061557</c:v>
                </c:pt>
                <c:pt idx="46">
                  <c:v>-68.890603243716768</c:v>
                </c:pt>
                <c:pt idx="47">
                  <c:v>230.48747122995204</c:v>
                </c:pt>
                <c:pt idx="48">
                  <c:v>-219.8496016278049</c:v>
                </c:pt>
              </c:numCache>
            </c:numRef>
          </c:yVal>
          <c:smooth val="1"/>
        </c:ser>
        <c:axId val="107889024"/>
        <c:axId val="107891712"/>
      </c:scatterChart>
      <c:valAx>
        <c:axId val="107889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300"/>
                  <a:t>t</a:t>
                </a:r>
              </a:p>
            </c:rich>
          </c:tx>
          <c:layout>
            <c:manualLayout>
              <c:xMode val="edge"/>
              <c:yMode val="edge"/>
              <c:x val="0.92529900861897341"/>
              <c:y val="0.48614369727848222"/>
            </c:manualLayout>
          </c:layout>
        </c:title>
        <c:numFmt formatCode="General" sourceLinked="1"/>
        <c:majorTickMark val="none"/>
        <c:tickLblPos val="nextTo"/>
        <c:crossAx val="107891712"/>
        <c:crosses val="autoZero"/>
        <c:crossBetween val="midCat"/>
      </c:valAx>
      <c:valAx>
        <c:axId val="1078917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300"/>
                  <a:t>I(t)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5.7057050311289596E-2"/>
              <c:y val="3.7774689928464854E-2"/>
            </c:manualLayout>
          </c:layout>
        </c:title>
        <c:numFmt formatCode="General" sourceLinked="1"/>
        <c:majorTickMark val="none"/>
        <c:tickLblPos val="nextTo"/>
        <c:crossAx val="1078890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7519-0002-4BBA-8C9A-8146ECE0726F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C6FE-48A5-4CAB-9EC5-A19331777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l="-10000" r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BE48-C882-445A-A6FF-E89A012E8B9B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D395-16D1-4E0D-94B9-E7E478C522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yrator.ru/circuitry-oscillatory-circuit" TargetMode="External"/><Relationship Id="rId2" Type="http://schemas.openxmlformats.org/officeDocument/2006/relationships/hyperlink" Target="https://wpcalc.com/rezonansnaya-chastota-kontur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academy.ru/lesson/10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577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Портфолио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cap="none" spc="0" dirty="0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Отчёт по Лабораторной работе «Моделирование колебательного контура с источником тока» студента 1 курса 1 подгруппы ИВТ </a:t>
            </a:r>
            <a:r>
              <a:rPr lang="ru-RU" sz="2400" b="1" cap="none" spc="0" dirty="0" err="1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Чалапко</a:t>
            </a:r>
            <a:r>
              <a:rPr lang="ru-RU" sz="2400" b="1" cap="none" spc="0" dirty="0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Егора Витальевича</a:t>
            </a:r>
            <a:endParaRPr lang="ru-RU" sz="2400" b="1" cap="none" spc="0" dirty="0">
              <a:ln w="17780" cmpd="sng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hlinkClick r:id="rId2"/>
              </a:rPr>
              <a:t>Сайт, на котором вы сможете рассчитать величины, связанные с колебательным контуром</a:t>
            </a:r>
            <a:r>
              <a:rPr lang="ru-RU" sz="2800" dirty="0" smtClean="0"/>
              <a:t>;</a:t>
            </a:r>
          </a:p>
          <a:p>
            <a:r>
              <a:rPr lang="ru-RU" sz="2800" dirty="0" smtClean="0">
                <a:hlinkClick r:id="rId3"/>
              </a:rPr>
              <a:t>Сайт, на котором имеется информация о колебательном контуре, о его схемах и функциях, а также калькулятор </a:t>
            </a:r>
            <a:r>
              <a:rPr lang="ru-RU" sz="2800" dirty="0" err="1" smtClean="0">
                <a:hlinkClick r:id="rId3"/>
              </a:rPr>
              <a:t>рассчёта</a:t>
            </a:r>
            <a:r>
              <a:rPr lang="ru-RU" sz="2800" dirty="0" smtClean="0">
                <a:hlinkClick r:id="rId3"/>
              </a:rPr>
              <a:t> значений колебательного контура</a:t>
            </a:r>
            <a:r>
              <a:rPr lang="ru-RU" sz="2800" dirty="0" smtClean="0"/>
              <a:t>;</a:t>
            </a:r>
          </a:p>
          <a:p>
            <a:r>
              <a:rPr lang="ru-RU" sz="2800" dirty="0" smtClean="0">
                <a:hlinkClick r:id="rId4"/>
              </a:rPr>
              <a:t>Ссылка, на </a:t>
            </a:r>
            <a:r>
              <a:rPr lang="ru-RU" sz="2800" dirty="0" err="1" smtClean="0">
                <a:hlinkClick r:id="rId4"/>
              </a:rPr>
              <a:t>видеоурок-демонстрацию</a:t>
            </a:r>
            <a:r>
              <a:rPr lang="ru-RU" sz="2800" dirty="0" smtClean="0">
                <a:hlinkClick r:id="rId4"/>
              </a:rPr>
              <a:t> работы колебательного контура</a:t>
            </a:r>
            <a:endParaRPr lang="ru-RU" sz="2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794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Справочник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1500174"/>
            <a:ext cx="8143932" cy="41434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8215370" cy="450059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Колебательный контур — электрическая цепь, содержащая катушку индуктивности, конденсатор и источник электрической энергии. При последовательном соединении элементов цепи колебательный контур называется последовательным, при параллельном — параллельным. Колебательный контур — простейшая система, в которой могут происходить свободные электромагнитные колебания.</a:t>
            </a:r>
          </a:p>
          <a:p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Катушка индуктивности — винтовая, спиральная или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винтоспиральная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катушка из свёрнутого изолированного проводника, обладающая значительной индуктивностью при относительно малой ёмкости и малом активном сопротивлении. </a:t>
            </a:r>
          </a:p>
          <a:p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Конденсатор  — двухполюсник с постоянным или переменным значением ёмкости и малой проводимостью; устройство для накопления заряда и энергии электрического поля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212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Глоссарий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578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Цель </a:t>
            </a:r>
            <a:r>
              <a:rPr lang="ru-R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абораторной работы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500174"/>
            <a:ext cx="8143932" cy="41434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0"/>
            <a:ext cx="8143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1)Построить графики зависимостей заряда конденсатора от времени и тока от времени средствами электронных таблиц;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2)Проанализировать полученные зависимости и ответить на вопросы.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666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Математическая модель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500174"/>
            <a:ext cx="8143932" cy="37147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0"/>
            <a:ext cx="814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заряда от времени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(t)=C*</a:t>
            </a:r>
            <a:r>
              <a:rPr lang="el-GR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*Q</a:t>
            </a:r>
            <a:r>
              <a:rPr lang="en-US" sz="40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*(1-COS(w</a:t>
            </a:r>
            <a:r>
              <a:rPr lang="en-US" sz="40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*t))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Силы тока от времени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I(t)=(-Q)*w</a:t>
            </a:r>
            <a:r>
              <a:rPr lang="en-US" sz="40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*sin(w</a:t>
            </a:r>
            <a:r>
              <a:rPr lang="en-US" sz="40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*t)</a:t>
            </a:r>
            <a:endParaRPr lang="ru-RU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1928802"/>
            <a:ext cx="7929618" cy="342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642910" y="1928802"/>
          <a:ext cx="785818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2740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Графики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740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Графики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1928802"/>
            <a:ext cx="7929618" cy="342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642910" y="1928802"/>
          <a:ext cx="7929618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1571612"/>
            <a:ext cx="8286808" cy="4214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№3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при каком значении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заряд совершает гармонические колебания?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Ответ:0,000000015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В каком диапазоне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происходят колебания заряда ? Меняется ли знак заряда пластины конденсатора?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 Заряд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совершает</a:t>
            </a:r>
            <a:r>
              <a:rPr lang="ru-RU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колебания в диапазоне </a:t>
            </a:r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0&lt;=q(t)&lt;=3</a:t>
            </a:r>
            <a:r>
              <a:rPr lang="en-US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Знак заряда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остаётся положительным на протяжении всех колебаний.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 Около какого значения I происходят колебания тока ?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Ответ:249,26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4) Каково максимальное значение напряжения на конденсаторе ?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Ответ:249,52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№4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 счет чего источник с э. д. с., равной Ɛ может зарядить конденсатор до напряжения, равного 2Ɛ ?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</a:t>
            </a:r>
            <a:r>
              <a:rPr lang="ru-RU" b="0" i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 счет увеличения в 2 раза суммы напряжений на конденсаторе и катушке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6021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Ответы на вопросы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352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17</cp:revision>
  <dcterms:created xsi:type="dcterms:W3CDTF">2019-10-27T10:28:14Z</dcterms:created>
  <dcterms:modified xsi:type="dcterms:W3CDTF">2019-10-27T12:29:49Z</dcterms:modified>
</cp:coreProperties>
</file>