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8;&#1089;&#1090;&#1086;&#1095;&#1085;&#1080;&#1082;%20&#1055;&#1086;&#1089;&#1090;&#1086;&#1103;&#1085;&#1085;&#1086;&#1075;&#1086;%20&#1090;&#1086;&#1082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8;&#1089;&#1090;&#1086;&#1095;&#1085;&#1080;&#1082;%20&#1055;&#1086;&#1089;&#1090;&#1086;&#1103;&#1085;&#1085;&#1086;&#1075;&#1086;%20&#1090;&#1086;&#1082;&#107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8;&#1089;&#1090;&#1086;&#1095;&#1085;&#1080;&#1082;%20&#1055;&#1086;&#1089;&#1090;&#1086;&#1103;&#1085;&#1085;&#1086;&#1075;&#1086;%20&#1090;&#1086;&#1082;&#107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8;&#1089;&#1090;&#1086;&#1095;&#1085;&#1080;&#1082;%20&#1055;&#1086;&#1089;&#1090;&#1086;&#1103;&#1085;&#1085;&#1086;&#1075;&#1086;%20&#1090;&#1086;&#1082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</a:t>
            </a:r>
          </a:p>
          <a:p>
            <a:pPr>
              <a:defRPr/>
            </a:pPr>
            <a:r>
              <a:rPr lang="ru-RU"/>
              <a:t>напряжения на нагрузке </a:t>
            </a:r>
            <a:r>
              <a:rPr lang="en-US"/>
              <a:t>U</a:t>
            </a:r>
            <a:r>
              <a:rPr lang="ru-RU"/>
              <a:t> от создаваемого источником тока </a:t>
            </a:r>
            <a:r>
              <a:rPr lang="en-US"/>
              <a:t>I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Лист1!$A$1</c:f>
              <c:strCache>
                <c:ptCount val="1"/>
                <c:pt idx="0">
                  <c:v>U</c:v>
                </c:pt>
              </c:strCache>
            </c:strRef>
          </c:tx>
          <c:xVal>
            <c:numRef>
              <c:f>Лист1!$B$2:$B$62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Лист1!$A$2:$A$62</c:f>
              <c:numCache>
                <c:formatCode>General</c:formatCode>
                <c:ptCount val="61"/>
                <c:pt idx="0">
                  <c:v>6</c:v>
                </c:pt>
                <c:pt idx="1">
                  <c:v>5.8999999999999995</c:v>
                </c:pt>
                <c:pt idx="2">
                  <c:v>5.8</c:v>
                </c:pt>
                <c:pt idx="3">
                  <c:v>5.6999999999999993</c:v>
                </c:pt>
                <c:pt idx="4">
                  <c:v>5.6</c:v>
                </c:pt>
                <c:pt idx="5">
                  <c:v>5.5</c:v>
                </c:pt>
                <c:pt idx="6">
                  <c:v>5.4</c:v>
                </c:pt>
                <c:pt idx="7">
                  <c:v>5.3</c:v>
                </c:pt>
                <c:pt idx="8">
                  <c:v>5.2</c:v>
                </c:pt>
                <c:pt idx="9">
                  <c:v>5.0999999999999996</c:v>
                </c:pt>
                <c:pt idx="10">
                  <c:v>5</c:v>
                </c:pt>
                <c:pt idx="11">
                  <c:v>4.9000000000000004</c:v>
                </c:pt>
                <c:pt idx="12">
                  <c:v>4.8000000000000007</c:v>
                </c:pt>
                <c:pt idx="13">
                  <c:v>4.7</c:v>
                </c:pt>
                <c:pt idx="14">
                  <c:v>4.5999999999999996</c:v>
                </c:pt>
                <c:pt idx="15">
                  <c:v>4.5</c:v>
                </c:pt>
                <c:pt idx="16">
                  <c:v>4.4000000000000004</c:v>
                </c:pt>
                <c:pt idx="17">
                  <c:v>4.3</c:v>
                </c:pt>
                <c:pt idx="18">
                  <c:v>4.1999999999999993</c:v>
                </c:pt>
                <c:pt idx="19">
                  <c:v>4.0999999999999996</c:v>
                </c:pt>
                <c:pt idx="20">
                  <c:v>4</c:v>
                </c:pt>
                <c:pt idx="21">
                  <c:v>3.9000000000000004</c:v>
                </c:pt>
                <c:pt idx="22">
                  <c:v>3.8</c:v>
                </c:pt>
                <c:pt idx="23">
                  <c:v>3.7</c:v>
                </c:pt>
                <c:pt idx="24">
                  <c:v>3.5999999999999996</c:v>
                </c:pt>
                <c:pt idx="25">
                  <c:v>3.4999999999999996</c:v>
                </c:pt>
                <c:pt idx="26">
                  <c:v>3.4</c:v>
                </c:pt>
                <c:pt idx="27">
                  <c:v>3.3000000000000003</c:v>
                </c:pt>
                <c:pt idx="28">
                  <c:v>3.2</c:v>
                </c:pt>
                <c:pt idx="29">
                  <c:v>3.0999999999999996</c:v>
                </c:pt>
                <c:pt idx="30">
                  <c:v>3</c:v>
                </c:pt>
                <c:pt idx="31">
                  <c:v>2.8999999999999995</c:v>
                </c:pt>
                <c:pt idx="32">
                  <c:v>2.8</c:v>
                </c:pt>
                <c:pt idx="33">
                  <c:v>2.6999999999999997</c:v>
                </c:pt>
                <c:pt idx="34">
                  <c:v>2.6</c:v>
                </c:pt>
                <c:pt idx="35">
                  <c:v>2.5</c:v>
                </c:pt>
                <c:pt idx="36">
                  <c:v>2.4000000000000004</c:v>
                </c:pt>
                <c:pt idx="37">
                  <c:v>2.2999999999999998</c:v>
                </c:pt>
                <c:pt idx="38">
                  <c:v>2.2000000000000002</c:v>
                </c:pt>
                <c:pt idx="39">
                  <c:v>2.0999999999999996</c:v>
                </c:pt>
                <c:pt idx="40">
                  <c:v>2</c:v>
                </c:pt>
                <c:pt idx="41">
                  <c:v>1.9</c:v>
                </c:pt>
                <c:pt idx="42">
                  <c:v>1.8000000000000003</c:v>
                </c:pt>
                <c:pt idx="43">
                  <c:v>1.7</c:v>
                </c:pt>
                <c:pt idx="44">
                  <c:v>1.6000000000000003</c:v>
                </c:pt>
                <c:pt idx="45">
                  <c:v>1.5</c:v>
                </c:pt>
                <c:pt idx="46">
                  <c:v>1.3999999999999997</c:v>
                </c:pt>
                <c:pt idx="47">
                  <c:v>1.3</c:v>
                </c:pt>
                <c:pt idx="48">
                  <c:v>1.1999999999999997</c:v>
                </c:pt>
                <c:pt idx="49">
                  <c:v>1.1000000000000001</c:v>
                </c:pt>
                <c:pt idx="50">
                  <c:v>0.99999999999999978</c:v>
                </c:pt>
                <c:pt idx="51">
                  <c:v>0.90000000000000013</c:v>
                </c:pt>
                <c:pt idx="52">
                  <c:v>0.79999999999999982</c:v>
                </c:pt>
                <c:pt idx="53">
                  <c:v>0.70000000000000018</c:v>
                </c:pt>
                <c:pt idx="54">
                  <c:v>0.59999999999999987</c:v>
                </c:pt>
                <c:pt idx="55">
                  <c:v>0.50000000000000022</c:v>
                </c:pt>
                <c:pt idx="56">
                  <c:v>0.39999999999999991</c:v>
                </c:pt>
                <c:pt idx="57">
                  <c:v>0.30000000000000027</c:v>
                </c:pt>
                <c:pt idx="58">
                  <c:v>0.19999999999999996</c:v>
                </c:pt>
                <c:pt idx="59">
                  <c:v>0.10000000000000031</c:v>
                </c:pt>
                <c:pt idx="60">
                  <c:v>0</c:v>
                </c:pt>
              </c:numCache>
            </c:numRef>
          </c:yVal>
          <c:smooth val="1"/>
        </c:ser>
        <c:axId val="133094784"/>
        <c:axId val="103731968"/>
      </c:scatterChart>
      <c:valAx>
        <c:axId val="133094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Сила</a:t>
                </a:r>
                <a:r>
                  <a:rPr lang="ru-RU" baseline="0"/>
                  <a:t> тока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103731968"/>
        <c:crosses val="autoZero"/>
        <c:crossBetween val="midCat"/>
      </c:valAx>
      <c:valAx>
        <c:axId val="1037319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Напряжение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3309478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</a:t>
            </a:r>
            <a:r>
              <a:rPr lang="ru-RU" baseline="0"/>
              <a:t> Полной мощности </a:t>
            </a:r>
            <a:r>
              <a:rPr lang="en-US" baseline="0"/>
              <a:t>P </a:t>
            </a:r>
            <a:r>
              <a:rPr lang="ru-RU" baseline="0"/>
              <a:t>от создаваемого источником тока </a:t>
            </a:r>
            <a:r>
              <a:rPr lang="en-US" baseline="0"/>
              <a:t>I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Лист1!$O$1</c:f>
              <c:strCache>
                <c:ptCount val="1"/>
                <c:pt idx="0">
                  <c:v>P</c:v>
                </c:pt>
              </c:strCache>
            </c:strRef>
          </c:tx>
          <c:xVal>
            <c:numRef>
              <c:f>Лист1!$P$2:$P$62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Лист1!$O$2:$O$62</c:f>
              <c:numCache>
                <c:formatCode>General</c:formatCode>
                <c:ptCount val="61"/>
                <c:pt idx="0">
                  <c:v>0</c:v>
                </c:pt>
                <c:pt idx="1">
                  <c:v>6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30</c:v>
                </c:pt>
                <c:pt idx="6">
                  <c:v>36</c:v>
                </c:pt>
                <c:pt idx="7">
                  <c:v>42</c:v>
                </c:pt>
                <c:pt idx="8">
                  <c:v>48</c:v>
                </c:pt>
                <c:pt idx="9">
                  <c:v>54</c:v>
                </c:pt>
                <c:pt idx="10">
                  <c:v>60</c:v>
                </c:pt>
                <c:pt idx="11">
                  <c:v>66</c:v>
                </c:pt>
                <c:pt idx="12">
                  <c:v>72</c:v>
                </c:pt>
                <c:pt idx="13">
                  <c:v>78</c:v>
                </c:pt>
                <c:pt idx="14">
                  <c:v>84</c:v>
                </c:pt>
                <c:pt idx="15">
                  <c:v>90</c:v>
                </c:pt>
                <c:pt idx="16">
                  <c:v>96</c:v>
                </c:pt>
                <c:pt idx="17">
                  <c:v>102</c:v>
                </c:pt>
                <c:pt idx="18">
                  <c:v>108</c:v>
                </c:pt>
                <c:pt idx="19">
                  <c:v>114</c:v>
                </c:pt>
                <c:pt idx="20">
                  <c:v>120</c:v>
                </c:pt>
                <c:pt idx="21">
                  <c:v>126</c:v>
                </c:pt>
                <c:pt idx="22">
                  <c:v>132</c:v>
                </c:pt>
                <c:pt idx="23">
                  <c:v>138</c:v>
                </c:pt>
                <c:pt idx="24">
                  <c:v>144</c:v>
                </c:pt>
                <c:pt idx="25">
                  <c:v>150</c:v>
                </c:pt>
                <c:pt idx="26">
                  <c:v>156</c:v>
                </c:pt>
                <c:pt idx="27">
                  <c:v>162</c:v>
                </c:pt>
                <c:pt idx="28">
                  <c:v>168</c:v>
                </c:pt>
                <c:pt idx="29">
                  <c:v>174</c:v>
                </c:pt>
                <c:pt idx="30">
                  <c:v>180</c:v>
                </c:pt>
                <c:pt idx="31">
                  <c:v>186</c:v>
                </c:pt>
                <c:pt idx="32">
                  <c:v>192</c:v>
                </c:pt>
                <c:pt idx="33">
                  <c:v>198</c:v>
                </c:pt>
                <c:pt idx="34">
                  <c:v>204</c:v>
                </c:pt>
                <c:pt idx="35">
                  <c:v>210</c:v>
                </c:pt>
                <c:pt idx="36">
                  <c:v>216</c:v>
                </c:pt>
                <c:pt idx="37">
                  <c:v>222</c:v>
                </c:pt>
                <c:pt idx="38">
                  <c:v>228</c:v>
                </c:pt>
                <c:pt idx="39">
                  <c:v>234</c:v>
                </c:pt>
                <c:pt idx="40">
                  <c:v>240</c:v>
                </c:pt>
                <c:pt idx="41">
                  <c:v>246</c:v>
                </c:pt>
                <c:pt idx="42">
                  <c:v>252</c:v>
                </c:pt>
                <c:pt idx="43">
                  <c:v>258</c:v>
                </c:pt>
                <c:pt idx="44">
                  <c:v>264</c:v>
                </c:pt>
                <c:pt idx="45">
                  <c:v>270</c:v>
                </c:pt>
                <c:pt idx="46">
                  <c:v>276</c:v>
                </c:pt>
                <c:pt idx="47">
                  <c:v>282</c:v>
                </c:pt>
                <c:pt idx="48">
                  <c:v>288</c:v>
                </c:pt>
                <c:pt idx="49">
                  <c:v>294</c:v>
                </c:pt>
                <c:pt idx="50">
                  <c:v>300</c:v>
                </c:pt>
                <c:pt idx="51">
                  <c:v>306</c:v>
                </c:pt>
                <c:pt idx="52">
                  <c:v>312</c:v>
                </c:pt>
                <c:pt idx="53">
                  <c:v>318</c:v>
                </c:pt>
                <c:pt idx="54">
                  <c:v>324</c:v>
                </c:pt>
                <c:pt idx="55">
                  <c:v>330</c:v>
                </c:pt>
                <c:pt idx="56">
                  <c:v>336</c:v>
                </c:pt>
                <c:pt idx="57">
                  <c:v>342</c:v>
                </c:pt>
                <c:pt idx="58">
                  <c:v>348</c:v>
                </c:pt>
                <c:pt idx="59">
                  <c:v>354</c:v>
                </c:pt>
                <c:pt idx="60">
                  <c:v>360</c:v>
                </c:pt>
              </c:numCache>
            </c:numRef>
          </c:yVal>
          <c:smooth val="1"/>
        </c:ser>
        <c:axId val="21362176"/>
        <c:axId val="64242048"/>
      </c:scatterChart>
      <c:valAx>
        <c:axId val="21362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Сила</a:t>
                </a:r>
                <a:r>
                  <a:rPr lang="ru-RU" baseline="0"/>
                  <a:t> Тока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64242048"/>
        <c:crosses val="autoZero"/>
        <c:crossBetween val="midCat"/>
      </c:valAx>
      <c:valAx>
        <c:axId val="64242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Полная</a:t>
                </a:r>
                <a:r>
                  <a:rPr lang="ru-RU" baseline="0"/>
                  <a:t> Мощность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21362176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</a:t>
            </a:r>
            <a:r>
              <a:rPr lang="ru-RU" baseline="0"/>
              <a:t> полезной мощности </a:t>
            </a:r>
            <a:r>
              <a:rPr lang="en-US"/>
              <a:t>P</a:t>
            </a:r>
            <a:r>
              <a:rPr lang="ru-RU"/>
              <a:t>п от создаваемого источником тока </a:t>
            </a:r>
            <a:r>
              <a:rPr lang="en-US"/>
              <a:t>I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Лист1!$AD$1</c:f>
              <c:strCache>
                <c:ptCount val="1"/>
                <c:pt idx="0">
                  <c:v>Pп</c:v>
                </c:pt>
              </c:strCache>
            </c:strRef>
          </c:tx>
          <c:xVal>
            <c:numRef>
              <c:f>Лист1!$AE$2:$AE$62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Лист1!$AD$2:$AD$62</c:f>
              <c:numCache>
                <c:formatCode>General</c:formatCode>
                <c:ptCount val="61"/>
                <c:pt idx="0">
                  <c:v>0</c:v>
                </c:pt>
                <c:pt idx="1">
                  <c:v>5.9</c:v>
                </c:pt>
                <c:pt idx="2">
                  <c:v>11.6</c:v>
                </c:pt>
                <c:pt idx="3">
                  <c:v>17.100000000000001</c:v>
                </c:pt>
                <c:pt idx="4">
                  <c:v>22.4</c:v>
                </c:pt>
                <c:pt idx="5">
                  <c:v>27.5</c:v>
                </c:pt>
                <c:pt idx="6">
                  <c:v>32.4</c:v>
                </c:pt>
                <c:pt idx="7">
                  <c:v>37.1</c:v>
                </c:pt>
                <c:pt idx="8">
                  <c:v>41.6</c:v>
                </c:pt>
                <c:pt idx="9">
                  <c:v>45.9</c:v>
                </c:pt>
                <c:pt idx="10">
                  <c:v>50</c:v>
                </c:pt>
                <c:pt idx="11">
                  <c:v>53.9</c:v>
                </c:pt>
                <c:pt idx="12">
                  <c:v>57.6</c:v>
                </c:pt>
                <c:pt idx="13">
                  <c:v>61.099999999999994</c:v>
                </c:pt>
                <c:pt idx="14">
                  <c:v>64.400000000000006</c:v>
                </c:pt>
                <c:pt idx="15">
                  <c:v>67.5</c:v>
                </c:pt>
                <c:pt idx="16">
                  <c:v>70.400000000000006</c:v>
                </c:pt>
                <c:pt idx="17">
                  <c:v>73.099999999999994</c:v>
                </c:pt>
                <c:pt idx="18">
                  <c:v>75.599999999999994</c:v>
                </c:pt>
                <c:pt idx="19">
                  <c:v>77.900000000000006</c:v>
                </c:pt>
                <c:pt idx="20">
                  <c:v>80</c:v>
                </c:pt>
                <c:pt idx="21">
                  <c:v>81.900000000000006</c:v>
                </c:pt>
                <c:pt idx="22">
                  <c:v>83.6</c:v>
                </c:pt>
                <c:pt idx="23">
                  <c:v>85.1</c:v>
                </c:pt>
                <c:pt idx="24">
                  <c:v>86.4</c:v>
                </c:pt>
                <c:pt idx="25">
                  <c:v>87.5</c:v>
                </c:pt>
                <c:pt idx="26">
                  <c:v>88.399999999999991</c:v>
                </c:pt>
                <c:pt idx="27">
                  <c:v>89.1</c:v>
                </c:pt>
                <c:pt idx="28">
                  <c:v>89.6</c:v>
                </c:pt>
                <c:pt idx="29">
                  <c:v>89.899999999999991</c:v>
                </c:pt>
                <c:pt idx="30">
                  <c:v>90</c:v>
                </c:pt>
                <c:pt idx="31">
                  <c:v>89.899999999999991</c:v>
                </c:pt>
                <c:pt idx="32">
                  <c:v>89.6</c:v>
                </c:pt>
                <c:pt idx="33">
                  <c:v>89.1</c:v>
                </c:pt>
                <c:pt idx="34">
                  <c:v>88.399999999999991</c:v>
                </c:pt>
                <c:pt idx="35">
                  <c:v>87.5</c:v>
                </c:pt>
                <c:pt idx="36">
                  <c:v>86.4</c:v>
                </c:pt>
                <c:pt idx="37">
                  <c:v>85.1</c:v>
                </c:pt>
                <c:pt idx="38">
                  <c:v>83.6</c:v>
                </c:pt>
                <c:pt idx="39">
                  <c:v>81.900000000000006</c:v>
                </c:pt>
                <c:pt idx="40">
                  <c:v>80</c:v>
                </c:pt>
                <c:pt idx="41">
                  <c:v>77.899999999999977</c:v>
                </c:pt>
                <c:pt idx="42">
                  <c:v>75.599999999999994</c:v>
                </c:pt>
                <c:pt idx="43">
                  <c:v>73.099999999999994</c:v>
                </c:pt>
                <c:pt idx="44">
                  <c:v>70.399999999999977</c:v>
                </c:pt>
                <c:pt idx="45">
                  <c:v>67.5</c:v>
                </c:pt>
                <c:pt idx="46">
                  <c:v>64.399999999999977</c:v>
                </c:pt>
                <c:pt idx="47">
                  <c:v>61.099999999999994</c:v>
                </c:pt>
                <c:pt idx="48">
                  <c:v>57.599999999999994</c:v>
                </c:pt>
                <c:pt idx="49">
                  <c:v>53.899999999999977</c:v>
                </c:pt>
                <c:pt idx="50">
                  <c:v>50</c:v>
                </c:pt>
                <c:pt idx="51">
                  <c:v>45.899999999999977</c:v>
                </c:pt>
                <c:pt idx="52">
                  <c:v>41.599999999999966</c:v>
                </c:pt>
                <c:pt idx="53">
                  <c:v>37.099999999999966</c:v>
                </c:pt>
                <c:pt idx="54">
                  <c:v>32.399999999999977</c:v>
                </c:pt>
                <c:pt idx="55">
                  <c:v>27.5</c:v>
                </c:pt>
                <c:pt idx="56">
                  <c:v>22.399999999999977</c:v>
                </c:pt>
                <c:pt idx="57">
                  <c:v>17.099999999999966</c:v>
                </c:pt>
                <c:pt idx="58">
                  <c:v>11.599999999999966</c:v>
                </c:pt>
                <c:pt idx="59">
                  <c:v>5.8999999999999773</c:v>
                </c:pt>
                <c:pt idx="60">
                  <c:v>0</c:v>
                </c:pt>
              </c:numCache>
            </c:numRef>
          </c:yVal>
          <c:smooth val="1"/>
        </c:ser>
        <c:axId val="16599680"/>
        <c:axId val="17585664"/>
      </c:scatterChart>
      <c:valAx>
        <c:axId val="16599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Сила</a:t>
                </a:r>
                <a:r>
                  <a:rPr lang="ru-RU" baseline="0"/>
                  <a:t> Тока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17585664"/>
        <c:crosses val="autoZero"/>
        <c:crossBetween val="midCat"/>
      </c:valAx>
      <c:valAx>
        <c:axId val="175856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Полезная</a:t>
                </a:r>
                <a:r>
                  <a:rPr lang="ru-RU" baseline="0"/>
                  <a:t> мощность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1659968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Коэффициента полезного</a:t>
            </a:r>
            <a:r>
              <a:rPr lang="ru-RU" baseline="0"/>
              <a:t> действия </a:t>
            </a:r>
            <a:r>
              <a:rPr lang="el-GR"/>
              <a:t>η</a:t>
            </a:r>
            <a:r>
              <a:rPr lang="ru-RU"/>
              <a:t> от создаваемого источником тока </a:t>
            </a:r>
            <a:r>
              <a:rPr lang="en-US"/>
              <a:t>I</a:t>
            </a:r>
            <a:endParaRPr lang="el-GR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Лист1!$AS$1</c:f>
              <c:strCache>
                <c:ptCount val="1"/>
                <c:pt idx="0">
                  <c:v>η</c:v>
                </c:pt>
              </c:strCache>
            </c:strRef>
          </c:tx>
          <c:xVal>
            <c:numRef>
              <c:f>Лист1!$AT$2:$AT$62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xVal>
          <c:yVal>
            <c:numRef>
              <c:f>Лист1!$AS$2:$AS$62</c:f>
              <c:numCache>
                <c:formatCode>General</c:formatCode>
                <c:ptCount val="61"/>
                <c:pt idx="0">
                  <c:v>1</c:v>
                </c:pt>
                <c:pt idx="1">
                  <c:v>0.98333333333333328</c:v>
                </c:pt>
                <c:pt idx="2">
                  <c:v>0.96666666666666667</c:v>
                </c:pt>
                <c:pt idx="3">
                  <c:v>0.95</c:v>
                </c:pt>
                <c:pt idx="4">
                  <c:v>0.93333333333333335</c:v>
                </c:pt>
                <c:pt idx="5">
                  <c:v>0.91666666666666663</c:v>
                </c:pt>
                <c:pt idx="6">
                  <c:v>0.9</c:v>
                </c:pt>
                <c:pt idx="7">
                  <c:v>0.8833333333333333</c:v>
                </c:pt>
                <c:pt idx="8">
                  <c:v>0.8666666666666667</c:v>
                </c:pt>
                <c:pt idx="9">
                  <c:v>0.85</c:v>
                </c:pt>
                <c:pt idx="10">
                  <c:v>0.83333333333333337</c:v>
                </c:pt>
                <c:pt idx="11">
                  <c:v>0.81666666666666665</c:v>
                </c:pt>
                <c:pt idx="12">
                  <c:v>0.8</c:v>
                </c:pt>
                <c:pt idx="13">
                  <c:v>0.78333333333333333</c:v>
                </c:pt>
                <c:pt idx="14">
                  <c:v>0.76666666666666661</c:v>
                </c:pt>
                <c:pt idx="15">
                  <c:v>0.75</c:v>
                </c:pt>
                <c:pt idx="16">
                  <c:v>0.73333333333333339</c:v>
                </c:pt>
                <c:pt idx="17">
                  <c:v>0.71666666666666667</c:v>
                </c:pt>
                <c:pt idx="18">
                  <c:v>0.7</c:v>
                </c:pt>
                <c:pt idx="19">
                  <c:v>0.68333333333333335</c:v>
                </c:pt>
                <c:pt idx="20">
                  <c:v>0.66666666666666674</c:v>
                </c:pt>
                <c:pt idx="21">
                  <c:v>0.65</c:v>
                </c:pt>
                <c:pt idx="22">
                  <c:v>0.6333333333333333</c:v>
                </c:pt>
                <c:pt idx="23">
                  <c:v>0.6166666666666667</c:v>
                </c:pt>
                <c:pt idx="24">
                  <c:v>0.6</c:v>
                </c:pt>
                <c:pt idx="25">
                  <c:v>0.58333333333333326</c:v>
                </c:pt>
                <c:pt idx="26">
                  <c:v>0.56666666666666665</c:v>
                </c:pt>
                <c:pt idx="27">
                  <c:v>0.55000000000000004</c:v>
                </c:pt>
                <c:pt idx="28">
                  <c:v>0.53333333333333333</c:v>
                </c:pt>
                <c:pt idx="29">
                  <c:v>0.51666666666666661</c:v>
                </c:pt>
                <c:pt idx="30">
                  <c:v>0.5</c:v>
                </c:pt>
                <c:pt idx="31">
                  <c:v>0.48333333333333328</c:v>
                </c:pt>
                <c:pt idx="32">
                  <c:v>0.46666666666666667</c:v>
                </c:pt>
                <c:pt idx="33">
                  <c:v>0.44999999999999996</c:v>
                </c:pt>
                <c:pt idx="34">
                  <c:v>0.43333333333333335</c:v>
                </c:pt>
                <c:pt idx="35">
                  <c:v>0.41666666666666663</c:v>
                </c:pt>
                <c:pt idx="36">
                  <c:v>0.4</c:v>
                </c:pt>
                <c:pt idx="37">
                  <c:v>0.3833333333333333</c:v>
                </c:pt>
                <c:pt idx="38">
                  <c:v>0.3666666666666667</c:v>
                </c:pt>
                <c:pt idx="39">
                  <c:v>0.35</c:v>
                </c:pt>
                <c:pt idx="40">
                  <c:v>0.33333333333333337</c:v>
                </c:pt>
                <c:pt idx="41">
                  <c:v>0.31666666666666665</c:v>
                </c:pt>
                <c:pt idx="42">
                  <c:v>0.30000000000000004</c:v>
                </c:pt>
                <c:pt idx="43">
                  <c:v>0.28333333333333333</c:v>
                </c:pt>
                <c:pt idx="44">
                  <c:v>0.26666666666666672</c:v>
                </c:pt>
                <c:pt idx="45">
                  <c:v>0.25</c:v>
                </c:pt>
                <c:pt idx="46">
                  <c:v>0.23333333333333328</c:v>
                </c:pt>
                <c:pt idx="47">
                  <c:v>0.21666666666666667</c:v>
                </c:pt>
                <c:pt idx="48">
                  <c:v>0.19999999999999996</c:v>
                </c:pt>
                <c:pt idx="49">
                  <c:v>0.18333333333333335</c:v>
                </c:pt>
                <c:pt idx="50">
                  <c:v>0.16666666666666663</c:v>
                </c:pt>
                <c:pt idx="51">
                  <c:v>0.15000000000000002</c:v>
                </c:pt>
                <c:pt idx="52">
                  <c:v>0.1333333333333333</c:v>
                </c:pt>
                <c:pt idx="53">
                  <c:v>0.1166666666666667</c:v>
                </c:pt>
                <c:pt idx="54">
                  <c:v>9.9999999999999978E-2</c:v>
                </c:pt>
                <c:pt idx="55">
                  <c:v>8.333333333333337E-2</c:v>
                </c:pt>
                <c:pt idx="56">
                  <c:v>6.6666666666666652E-2</c:v>
                </c:pt>
                <c:pt idx="57">
                  <c:v>5.0000000000000044E-2</c:v>
                </c:pt>
                <c:pt idx="58">
                  <c:v>3.3333333333333326E-2</c:v>
                </c:pt>
                <c:pt idx="59">
                  <c:v>1.6666666666666718E-2</c:v>
                </c:pt>
                <c:pt idx="60">
                  <c:v>0</c:v>
                </c:pt>
              </c:numCache>
            </c:numRef>
          </c:yVal>
          <c:smooth val="1"/>
        </c:ser>
        <c:axId val="21354752"/>
        <c:axId val="85220736"/>
      </c:scatterChart>
      <c:valAx>
        <c:axId val="21354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Сила</a:t>
                </a:r>
                <a:r>
                  <a:rPr lang="ru-RU" baseline="0"/>
                  <a:t> Тока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85220736"/>
        <c:crosses val="autoZero"/>
        <c:crossBetween val="midCat"/>
      </c:valAx>
      <c:valAx>
        <c:axId val="852207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Коэффициент</a:t>
                </a:r>
                <a:r>
                  <a:rPr lang="ru-RU" baseline="0"/>
                  <a:t> полезного действия</a:t>
                </a:r>
                <a:endParaRPr lang="ru-RU"/>
              </a:p>
            </c:rich>
          </c:tx>
          <c:layout/>
        </c:title>
        <c:numFmt formatCode="General" sourceLinked="1"/>
        <c:majorTickMark val="none"/>
        <c:tickLblPos val="nextTo"/>
        <c:crossAx val="21354752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C21E-FBDA-4A9D-BFD2-3205C7724C4D}" type="datetimeFigureOut">
              <a:rPr lang="ru-RU" smtClean="0"/>
              <a:pPr/>
              <a:t>01.11.2019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C042-5B55-46C5-81EB-6C7E2C1A0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alschool.info/main/osnovy/1367-postojannyjj-tok.html" TargetMode="External"/><Relationship Id="rId2" Type="http://schemas.openxmlformats.org/officeDocument/2006/relationships/hyperlink" Target="https://online-electric.ru/virtlab/circuit/expert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lc.ru/raschet-elektricheskikh-tsepe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42974" y="0"/>
            <a:ext cx="7772400" cy="1470025"/>
          </a:xfrm>
        </p:spPr>
        <p:txBody>
          <a:bodyPr/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Портфолио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3357562"/>
            <a:ext cx="5214942" cy="271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Отчёт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по Лабораторной </a:t>
            </a:r>
            <a:r>
              <a:rPr lang="ru-RU" sz="3200" dirty="0">
                <a:latin typeface="Times New Roman" pitchFamily="18" charset="0"/>
                <a:ea typeface="+mj-ea"/>
                <a:cs typeface="Times New Roman" pitchFamily="18" charset="0"/>
              </a:rPr>
              <a:t>работе «</a:t>
            </a: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Источник постоянного </a:t>
            </a:r>
            <a:r>
              <a:rPr lang="ru-RU" sz="3200" dirty="0">
                <a:latin typeface="Times New Roman" pitchFamily="18" charset="0"/>
                <a:ea typeface="+mj-ea"/>
                <a:cs typeface="Times New Roman" pitchFamily="18" charset="0"/>
              </a:rPr>
              <a:t>тока</a:t>
            </a: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» студента 1 курса 1 подгруппы </a:t>
            </a:r>
            <a:r>
              <a:rPr lang="ru-RU" sz="3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Чалапко</a:t>
            </a: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 Егора Витальевича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1571612"/>
            <a:ext cx="8286808" cy="3643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4750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  <a:hlinkClick r:id="rId2"/>
              </a:rPr>
              <a:t>Онлайн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 симулятор электрической цепи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  <a:hlinkClick r:id="rId3"/>
              </a:rPr>
              <a:t>Сайт, на котором содержится раскрытие темы "Постоянный ток"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  <a:hlinkClick r:id="rId4"/>
              </a:rPr>
              <a:t>Ресурс, на котором содержатся </a:t>
            </a:r>
            <a:r>
              <a:rPr lang="ru-RU" dirty="0" err="1" smtClean="0">
                <a:solidFill>
                  <a:schemeClr val="bg1"/>
                </a:solidFill>
                <a:hlinkClick r:id="rId4"/>
              </a:rPr>
              <a:t>онлайн</a:t>
            </a:r>
            <a:r>
              <a:rPr lang="ru-RU" dirty="0" smtClean="0">
                <a:solidFill>
                  <a:schemeClr val="bg1"/>
                </a:solidFill>
                <a:hlinkClick r:id="rId4"/>
              </a:rPr>
              <a:t> калькуляторы для расчёта электрических цепей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64297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Справочник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64297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Глоссарий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071678"/>
            <a:ext cx="8286808" cy="35004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Электродвижущая сила (ЭДС) — скалярная физическая величина, характеризующая работу сторонних сил действующих в цепях постоянного или переменного тока. В замкнутом проводящем контуре ЭДС равна работе этих сил по перемещению единичного положительного заряда вдоль всего контура.</a:t>
            </a:r>
          </a:p>
          <a:p>
            <a:pPr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Электрическое напряжение между точками A и B электрической цепи или электрического поля — физическая величина, значение которой равно работе эффективного электрического поля (включающего сторонние поля), совершаемой при переносе единичного пробного электрического заряда из точки A в точку B.</a:t>
            </a:r>
          </a:p>
          <a:p>
            <a:pPr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Электрическая мощность — физическая величина, характеризующая скорость передачи или преобразования электрической энергии.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4282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Цель Лабораторной работы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2844" y="1142984"/>
            <a:ext cx="5715040" cy="225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Задача: Источник тока имеет э. д. с. Ɛ и внутреннее сопротивление </a:t>
            </a:r>
            <a:r>
              <a:rPr lang="ru-RU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42844" y="2928934"/>
            <a:ext cx="5072066" cy="264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>
              <a:spcBef>
                <a:spcPct val="0"/>
              </a:spcBef>
            </a:pP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Цель: Исследовать условия работы такого источника: найти зависимость</a:t>
            </a:r>
          </a:p>
          <a:p>
            <a:pPr lvl="0">
              <a:spcBef>
                <a:spcPct val="0"/>
              </a:spcBef>
            </a:pP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напряжения на нагрузке U, полной мощности P, полезной</a:t>
            </a:r>
          </a:p>
          <a:p>
            <a:pPr lvl="0">
              <a:spcBef>
                <a:spcPct val="0"/>
              </a:spcBef>
            </a:pP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мощности </a:t>
            </a:r>
            <a:r>
              <a:rPr lang="ru-RU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ru-RU" sz="2800" baseline="-25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п</a:t>
            </a: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и коэффициента полезного действия </a:t>
            </a:r>
            <a:r>
              <a:rPr lang="ru-RU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η </a:t>
            </a: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от</a:t>
            </a:r>
          </a:p>
          <a:p>
            <a:pPr lvl="0">
              <a:spcBef>
                <a:spcPct val="0"/>
              </a:spcBef>
            </a:pP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создаваемого источником тока I.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4290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Математическая модель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214422"/>
            <a:ext cx="8643998" cy="4357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5720" y="1214422"/>
            <a:ext cx="86439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напряжения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 нагрузке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от создаваемого источником тока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U(I)=ε*(1-I/I</a:t>
            </a:r>
            <a:r>
              <a:rPr lang="ru-RU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к.з</a:t>
            </a:r>
            <a:r>
              <a:rPr lang="ru-RU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Полной мощности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создаваемого источником тока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P(I)=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ε*I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полезной мощности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от создаваемого источником тока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ε*I-I</a:t>
            </a:r>
            <a:r>
              <a:rPr lang="en-US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*r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Коэффициента полезного действия </a:t>
            </a:r>
            <a:r>
              <a:rPr lang="el-G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от создаваемого источником тока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l-G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=1-(I/I</a:t>
            </a:r>
            <a:r>
              <a:rPr lang="ru-RU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к.з</a:t>
            </a:r>
            <a:r>
              <a:rPr lang="ru-RU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 –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Внутреннее Сопротивление;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к.з</a:t>
            </a:r>
            <a:r>
              <a:rPr lang="ru-RU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сила тока Короткого Замыкания, равная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ε/r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l-G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28596" y="1571611"/>
          <a:ext cx="8286808" cy="457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64297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Графики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64297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Графики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28596" y="1571612"/>
          <a:ext cx="8286808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64297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Графики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28596" y="1571612"/>
          <a:ext cx="8286808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64297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Графики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28596" y="1571611"/>
          <a:ext cx="8286807" cy="457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339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Портфолио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19</cp:revision>
  <dcterms:created xsi:type="dcterms:W3CDTF">2019-11-01T16:52:05Z</dcterms:created>
  <dcterms:modified xsi:type="dcterms:W3CDTF">2019-11-01T18:40:05Z</dcterms:modified>
</cp:coreProperties>
</file>