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8" r:id="rId11"/>
    <p:sldId id="264" r:id="rId12"/>
    <p:sldId id="265" r:id="rId13"/>
    <p:sldId id="266" r:id="rId14"/>
    <p:sldId id="267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0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6965-99F6-4D11-86D8-8656CCFA6508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A099-53B2-44D6-B334-4A3E19EF6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83399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6965-99F6-4D11-86D8-8656CCFA6508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A099-53B2-44D6-B334-4A3E19EF6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99038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6965-99F6-4D11-86D8-8656CCFA6508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A099-53B2-44D6-B334-4A3E19EF6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28273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6965-99F6-4D11-86D8-8656CCFA6508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A099-53B2-44D6-B334-4A3E19EF6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11048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6965-99F6-4D11-86D8-8656CCFA6508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A099-53B2-44D6-B334-4A3E19EF6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12604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6965-99F6-4D11-86D8-8656CCFA6508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A099-53B2-44D6-B334-4A3E19EF6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06165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6965-99F6-4D11-86D8-8656CCFA6508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A099-53B2-44D6-B334-4A3E19EF6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10976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6965-99F6-4D11-86D8-8656CCFA6508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A099-53B2-44D6-B334-4A3E19EF6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88110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6965-99F6-4D11-86D8-8656CCFA6508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A099-53B2-44D6-B334-4A3E19EF6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90709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6965-99F6-4D11-86D8-8656CCFA6508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A099-53B2-44D6-B334-4A3E19EF6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17042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6965-99F6-4D11-86D8-8656CCFA6508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A099-53B2-44D6-B334-4A3E19EF6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79683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36965-99F6-4D11-86D8-8656CCFA6508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BA099-53B2-44D6-B334-4A3E19EF6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19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_R1ZYQNXLo" TargetMode="External"/><Relationship Id="rId2" Type="http://schemas.openxmlformats.org/officeDocument/2006/relationships/hyperlink" Target="https://www.youtube.com/watch?v=5kcWE-iJMy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Z3Bz7tx-2LU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7axs9dO7AE" TargetMode="External"/><Relationship Id="rId2" Type="http://schemas.openxmlformats.org/officeDocument/2006/relationships/hyperlink" Target="https://www.youtube.com/watch?v=Xjq0kljBZnY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WQd-NZcb6Y" TargetMode="External"/><Relationship Id="rId2" Type="http://schemas.openxmlformats.org/officeDocument/2006/relationships/hyperlink" Target="https://www.youtube.com/watch?v=V5FFK9t673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90501" y="5031828"/>
            <a:ext cx="9144000" cy="1655762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Автор: студент 2 курса ИВТ РГПУ им. Герцена </a:t>
            </a:r>
            <a:r>
              <a:rPr lang="ru-RU" sz="36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Чалапко</a:t>
            </a:r>
            <a:r>
              <a:rPr lang="ru-RU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 Егор Витальевич</a:t>
            </a:r>
            <a:endParaRPr lang="ru-RU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373763"/>
            <a:ext cx="121920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7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"Ведущие производители СУБД"</a:t>
            </a:r>
          </a:p>
        </p:txBody>
      </p:sp>
    </p:spTree>
    <p:extLst>
      <p:ext uri="{BB962C8B-B14F-4D97-AF65-F5344CB8AC3E}">
        <p14:creationId xmlns:p14="http://schemas.microsoft.com/office/powerpoint/2010/main" val="3898478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282633" y="0"/>
            <a:ext cx="1247463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Oracle</a:t>
            </a:r>
            <a:endParaRPr lang="ru-RU" sz="6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0" y="1050700"/>
            <a:ext cx="12191999" cy="43193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Ссылки на видео по теме:</a:t>
            </a:r>
          </a:p>
          <a:p>
            <a:pPr marL="0" indent="0">
              <a:buNone/>
            </a:pPr>
            <a:r>
              <a:rPr 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- </a:t>
            </a:r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  <a:hlinkClick r:id="rId2"/>
              </a:rPr>
              <a:t>https://www.youtube.com/watch?v=5kcWE-iJMyY</a:t>
            </a:r>
            <a:endParaRPr lang="ru-RU" sz="24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- </a:t>
            </a:r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  <a:hlinkClick r:id="rId3"/>
              </a:rPr>
              <a:t>https://www.youtube.com/watch?v=0_R1ZYQNXLo</a:t>
            </a:r>
            <a:endParaRPr lang="ru-RU" sz="24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- </a:t>
            </a:r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  <a:hlinkClick r:id="rId4"/>
              </a:rPr>
              <a:t>https://www.youtube.com/watch?v=Z3Bz7tx-2LU</a:t>
            </a:r>
            <a:endParaRPr lang="ru-RU" sz="2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037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282633" y="0"/>
            <a:ext cx="1247463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Oracle 10g</a:t>
            </a:r>
            <a:endParaRPr lang="ru-RU" sz="6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0" y="1433085"/>
            <a:ext cx="7448204" cy="43193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Oracle</a:t>
            </a:r>
            <a:r>
              <a:rPr 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, появившаяся в 1979 году, была первой коммерческой реляционной СУБД, которая поддерживала язык SQL, ставший ныне индустриальным стандартом. Ранние версии этой СУБД создавались для </a:t>
            </a:r>
            <a:r>
              <a:rPr lang="ru-RU" sz="2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мэйнфреймов</a:t>
            </a:r>
            <a:r>
              <a:rPr 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, однако в 1985 году появились версии </a:t>
            </a:r>
            <a:r>
              <a:rPr lang="ru-RU" sz="2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Oracle</a:t>
            </a:r>
            <a:r>
              <a:rPr 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, предназначенные для использования в архитектуре «клиент-сервер». Это была первая СУБД, использовавшая предоставляемые некоторыми серверными платформами средства параллельных вычислений.</a:t>
            </a:r>
            <a:endParaRPr lang="ru-RU" sz="2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8194" name="Picture 2" descr="https://commons.bmstu.wiki/images/6/60/OracleDatabase-0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"/>
          <a:stretch/>
        </p:blipFill>
        <p:spPr bwMode="auto">
          <a:xfrm>
            <a:off x="7470371" y="2349776"/>
            <a:ext cx="4721629" cy="248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35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282633" y="-232756"/>
            <a:ext cx="1247463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Oracle 10g</a:t>
            </a:r>
            <a:endParaRPr lang="ru-RU" sz="6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0" y="817944"/>
            <a:ext cx="7448204" cy="2739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На рассмотрение взята версия </a:t>
            </a:r>
            <a:r>
              <a:rPr lang="ru-RU" sz="2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Oracle</a:t>
            </a:r>
            <a:r>
              <a:rPr 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 10g. Эта СУБД отвечает самым строгим требованиям к качеству обслуживания, обладает возможностями кластеризации (для этого предназначен модуль </a:t>
            </a:r>
            <a:r>
              <a:rPr lang="ru-RU" sz="2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Oracle</a:t>
            </a:r>
            <a:r>
              <a:rPr 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ru-RU" sz="2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Real</a:t>
            </a:r>
            <a:r>
              <a:rPr 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ru-RU" sz="2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Application</a:t>
            </a:r>
            <a:r>
              <a:rPr 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ru-RU" sz="2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Clusters</a:t>
            </a:r>
            <a:r>
              <a:rPr 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), развитыми средствами безопасности.</a:t>
            </a:r>
            <a:endParaRPr lang="ru-RU" sz="2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9218" name="Picture 2" descr="Oracle Database 19c: раскрыты ключевые возможности новой версии | Блог  Oracle в России и СНГ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015" y="2912395"/>
            <a:ext cx="7087985" cy="396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227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282633" y="-232756"/>
            <a:ext cx="1247463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Oracle 10g</a:t>
            </a:r>
            <a:endParaRPr lang="ru-RU" sz="6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0" y="851195"/>
            <a:ext cx="4621876" cy="2739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СУБД </a:t>
            </a:r>
            <a:r>
              <a:rPr lang="ru-RU" sz="2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Oracle</a:t>
            </a:r>
            <a:r>
              <a:rPr 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 10g предоставляет средства параллельной обработки запросов, встроенные средства OLAP, средства быстрого извлечения, преобразования и загрузки данных, служб порталов, средств бизнес-анализа, распространения отчетов и анализа действий пользователей, инструменты анализа производительности СУБД, обеспечивает поддержку кластеров.</a:t>
            </a:r>
            <a:endParaRPr lang="ru-RU" sz="2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0242" name="Picture 2" descr="Oracle® Database Express Ed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509" y="1256549"/>
            <a:ext cx="7287491" cy="473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754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282633" y="-232756"/>
            <a:ext cx="1247463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Microsoft</a:t>
            </a:r>
            <a:endParaRPr lang="ru-RU" sz="6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-1" y="851195"/>
            <a:ext cx="6866313" cy="2739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Майкрософт (</a:t>
            </a:r>
            <a:r>
              <a:rPr lang="ru-RU" sz="2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Microsoft</a:t>
            </a:r>
            <a:r>
              <a:rPr 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) — одна из крупнейших транснациональных компаний по производству </a:t>
            </a:r>
            <a:r>
              <a:rPr lang="ru-RU" sz="2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проприетарного</a:t>
            </a:r>
            <a:r>
              <a:rPr 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 программного обеспечения для различного рода вычислительной техники — персональных компьютеров, игровых приставок, КПК, мобильных телефонов и прочего. Разработчик наиболее широко распространённой на данный момент в мире программной платформы — семейства операционных систем </a:t>
            </a:r>
            <a:r>
              <a:rPr lang="ru-RU" sz="2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Windows</a:t>
            </a:r>
            <a:r>
              <a:rPr 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.</a:t>
            </a:r>
            <a:endParaRPr lang="ru-RU" sz="2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312" y="2579523"/>
            <a:ext cx="5325688" cy="113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81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282633" y="-232756"/>
            <a:ext cx="1247463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Microsoft</a:t>
            </a:r>
            <a:endParaRPr lang="ru-RU" sz="6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-1" y="851195"/>
            <a:ext cx="6866313" cy="2739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Подразделения компании производят семейство игровых консолей </a:t>
            </a:r>
            <a:r>
              <a:rPr lang="ru-RU" sz="2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Xbox</a:t>
            </a:r>
            <a:r>
              <a:rPr 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, а также аксессуары для персональных компьютеров. C 2012 года производит собственный планшетный компьютер — </a:t>
            </a:r>
            <a:r>
              <a:rPr lang="ru-RU" sz="2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Surface</a:t>
            </a:r>
            <a:r>
              <a:rPr 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. Продукция </a:t>
            </a:r>
            <a:r>
              <a:rPr lang="ru-RU" sz="2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Microsoft</a:t>
            </a:r>
            <a:r>
              <a:rPr 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 продаётся более чем в 80 странах мира, программы переведены более чем на 45 языков.</a:t>
            </a:r>
          </a:p>
          <a:p>
            <a:pPr marL="0" indent="0">
              <a:buNone/>
            </a:pPr>
            <a:endParaRPr lang="ru-RU" sz="24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Штаб-квартира компании находится в городе </a:t>
            </a:r>
            <a:r>
              <a:rPr lang="ru-RU" sz="2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Редмонд</a:t>
            </a:r>
            <a:r>
              <a:rPr 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, штат Вашингтон, США.</a:t>
            </a:r>
            <a:endParaRPr lang="ru-RU" sz="2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1266" name="Picture 2" descr="Хакеры получили доступ к исходному коду ряда программ Microsoft ::  Технологии и медиа :: РБ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195" y="1529542"/>
            <a:ext cx="5374805" cy="332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898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282633" y="-232756"/>
            <a:ext cx="1247463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Microsoft</a:t>
            </a:r>
            <a:endParaRPr lang="ru-RU" sz="6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0" y="2197857"/>
            <a:ext cx="12192001" cy="2739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Ссылки на видео по теме:</a:t>
            </a:r>
            <a:endParaRPr lang="en-US" sz="24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- </a:t>
            </a:r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  <a:hlinkClick r:id="rId2"/>
              </a:rPr>
              <a:t>https://www.youtube.com/watch?v=Xjq0kljBZnY</a:t>
            </a:r>
            <a:endParaRPr lang="en-US" sz="24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- </a:t>
            </a:r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  <a:hlinkClick r:id="rId3"/>
              </a:rPr>
              <a:t>https://www.youtube.com/watch?v=27axs9dO7AE</a:t>
            </a:r>
            <a:endParaRPr lang="ru-RU" sz="24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1455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282633" y="-232756"/>
            <a:ext cx="1247463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Microsoft SQL Server</a:t>
            </a:r>
            <a:endParaRPr lang="ru-RU" sz="6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-1" y="851195"/>
            <a:ext cx="6866313" cy="2739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Microsoft</a:t>
            </a:r>
            <a:r>
              <a:rPr 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 SQL </a:t>
            </a:r>
            <a:r>
              <a:rPr lang="ru-RU" sz="2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Server</a:t>
            </a:r>
            <a:r>
              <a:rPr 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 — система управления реляционными базами данных (РСУБД), разработанная корпорацией </a:t>
            </a:r>
            <a:r>
              <a:rPr lang="ru-RU" sz="2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Microsoft</a:t>
            </a:r>
            <a:r>
              <a:rPr 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. Основной используемый язык запросов — </a:t>
            </a:r>
            <a:r>
              <a:rPr lang="ru-RU" sz="2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Transact</a:t>
            </a:r>
            <a:r>
              <a:rPr 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-SQL, создан совместно </a:t>
            </a:r>
            <a:r>
              <a:rPr lang="ru-RU" sz="2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Microsoft</a:t>
            </a:r>
            <a:r>
              <a:rPr 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 и </a:t>
            </a:r>
            <a:r>
              <a:rPr lang="ru-RU" sz="2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Sybase</a:t>
            </a:r>
            <a:r>
              <a:rPr 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. </a:t>
            </a:r>
            <a:r>
              <a:rPr lang="ru-RU" sz="2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Transact</a:t>
            </a:r>
            <a:r>
              <a:rPr 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-SQL является реализацией стандарта ANSI/ISO по структурированному языку запросов (SQL) с расширениями. Используется для работы с базами данных размером от персональных до крупных баз данных масштаба предприятия; конкурирует с другими СУБД в этом сегменте рынка</a:t>
            </a:r>
            <a:endParaRPr lang="ru-RU" sz="2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5362" name="Picture 2" descr="Microsoft SQL Server Data Protection &amp; Data Manag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518" y="1230282"/>
            <a:ext cx="5161482" cy="372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257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282633" y="-232756"/>
            <a:ext cx="1247463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Microsoft SQL Server</a:t>
            </a:r>
            <a:endParaRPr lang="ru-RU" sz="6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0" y="851195"/>
            <a:ext cx="6866313" cy="2739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Microsoft</a:t>
            </a:r>
            <a:r>
              <a:rPr 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 SQL </a:t>
            </a:r>
            <a:r>
              <a:rPr lang="ru-RU" sz="2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Server</a:t>
            </a:r>
            <a:r>
              <a:rPr 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 2019 – это новая и самая актуальная на текущий момент времени версия системы.</a:t>
            </a:r>
            <a:endParaRPr lang="ru-RU" sz="2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7410" name="Picture 2" descr="https://i.ytimg.com/vi/ZYlUxHKGkug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850" y="2051524"/>
            <a:ext cx="8521151" cy="479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6446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282633" y="-232756"/>
            <a:ext cx="1247463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Microsoft SQL Server</a:t>
            </a:r>
            <a:endParaRPr lang="ru-RU" sz="6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0" y="798022"/>
            <a:ext cx="12191999" cy="2211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3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Ниже </a:t>
            </a:r>
            <a:r>
              <a:rPr lang="ru-RU" sz="23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преведены</a:t>
            </a:r>
            <a:r>
              <a:rPr lang="ru-RU" sz="23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 некоторые основные нововведения </a:t>
            </a:r>
            <a:r>
              <a:rPr lang="ru-RU" sz="23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Microsoft</a:t>
            </a:r>
            <a:r>
              <a:rPr lang="ru-RU" sz="23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 SQL </a:t>
            </a:r>
            <a:r>
              <a:rPr lang="ru-RU" sz="23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Server</a:t>
            </a:r>
            <a:r>
              <a:rPr lang="ru-RU" sz="23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 2019:</a:t>
            </a:r>
          </a:p>
          <a:p>
            <a:pPr marL="0" indent="0">
              <a:buNone/>
            </a:pPr>
            <a:r>
              <a:rPr lang="ru-RU" sz="23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Кластеры больших данных – они помогают в реализации среды для работы с большими наборами данных, в том числе с использованием машинного обучения и возможностей искусственного интеллекта;</a:t>
            </a:r>
          </a:p>
          <a:p>
            <a:pPr marL="0" indent="0">
              <a:buNone/>
            </a:pPr>
            <a:r>
              <a:rPr lang="ru-RU" sz="23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Встраивание скалярных пользовательских функций – данная возможность автоматически в SQL запросе преобразует определяемые пользователем скалярные функции в реляционные выражения, что значительно повышает производительность запросов, которые используют скалярные пользовательские функции;</a:t>
            </a:r>
          </a:p>
          <a:p>
            <a:pPr marL="0" indent="0">
              <a:buNone/>
            </a:pPr>
            <a:r>
              <a:rPr lang="ru-RU" sz="23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Отложенная компиляция табличных переменных – возможность позволяет оптимизировать план и повысить производительность запросов, в которых используются табличные переменные. Это достигается за счет того, что во время оптимизации и первичной компиляции инструкций эта возможность распространяет оценки кратности, основанные на фактическом количестве строк табличной переменной;</a:t>
            </a:r>
          </a:p>
          <a:p>
            <a:pPr marL="0" indent="0">
              <a:buNone/>
            </a:pPr>
            <a:endParaRPr lang="ru-RU" sz="2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7596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IBM</a:t>
            </a:r>
            <a:endParaRPr lang="ru-RU" sz="7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77338" y="1200328"/>
            <a:ext cx="5575070" cy="4319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IBM (</a:t>
            </a:r>
            <a:r>
              <a:rPr lang="ru-RU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International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ru-RU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Business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ru-RU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Machines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) — американская компания со штаб-квартирой в </a:t>
            </a:r>
            <a:r>
              <a:rPr lang="ru-RU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Армонке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 (штат Нью-Йорк), один из крупнейших в мире производителей и поставщиков аппаратного и программного обеспечения, а также IТ-сервисов и консалтинговых услуг.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/>
            </a:r>
            <a:b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</a:b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Компания была основана в 1911 году и изначально называлась CTR (</a:t>
            </a:r>
            <a:r>
              <a:rPr lang="ru-RU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Computing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ru-RU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Tabulating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ru-RU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Recording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).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026" name="Picture 2" descr="https://upload.wikimedia.org/wikipedia/commons/thumb/5/51/IBM_logo.svg/800px-IBM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925" y="2296435"/>
            <a:ext cx="5317766" cy="212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087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24691" y="2294313"/>
            <a:ext cx="12474633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7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На этом всё!</a:t>
            </a:r>
            <a:br>
              <a:rPr lang="ru-RU" sz="7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</a:br>
            <a:r>
              <a:rPr lang="ru-RU" sz="7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Спасибо за внимание!</a:t>
            </a:r>
            <a:endParaRPr lang="ru-RU" sz="6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347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IBM</a:t>
            </a:r>
            <a:endParaRPr lang="ru-RU" sz="7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77338" y="1200328"/>
            <a:ext cx="7370618" cy="57989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В 1940 стала производителем первых в США больших ЭВМ. В 1950-х выпустила компьютеры на лампах и транзисторах, в 1981 году вошла в историю человечества как производитель Персонального Компьютера «IBM PC».В 1990-х в бизнесе IBM всё более четко прослеживалось стремление сместить бизнес в сторону поставки услуг, в первую очередь консалтинга. Наиболее ярко это проявилось в 2002 году, когда «голубой гигант» приобрёл консалтинговое подразделение аудиторской компании </a:t>
            </a:r>
            <a:r>
              <a:rPr lang="ru-RU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PricewaterhouseCoopers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 за $3,5 млрд. В настоящее время этот бизнес, влившийся в подразделение IBM </a:t>
            </a:r>
            <a:r>
              <a:rPr lang="ru-RU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Global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ru-RU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Services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, является самым доходным в структуре IBM, приносящим больше половины дохода компании. Сегодня компания производит серверное оборудование, </a:t>
            </a:r>
            <a:r>
              <a:rPr lang="ru-RU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мейнфреймы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, суперкомпьютеры, системы хранения данных, программное обеспечение, оказывает целый ряд консалтинговых услуг.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2050" name="Picture 2" descr="IBM представила платформу для торговли излишней энергией от электромобилей |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1" t="11671" r="24889" b="14853"/>
          <a:stretch/>
        </p:blipFill>
        <p:spPr bwMode="auto">
          <a:xfrm>
            <a:off x="7535038" y="1645919"/>
            <a:ext cx="4656961" cy="382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176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IBM</a:t>
            </a:r>
            <a:endParaRPr lang="ru-RU" sz="7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77338" y="1200328"/>
            <a:ext cx="12014662" cy="5798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Ссылки на видео по теме:</a:t>
            </a:r>
          </a:p>
          <a:p>
            <a:pPr marL="0" indent="0">
              <a:buNone/>
            </a:pP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- 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  <a:hlinkClick r:id="rId2"/>
              </a:rPr>
              <a:t>https://www.youtube.com/watch?v=V5FFK9t673M</a:t>
            </a:r>
            <a:endParaRPr lang="ru-RU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- 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  <a:hlinkClick r:id="rId3"/>
              </a:rPr>
              <a:t>https://www.youtube.com/watch?v=UWQd-NZcb6Y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162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DB2 Universal Database</a:t>
            </a:r>
            <a:endParaRPr lang="ru-RU" sz="6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77338" y="1200328"/>
            <a:ext cx="7370618" cy="5798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329738" y="1352728"/>
            <a:ext cx="7370618" cy="5798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0" y="1276528"/>
            <a:ext cx="7370618" cy="5798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Семейство серверных СУБД фирмы 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IBM, 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известное под названием 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DB2 Universal Database (DB2 UDB), 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впервые появилось в 1996 году и предназначалось для платформ 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UNIX, OS/2 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и 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Microsoft Windows NT. 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Последняя версия этого продукта, 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DB2 UDB 8.2, 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функционирует под управлением операционных систем 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AIX, AIX, Linux, HP-UX, Sun 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и 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Windows.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3074" name="Picture 2" descr="https://www1.columbia.edu/sec/acis/db2/graphics/dbv5bkm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393" y="1444597"/>
            <a:ext cx="4360608" cy="402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470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82449"/>
            <a:ext cx="121920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DB2 Universal Database</a:t>
            </a:r>
            <a:endParaRPr lang="ru-RU" sz="6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0" y="967297"/>
            <a:ext cx="7370618" cy="5798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0" y="1198112"/>
            <a:ext cx="7370618" cy="57989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Особенностями данной СУБД являются развитые средства самовосстановления и автоматического выполнения операций, связанных с поддержкой базы данных (таких как создание резервных копий и дефрагментация данных). Из механизмов доступа к данным DB2 UDB поддерживает ODBC, JDBC, ADO/OLE DB, ADO .NET. Данная СУБД позволяет создавать серверный код на CLR-совместимых языках, таких как C# и </a:t>
            </a:r>
            <a:r>
              <a:rPr lang="ru-RU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Visual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ru-RU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Basic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 .NET.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4098" name="Picture 2" descr="https://www1.columbia.edu/sec/acis/db2/db2ix/contro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040" y="1198112"/>
            <a:ext cx="5089960" cy="375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5567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282633" y="0"/>
            <a:ext cx="1247463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Oracle</a:t>
            </a:r>
            <a:endParaRPr lang="ru-RU" sz="6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0" y="1050700"/>
            <a:ext cx="6101542" cy="4701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Oracle</a:t>
            </a:r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  — американская корпорация, второй по величине доходов производитель программного обеспечения, крупнейший производитель программного обеспечения для организаций, крупный поставщик серверного оборудования.</a:t>
            </a:r>
            <a:endParaRPr lang="ru-RU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5122" name="Picture 2" descr="12 интересных фактов о компании Ora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466" y="1882662"/>
            <a:ext cx="6347534" cy="357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076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282633" y="0"/>
            <a:ext cx="1247463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Oracle</a:t>
            </a:r>
            <a:endParaRPr lang="ru-RU" sz="6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" y="1050700"/>
            <a:ext cx="7448204" cy="43193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Компания специализируется на выпуске систем управления базами данных, связующего программного обеспечения и бизнес-приложений (ERP- и CRM-систем, специализированных отраслевых приложений). Наиболее известный продукт компании — </a:t>
            </a:r>
            <a:r>
              <a:rPr lang="ru-RU" sz="2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Oracle</a:t>
            </a:r>
            <a:r>
              <a:rPr 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ru-RU" sz="2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Database</a:t>
            </a:r>
            <a:r>
              <a:rPr 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, который компания выпускает с момента своего основания. С 2008 года корпорация освоила выпуск интегрированных аппаратно-программных комплексов, а с 2009 года в результате поглощения </a:t>
            </a:r>
            <a:r>
              <a:rPr lang="ru-RU" sz="2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Sun</a:t>
            </a:r>
            <a:r>
              <a:rPr 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ru-RU" sz="2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Microsystems</a:t>
            </a:r>
            <a:r>
              <a:rPr 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 стала производителем серверного оборудования, до этого компания выпускала исключительно программное обеспечение.</a:t>
            </a:r>
            <a:endParaRPr lang="ru-RU" sz="2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6146" name="Picture 2" descr="Oracle выпустила экстренный патч для свежей 0-day проблемы — «Хакер»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37"/>
          <a:stretch/>
        </p:blipFill>
        <p:spPr bwMode="auto">
          <a:xfrm>
            <a:off x="7730839" y="1473001"/>
            <a:ext cx="4472245" cy="362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335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282633" y="0"/>
            <a:ext cx="1247463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Oracle</a:t>
            </a:r>
            <a:endParaRPr lang="ru-RU" sz="6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" y="1050700"/>
            <a:ext cx="7448204" cy="43193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Компания была основана в 1977 году. Ларри </a:t>
            </a:r>
            <a:r>
              <a:rPr lang="ru-RU" sz="2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Эллисон</a:t>
            </a:r>
            <a:r>
              <a:rPr 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 — </a:t>
            </a:r>
            <a:r>
              <a:rPr lang="ru-RU" sz="2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сооснователь</a:t>
            </a:r>
            <a:r>
              <a:rPr 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, генеральный директор в период с 1977 года по 2014 год, крупнейший акционер (25 % по состоянию на 2014 год). Подразделения корпорации расположены более чем в 145 странах. По состоянию на 2019 год насчитывает 136 тыс. сотрудников. Штаб-квартира корпорации расположена в США, в штате Калифорния, рядом с Сан-Франциско.</a:t>
            </a:r>
            <a:endParaRPr lang="ru-RU" sz="2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7170" name="Picture 2" descr="Миллиардер Ларри Эллисон покинул пост главы корпорации Oracle :: Экономика  :: РБ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127" y="1414812"/>
            <a:ext cx="4488873" cy="359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120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1002</Words>
  <Application>Microsoft Office PowerPoint</Application>
  <PresentationFormat>Широкоэкранный</PresentationFormat>
  <Paragraphs>51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8</cp:revision>
  <dcterms:created xsi:type="dcterms:W3CDTF">2021-03-08T16:28:43Z</dcterms:created>
  <dcterms:modified xsi:type="dcterms:W3CDTF">2021-03-08T17:59:16Z</dcterms:modified>
</cp:coreProperties>
</file>