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8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1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3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3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44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6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0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2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30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E276-0983-4A99-B972-AED93D172011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8E39-83E5-4FA9-B4B9-E5727E6C0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7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к реферату по теме </a:t>
            </a:r>
            <a:r>
              <a:rPr lang="ru-RU" dirty="0"/>
              <a:t>«Задачи и структура ИТ-службы предприятия»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17882"/>
            <a:ext cx="9144000" cy="1655762"/>
          </a:xfrm>
        </p:spPr>
        <p:txBody>
          <a:bodyPr/>
          <a:lstStyle/>
          <a:p>
            <a:r>
              <a:rPr lang="ru-RU" dirty="0" smtClean="0"/>
              <a:t>Автор: студент </a:t>
            </a:r>
            <a:r>
              <a:rPr lang="ru-RU" dirty="0"/>
              <a:t>3 </a:t>
            </a:r>
            <a:r>
              <a:rPr lang="ru-RU" dirty="0" smtClean="0"/>
              <a:t>курса ИВТ</a:t>
            </a:r>
            <a:endParaRPr lang="ru-RU" dirty="0"/>
          </a:p>
          <a:p>
            <a:r>
              <a:rPr lang="ru-RU" dirty="0" err="1"/>
              <a:t>Чалапко</a:t>
            </a:r>
            <a:r>
              <a:rPr lang="ru-RU" dirty="0"/>
              <a:t> </a:t>
            </a:r>
            <a:r>
              <a:rPr lang="ru-RU" dirty="0" smtClean="0"/>
              <a:t>Егор </a:t>
            </a:r>
            <a:r>
              <a:rPr lang="ru-RU" dirty="0"/>
              <a:t>Витальевич</a:t>
            </a:r>
          </a:p>
        </p:txBody>
      </p:sp>
    </p:spTree>
    <p:extLst>
      <p:ext uri="{BB962C8B-B14F-4D97-AF65-F5344CB8AC3E}">
        <p14:creationId xmlns:p14="http://schemas.microsoft.com/office/powerpoint/2010/main" val="23017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studfile.net/html/2706/954/html_xckQWlmJsB.7g3_/img-zrX44j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76" y="1825843"/>
            <a:ext cx="6377048" cy="34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Структура ИТ-службы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16984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ru-RU" b="1" dirty="0" smtClean="0"/>
              <a:t>Развернутая структура ИТ подразделения</a:t>
            </a:r>
            <a:r>
              <a:rPr lang="ru-RU" dirty="0" smtClean="0"/>
              <a:t> характерна для крупных компаний. Функции планирования выделены в отдельные подразделения и включают в себя разработку архитектуры, управление финансами и проектами. При развернутой структуре ИТ подразделения появляется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Desk</a:t>
            </a:r>
            <a:r>
              <a:rPr lang="ru-RU" dirty="0" smtClean="0"/>
              <a:t>, обеспечивающий первичную обработку инцидентов.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ИТ-службы предприятия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ИТ-службы предприятия</a:t>
            </a:r>
            <a:endParaRPr lang="ru-RU" dirty="0"/>
          </a:p>
        </p:txBody>
      </p:sp>
      <p:pic>
        <p:nvPicPr>
          <p:cNvPr id="5" name="Рисунок 4" descr="https://studfile.net/html/2706/954/html_xckQWlmJsB.7g3_/img-EYGwsX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48" y="1522965"/>
            <a:ext cx="6356303" cy="4652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ru-RU" b="1" dirty="0" err="1" smtClean="0"/>
              <a:t>Дивизиональная</a:t>
            </a:r>
            <a:r>
              <a:rPr lang="ru-RU" b="1" dirty="0" smtClean="0"/>
              <a:t> структура ИТ подразделения </a:t>
            </a:r>
            <a:r>
              <a:rPr lang="ru-RU" dirty="0"/>
              <a:t>используется, когда сопровождение всех информационных систем из одного места невозможно. Как правило, такая структура появляется у компаний с большим количеством территориально распределенных офисов. В такой ситуации в ИТ подразделении возникают независимые группы подразделений, отвечающие за определенный набор работ.</a:t>
            </a:r>
            <a:endParaRPr lang="ru-RU" b="1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ИТ-службы предприятия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1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59702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ИТ-службы предприятия</a:t>
            </a:r>
            <a:endParaRPr lang="ru-RU" dirty="0"/>
          </a:p>
        </p:txBody>
      </p:sp>
      <p:pic>
        <p:nvPicPr>
          <p:cNvPr id="4" name="Рисунок 3" descr="https://studfile.net/html/2706/954/html_xckQWlmJsB.7g3_/img-oWblg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22" y="1585265"/>
            <a:ext cx="4084955" cy="5094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8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В итоге проведённой исследовательской работы, были изучены ИТ-службы предприятия. По итогам исследования, была подтверждена важность данных подразделений и раскрыты их основные цели. Как было приведено в исследовании, главными задачами данных служб являются поддержка согласованного набора ИТ-услуг, управление связанными проектами и развитие ИТ-среды компании. </a:t>
            </a:r>
          </a:p>
          <a:p>
            <a:pPr marL="0" indent="0">
              <a:buNone/>
            </a:pPr>
            <a:r>
              <a:rPr lang="ru-RU" dirty="0"/>
              <a:t>Помимо этого, были разобраны функции данных служб, и какие сферы деятельности компаний они охватывают. Функции данных служб охватывают планирование развития сферы ИТ в организации, разработку и внедрение новых технологий, поддержка работы внедрённых технологий и т.д.</a:t>
            </a:r>
          </a:p>
          <a:p>
            <a:pPr marL="0" indent="0">
              <a:buNone/>
            </a:pPr>
            <a:r>
              <a:rPr lang="ru-RU" dirty="0"/>
              <a:t>Также были рассмотрены возможные структуры подобных ИТ-служб. Структуры подобных служб, как было рассмотрено в работе, бывают трёх видов: плоская структура, которая характерна для компаний небольшого размера, развернутая структура, которая характерна для крупных компаний, и </a:t>
            </a:r>
            <a:r>
              <a:rPr lang="ru-RU" dirty="0" err="1"/>
              <a:t>дивизиональная</a:t>
            </a:r>
            <a:r>
              <a:rPr lang="ru-RU" dirty="0"/>
              <a:t> структура, которая используется, когда сопровождение всех информационных систем из одного места невозможно.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1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ВСТУПЛЕНИЕ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Информационные технологии являются неотъемлемой частью современной жизни. Проникая во все аспекты повседневности – работу, домашнюю жизнь и прочее. ИТ, своим внедрением упрощает процессы, некоторые из которых и вовсе автоматизирует. Сейчас уже тяжело представить жизнь людей без ИТ. В те процессы, которые ещё не используют информационные технологии, мы стремимся их внедрить для их улучшения или ускорения. </a:t>
            </a:r>
          </a:p>
          <a:p>
            <a:pPr marL="0" indent="0">
              <a:buNone/>
            </a:pPr>
            <a:r>
              <a:rPr lang="ru-RU" dirty="0" smtClean="0"/>
              <a:t>Как уже указано выше, ИТ внедряют в различных формах и в рабочий процесс. Автоматизация, модернизация и компьютеризация повсеместны на самых разных предприятиях. За подобными процессами, за работой ИТ-услуг следит ИТ-отдел или же ИТ-служба предприятия. </a:t>
            </a:r>
          </a:p>
          <a:p>
            <a:pPr marL="0" indent="0">
              <a:buNone/>
            </a:pPr>
            <a:r>
              <a:rPr lang="ru-RU" dirty="0" smtClean="0"/>
              <a:t>В данной исследовательской работе будут изучены и представлены задачи данных подразделений, их структура и функции, которые они будут выполнять в предприятии.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1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задачи бизнеса решает ИТ-служба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Поддержка согласованного набора ИТ-услуг</a:t>
            </a:r>
          </a:p>
          <a:p>
            <a:r>
              <a:rPr lang="ru-RU" dirty="0"/>
              <a:t>2. Управление ИТ-проектами</a:t>
            </a:r>
          </a:p>
          <a:p>
            <a:r>
              <a:rPr lang="ru-RU" dirty="0"/>
              <a:t>3. Развитие ИТ-среды компании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6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7623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Функции ИТ-службы предприятия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874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Планирование и организация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- Разработка стратегии развития ИТ подразделения. </a:t>
            </a:r>
          </a:p>
          <a:p>
            <a:pPr marL="0" indent="0">
              <a:buNone/>
            </a:pPr>
            <a:r>
              <a:rPr lang="ru-RU" dirty="0" smtClean="0"/>
              <a:t>- Разработка бюджета и контроль за его исполнением. </a:t>
            </a:r>
          </a:p>
          <a:p>
            <a:pPr marL="0" indent="0">
              <a:buNone/>
            </a:pPr>
            <a:r>
              <a:rPr lang="ru-RU" dirty="0" smtClean="0"/>
              <a:t>- Разработка архитектуры информационных систем в соответствии с требованиями бизнеса и тенденциями развития отрасли. </a:t>
            </a:r>
          </a:p>
          <a:p>
            <a:pPr marL="0" indent="0">
              <a:buNone/>
            </a:pPr>
            <a:r>
              <a:rPr lang="ru-RU" dirty="0" smtClean="0"/>
              <a:t>- Определение политики информационной безопасности. </a:t>
            </a:r>
          </a:p>
          <a:p>
            <a:pPr marL="0" indent="0">
              <a:buNone/>
            </a:pPr>
            <a:r>
              <a:rPr lang="ru-RU" dirty="0" smtClean="0"/>
              <a:t>- Планирование сервисов. </a:t>
            </a:r>
          </a:p>
          <a:p>
            <a:pPr marL="0" indent="0">
              <a:buNone/>
            </a:pPr>
            <a:r>
              <a:rPr lang="ru-RU" dirty="0" smtClean="0"/>
              <a:t>- Управление портфелем проектов. </a:t>
            </a:r>
          </a:p>
          <a:p>
            <a:pPr marL="0" indent="0">
              <a:buNone/>
            </a:pPr>
            <a:r>
              <a:rPr lang="ru-RU" dirty="0" smtClean="0"/>
              <a:t>- Управление организационной структурой и человеческими ресурсами. </a:t>
            </a:r>
          </a:p>
          <a:p>
            <a:pPr marL="0" indent="0">
              <a:buNone/>
            </a:pPr>
            <a:r>
              <a:rPr lang="ru-RU" dirty="0" smtClean="0"/>
              <a:t>- Управление рисками.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1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Разработка</a:t>
            </a:r>
            <a:r>
              <a:rPr lang="ru-RU" b="1" dirty="0"/>
              <a:t>, приобретение и </a:t>
            </a:r>
            <a:r>
              <a:rPr lang="ru-RU" b="1" dirty="0" smtClean="0"/>
              <a:t>внедрение</a:t>
            </a:r>
          </a:p>
          <a:p>
            <a:r>
              <a:rPr lang="ru-RU" dirty="0" smtClean="0"/>
              <a:t>Выбор решений в области автоматизации. </a:t>
            </a:r>
          </a:p>
          <a:p>
            <a:r>
              <a:rPr lang="ru-RU" dirty="0" smtClean="0"/>
              <a:t>Построение архитектуры решения в соответствии со стандартами. </a:t>
            </a:r>
          </a:p>
          <a:p>
            <a:r>
              <a:rPr lang="ru-RU" dirty="0" smtClean="0"/>
              <a:t>Управление проектом разработки и внедрения. </a:t>
            </a:r>
          </a:p>
          <a:p>
            <a:r>
              <a:rPr lang="ru-RU" dirty="0" smtClean="0"/>
              <a:t>Приобретение программно-аппаратных средств. </a:t>
            </a:r>
          </a:p>
          <a:p>
            <a:r>
              <a:rPr lang="ru-RU" dirty="0" smtClean="0"/>
              <a:t>Разработка и настройка программного обеспечения. </a:t>
            </a:r>
          </a:p>
          <a:p>
            <a:r>
              <a:rPr lang="ru-RU" dirty="0" smtClean="0"/>
              <a:t>Тестирование программного обеспечения. </a:t>
            </a:r>
          </a:p>
          <a:p>
            <a:r>
              <a:rPr lang="ru-RU" dirty="0" smtClean="0"/>
              <a:t>Разработка пользовательской и эксплуатационной документации. </a:t>
            </a:r>
          </a:p>
          <a:p>
            <a:r>
              <a:rPr lang="ru-RU" dirty="0" smtClean="0"/>
              <a:t>Сдача информационных систем в эксплуатацию. </a:t>
            </a:r>
          </a:p>
          <a:p>
            <a:r>
              <a:rPr lang="ru-RU" dirty="0" smtClean="0"/>
              <a:t>Учет затрат и контроль за расходованием средств.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Функции ИТ-службы предприятия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7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Предоставление и сопровождение </a:t>
            </a:r>
            <a:r>
              <a:rPr lang="ru-RU" b="1" dirty="0" smtClean="0"/>
              <a:t>сервисов</a:t>
            </a:r>
          </a:p>
          <a:p>
            <a:pPr marL="0" indent="0">
              <a:buNone/>
            </a:pPr>
            <a:r>
              <a:rPr lang="ru-RU" dirty="0" smtClean="0"/>
              <a:t>- Согласование требований к сервису с заказчиком. </a:t>
            </a:r>
          </a:p>
          <a:p>
            <a:pPr marL="0" indent="0">
              <a:buNone/>
            </a:pPr>
            <a:r>
              <a:rPr lang="ru-RU" dirty="0" smtClean="0"/>
              <a:t>- Обеспечение соответствия требований заказчика и возможностей информационных технологий. </a:t>
            </a:r>
          </a:p>
          <a:p>
            <a:pPr marL="0" indent="0">
              <a:buNone/>
            </a:pPr>
            <a:r>
              <a:rPr lang="ru-RU" dirty="0" smtClean="0"/>
              <a:t>- Управление существующими программно-аппаратными средствами. </a:t>
            </a:r>
          </a:p>
          <a:p>
            <a:pPr marL="0" indent="0">
              <a:buNone/>
            </a:pPr>
            <a:r>
              <a:rPr lang="ru-RU" dirty="0" smtClean="0"/>
              <a:t>- Обеспечение информационной безопасности. </a:t>
            </a:r>
          </a:p>
          <a:p>
            <a:pPr marL="0" indent="0">
              <a:buNone/>
            </a:pPr>
            <a:r>
              <a:rPr lang="ru-RU" dirty="0" smtClean="0"/>
              <a:t>- Обучение конечных пользователей. </a:t>
            </a:r>
          </a:p>
          <a:p>
            <a:pPr marL="0" indent="0">
              <a:buNone/>
            </a:pPr>
            <a:r>
              <a:rPr lang="ru-RU" dirty="0" smtClean="0"/>
              <a:t>- Поддержка конечных пользователей. </a:t>
            </a:r>
          </a:p>
          <a:p>
            <a:pPr marL="0" indent="0">
              <a:buNone/>
            </a:pPr>
            <a:r>
              <a:rPr lang="ru-RU" dirty="0" smtClean="0"/>
              <a:t>- Учет активов службы ИТ и их движения. </a:t>
            </a:r>
          </a:p>
          <a:p>
            <a:pPr marL="0" indent="0">
              <a:buNone/>
            </a:pPr>
            <a:r>
              <a:rPr lang="ru-RU" dirty="0" smtClean="0"/>
              <a:t>- Управление приложениями и данными. </a:t>
            </a:r>
          </a:p>
          <a:p>
            <a:pPr marL="0" indent="0">
              <a:buNone/>
            </a:pPr>
            <a:r>
              <a:rPr lang="ru-RU" dirty="0" smtClean="0"/>
              <a:t>- Управление инфраструктурой ИТ. </a:t>
            </a:r>
          </a:p>
          <a:p>
            <a:pPr marL="0" indent="0">
              <a:buNone/>
            </a:pPr>
            <a:r>
              <a:rPr lang="ru-RU" dirty="0" smtClean="0"/>
              <a:t>- Мониторинг состояния ИТ - инфраструктуры и приложений.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17623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Функции ИТ-службы предприятия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7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Мониторинг</a:t>
            </a:r>
          </a:p>
          <a:p>
            <a:pPr marL="0" indent="0">
              <a:buNone/>
            </a:pPr>
            <a:r>
              <a:rPr lang="ru-RU" dirty="0" smtClean="0"/>
              <a:t>- Мониторинг процессов. </a:t>
            </a:r>
          </a:p>
          <a:p>
            <a:pPr marL="0" indent="0">
              <a:buNone/>
            </a:pPr>
            <a:r>
              <a:rPr lang="ru-RU" dirty="0" smtClean="0"/>
              <a:t>- Оценка качества предоставляемых сервисов. </a:t>
            </a:r>
          </a:p>
          <a:p>
            <a:pPr marL="0" indent="0">
              <a:buNone/>
            </a:pPr>
            <a:r>
              <a:rPr lang="ru-RU" dirty="0" smtClean="0"/>
              <a:t>- Обеспечение аудита безопасности и надежности сервисов. </a:t>
            </a:r>
          </a:p>
          <a:p>
            <a:pPr marL="0" indent="0">
              <a:buNone/>
            </a:pPr>
            <a:r>
              <a:rPr lang="ru-RU" dirty="0" smtClean="0"/>
              <a:t>- Согласование требований заказчиков к сервисам.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17623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Функции ИТ-службы предприятия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6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управления службой ИТ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43" y="2039735"/>
            <a:ext cx="8752114" cy="4147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5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Структура ИТ-службы предприятия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8009"/>
            <a:ext cx="10515600" cy="4351338"/>
          </a:xfrm>
        </p:spPr>
        <p:txBody>
          <a:bodyPr/>
          <a:lstStyle/>
          <a:p>
            <a:r>
              <a:rPr lang="ru-RU" b="1" dirty="0"/>
              <a:t>Плоская структура ИТ подразделения</a:t>
            </a:r>
            <a:r>
              <a:rPr lang="ru-RU" dirty="0"/>
              <a:t> характерна для компаний небольшого размера. Функции планирования и контроля полностью выполняются руководителем подразделения. Подразделения разработки и сопровождения разделены, так как успешная эксплуатация информационной системы возможна лишь тогда, когда она не требует постоянного вмешательства разработчика. При этом руководитель службы полностью контролирует работу подразделений разработки и сопровождения. </a:t>
            </a:r>
          </a:p>
        </p:txBody>
      </p:sp>
    </p:spTree>
    <p:extLst>
      <p:ext uri="{BB962C8B-B14F-4D97-AF65-F5344CB8AC3E}">
        <p14:creationId xmlns:p14="http://schemas.microsoft.com/office/powerpoint/2010/main" val="27521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518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к реферату по теме «Задачи и структура ИТ-службы предприятия»</vt:lpstr>
      <vt:lpstr>ВСТУПЛЕНИЕ </vt:lpstr>
      <vt:lpstr>Какие задачи бизнеса решает ИТ-служба</vt:lpstr>
      <vt:lpstr>Функции ИТ-службы предприятия</vt:lpstr>
      <vt:lpstr>Презентация PowerPoint</vt:lpstr>
      <vt:lpstr>Функции ИТ-службы предприятия</vt:lpstr>
      <vt:lpstr>Функции ИТ-службы предприятия</vt:lpstr>
      <vt:lpstr>Структура управления службой ИТ</vt:lpstr>
      <vt:lpstr>Структура ИТ-службы предприятия</vt:lpstr>
      <vt:lpstr>Структура ИТ-службы предприятия</vt:lpstr>
      <vt:lpstr>Презентация PowerPoint</vt:lpstr>
      <vt:lpstr>Презентация PowerPoint</vt:lpstr>
      <vt:lpstr>Презентация PowerPoint</vt:lpstr>
      <vt:lpstr>Структура ИТ-службы предприятия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реферату по теме «Задачи и структура ИТ-службы предприятия»</dc:title>
  <dc:creator>Admin</dc:creator>
  <cp:lastModifiedBy>Admin</cp:lastModifiedBy>
  <cp:revision>6</cp:revision>
  <dcterms:created xsi:type="dcterms:W3CDTF">2021-12-20T09:38:45Z</dcterms:created>
  <dcterms:modified xsi:type="dcterms:W3CDTF">2021-12-23T08:38:59Z</dcterms:modified>
</cp:coreProperties>
</file>