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5863FEC-4893-4F4A-9EB8-E71B8CD3DDBF}" type="datetimeFigureOut">
              <a:rPr lang="ru-RU" smtClean="0"/>
              <a:t>19.04.2021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342207470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863FEC-4893-4F4A-9EB8-E71B8CD3DDBF}" type="datetimeFigureOut">
              <a:rPr lang="ru-RU" smtClean="0"/>
              <a:t>19.04.2021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2919988634"/>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863FEC-4893-4F4A-9EB8-E71B8CD3DDBF}" type="datetimeFigureOut">
              <a:rPr lang="ru-RU" smtClean="0"/>
              <a:t>19.04.2021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1805989544"/>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863FEC-4893-4F4A-9EB8-E71B8CD3DDBF}" type="datetimeFigureOut">
              <a:rPr lang="ru-RU" smtClean="0"/>
              <a:t>19.04.2021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2435001371"/>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5863FEC-4893-4F4A-9EB8-E71B8CD3DDBF}" type="datetimeFigureOut">
              <a:rPr lang="ru-RU" smtClean="0"/>
              <a:t>19.04.2021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390816330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5863FEC-4893-4F4A-9EB8-E71B8CD3DDBF}" type="datetimeFigureOut">
              <a:rPr lang="ru-RU" smtClean="0"/>
              <a:t>19.04.2021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3634545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5863FEC-4893-4F4A-9EB8-E71B8CD3DDBF}" type="datetimeFigureOut">
              <a:rPr lang="ru-RU" smtClean="0"/>
              <a:t>19.04.2021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2991754735"/>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5863FEC-4893-4F4A-9EB8-E71B8CD3DDBF}" type="datetimeFigureOut">
              <a:rPr lang="ru-RU" smtClean="0"/>
              <a:t>19.04.2021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416561942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5863FEC-4893-4F4A-9EB8-E71B8CD3DDBF}" type="datetimeFigureOut">
              <a:rPr lang="ru-RU" smtClean="0"/>
              <a:t>19.04.2021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2650893902"/>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5863FEC-4893-4F4A-9EB8-E71B8CD3DDBF}" type="datetimeFigureOut">
              <a:rPr lang="ru-RU" smtClean="0"/>
              <a:t>19.04.2021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803357731"/>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5863FEC-4893-4F4A-9EB8-E71B8CD3DDBF}" type="datetimeFigureOut">
              <a:rPr lang="ru-RU" smtClean="0"/>
              <a:t>19.04.2021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862965-33E9-4E2E-985A-75B07143C740}" type="slidenum">
              <a:rPr lang="ru-RU" smtClean="0"/>
              <a:t>‹#›</a:t>
            </a:fld>
            <a:endParaRPr lang="ru-RU"/>
          </a:p>
        </p:txBody>
      </p:sp>
    </p:spTree>
    <p:extLst>
      <p:ext uri="{BB962C8B-B14F-4D97-AF65-F5344CB8AC3E}">
        <p14:creationId xmlns:p14="http://schemas.microsoft.com/office/powerpoint/2010/main" val="906676303"/>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63FEC-4893-4F4A-9EB8-E71B8CD3DDBF}" type="datetimeFigureOut">
              <a:rPr lang="ru-RU" smtClean="0"/>
              <a:t>19.04.2021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2965-33E9-4E2E-985A-75B07143C740}" type="slidenum">
              <a:rPr lang="ru-RU" smtClean="0"/>
              <a:t>‹#›</a:t>
            </a:fld>
            <a:endParaRPr lang="ru-RU"/>
          </a:p>
        </p:txBody>
      </p:sp>
    </p:spTree>
    <p:extLst>
      <p:ext uri="{BB962C8B-B14F-4D97-AF65-F5344CB8AC3E}">
        <p14:creationId xmlns:p14="http://schemas.microsoft.com/office/powerpoint/2010/main" val="3416244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64758"/>
            <a:ext cx="1214980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Line of Resistance. People </a:t>
            </a: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of World War II</a:t>
            </a:r>
            <a:endParaRPr lang="ru-RU"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Прямоугольник 5"/>
          <p:cNvSpPr/>
          <p:nvPr/>
        </p:nvSpPr>
        <p:spPr>
          <a:xfrm>
            <a:off x="2161310" y="2300670"/>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The Comet Line </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7" name="Прямоугольник 6"/>
          <p:cNvSpPr/>
          <p:nvPr/>
        </p:nvSpPr>
        <p:spPr>
          <a:xfrm>
            <a:off x="967840" y="5913911"/>
            <a:ext cx="9737765" cy="646331"/>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Author: </a:t>
            </a:r>
            <a:r>
              <a:rPr lang="en-US" sz="3600" b="1" dirty="0" err="1" smtClean="0">
                <a:ln w="9525">
                  <a:solidFill>
                    <a:schemeClr val="bg1"/>
                  </a:solidFill>
                  <a:prstDash val="solid"/>
                </a:ln>
                <a:effectLst>
                  <a:outerShdw blurRad="12700" dist="38100" dir="2700000" algn="tl" rotWithShape="0">
                    <a:schemeClr val="bg1">
                      <a:lumMod val="50000"/>
                    </a:schemeClr>
                  </a:outerShdw>
                </a:effectLst>
              </a:rPr>
              <a:t>Chalapko</a:t>
            </a:r>
            <a:r>
              <a:rPr lang="en-US" sz="3600" b="1" dirty="0" smtClean="0">
                <a:ln w="9525">
                  <a:solidFill>
                    <a:schemeClr val="bg1"/>
                  </a:solidFill>
                  <a:prstDash val="solid"/>
                </a:ln>
                <a:effectLst>
                  <a:outerShdw blurRad="12700" dist="38100" dir="2700000" algn="tl" rotWithShape="0">
                    <a:schemeClr val="bg1">
                      <a:lumMod val="50000"/>
                    </a:schemeClr>
                  </a:outerShdw>
                </a:effectLst>
              </a:rPr>
              <a:t> </a:t>
            </a:r>
            <a:r>
              <a:rPr lang="en-US" sz="3600" b="1" dirty="0" err="1" smtClean="0">
                <a:ln w="9525">
                  <a:solidFill>
                    <a:schemeClr val="bg1"/>
                  </a:solidFill>
                  <a:prstDash val="solid"/>
                </a:ln>
                <a:effectLst>
                  <a:outerShdw blurRad="12700" dist="38100" dir="2700000" algn="tl" rotWithShape="0">
                    <a:schemeClr val="bg1">
                      <a:lumMod val="50000"/>
                    </a:schemeClr>
                  </a:outerShdw>
                </a:effectLst>
              </a:rPr>
              <a:t>Egor</a:t>
            </a:r>
            <a:r>
              <a:rPr lang="en-US" sz="3600" b="1" dirty="0" smtClean="0">
                <a:ln w="9525">
                  <a:solidFill>
                    <a:schemeClr val="bg1"/>
                  </a:solidFill>
                  <a:prstDash val="solid"/>
                </a:ln>
                <a:effectLst>
                  <a:outerShdw blurRad="12700" dist="38100" dir="2700000" algn="tl" rotWithShape="0">
                    <a:schemeClr val="bg1">
                      <a:lumMod val="50000"/>
                    </a:schemeClr>
                  </a:outerShdw>
                </a:effectLst>
              </a:rPr>
              <a:t> </a:t>
            </a:r>
            <a:r>
              <a:rPr lang="en-US" sz="3600" b="1" dirty="0" err="1" smtClean="0">
                <a:ln w="9525">
                  <a:solidFill>
                    <a:schemeClr val="bg1"/>
                  </a:solidFill>
                  <a:prstDash val="solid"/>
                </a:ln>
                <a:effectLst>
                  <a:outerShdw blurRad="12700" dist="38100" dir="2700000" algn="tl" rotWithShape="0">
                    <a:schemeClr val="bg1">
                      <a:lumMod val="50000"/>
                    </a:schemeClr>
                  </a:outerShdw>
                </a:effectLst>
              </a:rPr>
              <a:t>Vital’evich</a:t>
            </a:r>
            <a:endParaRPr lang="ru-RU"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52357588"/>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upload.wikimedia.org/wikipedia/commons/0/01/MoniquedeBiss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768" y="950947"/>
            <a:ext cx="3204817" cy="4350784"/>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0" y="-249382"/>
            <a:ext cx="1219200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Notable members of the Line</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6" name="Объект 4"/>
          <p:cNvSpPr txBox="1">
            <a:spLocks/>
          </p:cNvSpPr>
          <p:nvPr/>
        </p:nvSpPr>
        <p:spPr>
          <a:xfrm>
            <a:off x="0" y="6154714"/>
            <a:ext cx="12192000" cy="5355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Monique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Bissy</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0637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upload.wikimedia.org/wikipedia/commons/2/23/Jean_Greind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7949" y="1027906"/>
            <a:ext cx="3176102" cy="461148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0" y="-249382"/>
            <a:ext cx="1219200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Notable members of the Line</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6" name="Объект 4"/>
          <p:cNvSpPr txBox="1">
            <a:spLocks/>
          </p:cNvSpPr>
          <p:nvPr/>
        </p:nvSpPr>
        <p:spPr>
          <a:xfrm>
            <a:off x="0" y="6154714"/>
            <a:ext cx="12192000" cy="5355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Baron Jean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Greindl</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9600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E GREEF Elvire - BPSG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399" y="1011280"/>
            <a:ext cx="6245225" cy="442975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0" y="-249382"/>
            <a:ext cx="1219200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Notable members of the Line</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6" name="Объект 4"/>
          <p:cNvSpPr txBox="1">
            <a:spLocks/>
          </p:cNvSpPr>
          <p:nvPr/>
        </p:nvSpPr>
        <p:spPr>
          <a:xfrm>
            <a:off x="0" y="6154714"/>
            <a:ext cx="12192000" cy="5355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Elvire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Greef</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1603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omte Jacques le Grel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065" y="1027906"/>
            <a:ext cx="3202767" cy="467604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0" y="-249382"/>
            <a:ext cx="1219200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Notable members of the Line</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6" name="Объект 4"/>
          <p:cNvSpPr txBox="1">
            <a:spLocks/>
          </p:cNvSpPr>
          <p:nvPr/>
        </p:nvSpPr>
        <p:spPr>
          <a:xfrm>
            <a:off x="0" y="6154714"/>
            <a:ext cx="12192000" cy="5355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Comte Jacques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Legrelle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80549"/>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0/02/MichelleDum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512" y="1011281"/>
            <a:ext cx="7012758" cy="434211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0" y="-249382"/>
            <a:ext cx="1219200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Notable members of the Line</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6" name="Объект 4"/>
          <p:cNvSpPr txBox="1">
            <a:spLocks/>
          </p:cNvSpPr>
          <p:nvPr/>
        </p:nvSpPr>
        <p:spPr>
          <a:xfrm>
            <a:off x="0" y="6154714"/>
            <a:ext cx="12192000" cy="5355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Micheline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Dumon</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11697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543694"/>
            <a:ext cx="12192000" cy="2308324"/>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That’s all, folks!</a:t>
            </a:r>
            <a:b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b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Thanks for your attention!</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Tree>
    <p:extLst>
      <p:ext uri="{BB962C8B-B14F-4D97-AF65-F5344CB8AC3E}">
        <p14:creationId xmlns:p14="http://schemas.microsoft.com/office/powerpoint/2010/main" val="1258879707"/>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56312" y="0"/>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The Comet Line </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5" name="Объект 4"/>
          <p:cNvSpPr>
            <a:spLocks noGrp="1"/>
          </p:cNvSpPr>
          <p:nvPr>
            <p:ph idx="1"/>
          </p:nvPr>
        </p:nvSpPr>
        <p:spPr>
          <a:xfrm>
            <a:off x="0" y="1671246"/>
            <a:ext cx="5818909" cy="3194721"/>
          </a:xfrm>
          <a:prstGeom prst="rect">
            <a:avLst/>
          </a:prstGeom>
          <a:noFill/>
        </p:spPr>
        <p:txBody>
          <a:bodyPr wrap="square" lIns="91440" tIns="45720" rIns="91440" bIns="45720">
            <a:spAutoFit/>
          </a:bodyPr>
          <a:lstStyle/>
          <a:p>
            <a:pPr marL="0" indent="0" algn="ctr">
              <a:buNone/>
            </a:pP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The Comet Line (1941–1944) was a Resistance organization in occupied Belgium and France in the Second World War. The Comet Line helped Allied soldiers and airmen shot down over occupied Belgium evade capture by Germans and return to Great Britain.</a:t>
            </a:r>
            <a:endParaRPr lang="ru-RU"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1026" name="Picture 2" descr="https://upload.wikimedia.org/wikipedia/commons/e/e3/Vichy_France_M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7297" y="1047567"/>
            <a:ext cx="5480521" cy="581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652773"/>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pers, Please on S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84196"/>
            <a:ext cx="5867400" cy="3362326"/>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4"/>
          <p:cNvSpPr>
            <a:spLocks noGrp="1"/>
          </p:cNvSpPr>
          <p:nvPr>
            <p:ph idx="1"/>
          </p:nvPr>
        </p:nvSpPr>
        <p:spPr>
          <a:xfrm>
            <a:off x="0" y="1671246"/>
            <a:ext cx="5818909" cy="2048766"/>
          </a:xfrm>
          <a:prstGeom prst="rect">
            <a:avLst/>
          </a:prstGeom>
          <a:noFill/>
        </p:spPr>
        <p:txBody>
          <a:bodyPr wrap="square" lIns="91440" tIns="45720" rIns="91440" bIns="45720">
            <a:spAutoFit/>
          </a:bodyPr>
          <a:lstStyle/>
          <a:p>
            <a:pPr marL="0" indent="0" algn="ctr">
              <a:buNone/>
            </a:pP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t>
            </a:r>
            <a:r>
              <a:rPr lang="en-US" sz="4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Pugna</a:t>
            </a: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4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Quin</a:t>
            </a: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4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Percutias</a:t>
            </a: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p>
          <a:p>
            <a:pPr marL="0" indent="0" algn="ctr">
              <a:buNone/>
            </a:pP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“Fight </a:t>
            </a:r>
            <a:r>
              <a:rPr lang="en-US" sz="4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W</a:t>
            </a: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ithout </a:t>
            </a:r>
            <a:r>
              <a:rPr lang="en-US" sz="4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a:t>
            </a: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rms"</a:t>
            </a:r>
            <a:endParaRPr lang="ru-RU"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2256312" y="0"/>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The Comet Line </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Tree>
    <p:extLst>
      <p:ext uri="{BB962C8B-B14F-4D97-AF65-F5344CB8AC3E}">
        <p14:creationId xmlns:p14="http://schemas.microsoft.com/office/powerpoint/2010/main" val="30552523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56312" y="0"/>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The Comet Line </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5" name="Объект 4"/>
          <p:cNvSpPr>
            <a:spLocks noGrp="1"/>
          </p:cNvSpPr>
          <p:nvPr>
            <p:ph idx="1"/>
          </p:nvPr>
        </p:nvSpPr>
        <p:spPr>
          <a:xfrm>
            <a:off x="714895" y="1200329"/>
            <a:ext cx="10823171" cy="5078313"/>
          </a:xfrm>
          <a:prstGeom prst="rect">
            <a:avLst/>
          </a:prstGeom>
          <a:noFill/>
        </p:spPr>
        <p:txBody>
          <a:bodyPr wrap="square" lIns="91440" tIns="45720" rIns="91440" bIns="45720">
            <a:spAutoFit/>
          </a:bodyPr>
          <a:lstStyle/>
          <a:p>
            <a:pPr marL="0" indent="0" algn="ctr">
              <a:buNone/>
            </a:pPr>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 three years, the Comet Line helped 776 people, mostly British and American airmen, escape to Spain or evade capture in Belgium and France. An estimated 3,000 civilians, mostly Belgians and French, assisted the Comet Line. They are usually called "helpers." Seven hundred helpers were arrested by the Germans and 290 were executed or died in prison or concentration camps.</a:t>
            </a:r>
            <a:endParaRPr lang="ru-RU"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75149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27465" y="-249382"/>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Routes</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5" name="Объект 4"/>
          <p:cNvSpPr txBox="1">
            <a:spLocks/>
          </p:cNvSpPr>
          <p:nvPr/>
        </p:nvSpPr>
        <p:spPr>
          <a:xfrm>
            <a:off x="0" y="618438"/>
            <a:ext cx="5769034" cy="585391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 three years, the Comet Line helped 776 people, mostly British and American airmen, escape to Spain or evade capture in Belgium and France. An estimated 3,000 civilians, mostly Belgians and French, assisted the Comet Line. They are usually called "helpers." Seven hundred helpers were arrested by the Germans and 290 were executed or died in prison or concentration camps.</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3074" name="Picture 2" descr="https://upload.wikimedia.org/wikipedia/commons/8/80/The_routes_used_by_escape_lines_to_help_downed_airmen_escape_Nazi-occupied_Europe%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350782"/>
            <a:ext cx="4638502" cy="652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3499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344585" y="-199506"/>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Creation and exploits</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5" name="Объект 4"/>
          <p:cNvSpPr txBox="1">
            <a:spLocks/>
          </p:cNvSpPr>
          <p:nvPr/>
        </p:nvSpPr>
        <p:spPr>
          <a:xfrm>
            <a:off x="0" y="618438"/>
            <a:ext cx="6350924" cy="6297108"/>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The Comet line was created by a young Belgian woman who joined the Belgian Resistance.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Andrée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Jongh</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(nickname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Dédée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was 24 in 1940 and lived in Brussels. She was the younger daughter of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Frédéric</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Jongh</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 headmaster, and Alice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Decarpentrie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 heroine of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Dédée's</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in her youth had been Edith Cavell, a British nurse who was shot in 1915 in the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Tir</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National in Schaerbeek for helping troops escape from occupied Belgium to neutral Netherlands.</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5122" name="Picture 2" descr="https://upload.wikimedia.org/wikipedia/commons/9/9d/Civilian_Bravery_Awards_during_the_Second_World_War_HU55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247" y="851194"/>
            <a:ext cx="4145240" cy="568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37905"/>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4"/>
          <p:cNvSpPr txBox="1">
            <a:spLocks/>
          </p:cNvSpPr>
          <p:nvPr/>
        </p:nvSpPr>
        <p:spPr>
          <a:xfrm>
            <a:off x="0" y="1748968"/>
            <a:ext cx="6350924" cy="2879763"/>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Working with MI9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Jongh</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helped 400 Allied soldiers escape from Belgium through occupied France to Spain and Gibraltar. </a:t>
            </a:r>
            <a:endParaRPr lang="ru-RU"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Jongh</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escorted 118 airmen over the Pyrenees herself.</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2527465" y="-249382"/>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Creation and exploits</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pic>
        <p:nvPicPr>
          <p:cNvPr id="6146" name="Picture 2" descr="Andrée de Jon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950947"/>
            <a:ext cx="3468773" cy="537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2540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27465" y="-249382"/>
            <a:ext cx="713707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Creation and exploits</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5" name="Объект 4"/>
          <p:cNvSpPr txBox="1">
            <a:spLocks/>
          </p:cNvSpPr>
          <p:nvPr/>
        </p:nvSpPr>
        <p:spPr>
          <a:xfrm>
            <a:off x="0" y="950947"/>
            <a:ext cx="12192000" cy="4967514"/>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Many members of the Comet line were betrayed; hundreds were arrested by the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Geheime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Feldpolizei</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and the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Abwehr</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and, after weeks of interrogation and torture at places such as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Fresnes</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Prison in Paris, were executed or labelled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Nacht</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und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Nebel</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(NN) prisoners. NN prisoners were deported to German prisons and many later to concentration camps such as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Ravensbrück</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concentration camp for women,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Mauthausen-Gusen</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concentration camp, Buchenwald concentration camp,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Flossenbürg</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concentration camp. Prisoners sent to these camps included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Andrée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Jongh</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Elsie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Maréchal</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(Belgian Resistance), Nadine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Dumon</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(Belgian Resistance), Mary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Lindell</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Comtesse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Milleville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and Virginia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d'Albert</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-Lake (American).</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96194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49382"/>
            <a:ext cx="12192000" cy="1200329"/>
          </a:xfrm>
          <a:prstGeom prst="rect">
            <a:avLst/>
          </a:prstGeom>
          <a:noFill/>
        </p:spPr>
        <p:txBody>
          <a:bodyPr wrap="square" lIns="91440" tIns="45720" rIns="91440" bIns="45720">
            <a:spAutoFit/>
          </a:bodyPr>
          <a:lstStyle/>
          <a:p>
            <a:pPr algn="ctr"/>
            <a:r>
              <a:rPr lang="en-US" sz="7200" b="1" i="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Notable members of the Line</a:t>
            </a:r>
            <a:endParaRPr lang="ru-RU" sz="7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7" name="Объект 4"/>
          <p:cNvSpPr txBox="1">
            <a:spLocks/>
          </p:cNvSpPr>
          <p:nvPr/>
        </p:nvSpPr>
        <p:spPr>
          <a:xfrm>
            <a:off x="0" y="6154714"/>
            <a:ext cx="12192000" cy="5355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Andrée</a:t>
            </a:r>
            <a:r>
              <a:rPr lang="en-US" sz="3200" b="1" dirty="0"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de </a:t>
            </a:r>
            <a:r>
              <a:rPr lang="en-US" sz="3200" b="1" dirty="0" err="1" smtClean="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Jongh</a:t>
            </a:r>
            <a:endParaRPr lang="ru-RU"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7170" name="Picture 2" descr="Andrée de Jongh and the Comet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20" y="950947"/>
            <a:ext cx="3225338" cy="513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4722"/>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516</Words>
  <Application>Microsoft Office PowerPoint</Application>
  <PresentationFormat>Широкоэкранный</PresentationFormat>
  <Paragraphs>32</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Bahnschrift SemiBold Condensed</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Admin</cp:lastModifiedBy>
  <cp:revision>7</cp:revision>
  <dcterms:created xsi:type="dcterms:W3CDTF">2021-04-19T16:13:55Z</dcterms:created>
  <dcterms:modified xsi:type="dcterms:W3CDTF">2021-04-19T17:19:10Z</dcterms:modified>
</cp:coreProperties>
</file>