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802C-1923-4C10-B77F-5776D7A980FF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A459-2AEE-4544-AD86-B71447E38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20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802C-1923-4C10-B77F-5776D7A980FF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A459-2AEE-4544-AD86-B71447E38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99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802C-1923-4C10-B77F-5776D7A980FF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A459-2AEE-4544-AD86-B71447E38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01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802C-1923-4C10-B77F-5776D7A980FF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A459-2AEE-4544-AD86-B71447E38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02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802C-1923-4C10-B77F-5776D7A980FF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A459-2AEE-4544-AD86-B71447E38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32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802C-1923-4C10-B77F-5776D7A980FF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A459-2AEE-4544-AD86-B71447E38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52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802C-1923-4C10-B77F-5776D7A980FF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A459-2AEE-4544-AD86-B71447E38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93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802C-1923-4C10-B77F-5776D7A980FF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A459-2AEE-4544-AD86-B71447E38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51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802C-1923-4C10-B77F-5776D7A980FF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A459-2AEE-4544-AD86-B71447E38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32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802C-1923-4C10-B77F-5776D7A980FF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A459-2AEE-4544-AD86-B71447E38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20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802C-1923-4C10-B77F-5776D7A980FF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A459-2AEE-4544-AD86-B71447E38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02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2802C-1923-4C10-B77F-5776D7A980FF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6A459-2AEE-4544-AD86-B71447E38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22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Отчёт по курсовой работе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формате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Печа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-Куча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 Студент 2 курса ИВТ, Института информационных технологий и технологического образования, РГПУ им. А. И. Герцена,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Чалапко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Егор Витальевич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09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948953" y="0"/>
            <a:ext cx="3862294" cy="855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2. Практика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442517" y="1300414"/>
            <a:ext cx="50971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1) Решение метода вручную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42517" y="2329934"/>
            <a:ext cx="75396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ru-RU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Решение метода в </a:t>
            </a:r>
            <a:r>
              <a:rPr lang="ru-RU" sz="32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Excel</a:t>
            </a:r>
            <a:r>
              <a:rPr lang="ru-RU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с использованием ссылок</a:t>
            </a:r>
            <a:endParaRPr 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442518" y="3851897"/>
            <a:ext cx="72931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3)Решение метода в </a:t>
            </a:r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Excel</a:t>
            </a:r>
            <a:r>
              <a:rPr lang="ru-RU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с использованием пакета анализа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707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948953" y="0"/>
            <a:ext cx="3862294" cy="855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2. Практика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-215900" y="1568108"/>
            <a:ext cx="6096000" cy="495834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800"/>
              </a:spcAft>
            </a:pPr>
            <a:r>
              <a:rPr lang="en-US" sz="32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32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1=24</a:t>
            </a:r>
            <a:endParaRPr lang="ru-RU" sz="320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  <a:spcAft>
                <a:spcPts val="800"/>
              </a:spcAft>
            </a:pPr>
            <a:r>
              <a:rPr lang="en-US" sz="32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32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2=4</a:t>
            </a:r>
            <a:endParaRPr lang="ru-RU" sz="320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  <a:spcAft>
                <a:spcPts val="800"/>
              </a:spcAft>
            </a:pPr>
            <a:r>
              <a:rPr lang="en-US" sz="32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32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5=6</a:t>
            </a:r>
            <a:endParaRPr lang="ru-RU" sz="320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  <a:spcAft>
                <a:spcPts val="800"/>
              </a:spcAft>
            </a:pPr>
            <a:r>
              <a:rPr lang="en-US" sz="32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32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=64</a:t>
            </a:r>
            <a:endParaRPr lang="ru-RU" sz="320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  <a:spcAft>
                <a:spcPts val="800"/>
              </a:spcAft>
            </a:pPr>
            <a:r>
              <a:rPr lang="en-US" sz="32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32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3=0</a:t>
            </a:r>
            <a:endParaRPr lang="ru-RU" sz="320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  <a:spcAft>
                <a:spcPts val="800"/>
              </a:spcAft>
            </a:pPr>
            <a:r>
              <a:rPr lang="en-US" sz="32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32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4=0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69702" y="919501"/>
            <a:ext cx="46039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Ручное р</a:t>
            </a:r>
            <a:r>
              <a:rPr lang="ru-RU" sz="3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ешение задачи 1</a:t>
            </a:r>
            <a:endParaRPr 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373655" y="1820724"/>
            <a:ext cx="6096000" cy="503727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800"/>
              </a:spcAft>
            </a:pPr>
            <a:r>
              <a:rPr lang="en-US" sz="3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3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1=450</a:t>
            </a:r>
            <a:endParaRPr lang="ru-RU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  <a:spcAft>
                <a:spcPts val="800"/>
              </a:spcAft>
            </a:pPr>
            <a:r>
              <a:rPr lang="en-US" sz="3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3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2=100</a:t>
            </a:r>
            <a:endParaRPr lang="ru-RU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  <a:spcAft>
                <a:spcPts val="800"/>
              </a:spcAft>
            </a:pPr>
            <a:r>
              <a:rPr lang="en-US" sz="3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3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5=1200</a:t>
            </a:r>
            <a:endParaRPr lang="ru-RU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  <a:spcAft>
                <a:spcPts val="800"/>
              </a:spcAft>
            </a:pPr>
            <a:r>
              <a:rPr lang="en-US" sz="3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3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=1750</a:t>
            </a:r>
            <a:endParaRPr lang="ru-RU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  <a:spcAft>
                <a:spcPts val="800"/>
              </a:spcAft>
            </a:pPr>
            <a:r>
              <a:rPr lang="en-US" sz="3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3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3=0</a:t>
            </a:r>
            <a:endParaRPr lang="ru-RU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  <a:spcAft>
                <a:spcPts val="800"/>
              </a:spcAft>
            </a:pPr>
            <a:r>
              <a:rPr lang="en-US" sz="3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3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4=0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383102" y="975402"/>
            <a:ext cx="46039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Ручное р</a:t>
            </a:r>
            <a:r>
              <a:rPr lang="ru-RU" sz="3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ешение задачи 2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895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948953" y="0"/>
            <a:ext cx="3862294" cy="855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2. Практика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61987" y="1465269"/>
            <a:ext cx="9879013" cy="4275131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3948953" y="609600"/>
            <a:ext cx="3862294" cy="855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1. Способ 1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948953" y="0"/>
            <a:ext cx="3862294" cy="855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2. Практика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948953" y="609600"/>
            <a:ext cx="3862294" cy="855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1. Способ 1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2686050" y="1465269"/>
            <a:ext cx="6711950" cy="1760531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2686050" y="3835400"/>
            <a:ext cx="671195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3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948953" y="0"/>
            <a:ext cx="3862294" cy="855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2. Практика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948953" y="609600"/>
            <a:ext cx="3862294" cy="855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1. Способ 1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996059" y="1465269"/>
            <a:ext cx="7581060" cy="53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6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948953" y="0"/>
            <a:ext cx="3862294" cy="855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2. Практика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948953" y="609600"/>
            <a:ext cx="3862294" cy="855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2. Способ 2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974724" y="2074869"/>
            <a:ext cx="10480676" cy="422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7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36587" y="1465269"/>
            <a:ext cx="11072813" cy="5025708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948953" y="0"/>
            <a:ext cx="3862294" cy="855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2. Практика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948953" y="609600"/>
            <a:ext cx="3862294" cy="855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2. Способ 2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79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7801" y="1219200"/>
            <a:ext cx="11760200" cy="533400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948953" y="0"/>
            <a:ext cx="3862294" cy="855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2. Практика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948953" y="609600"/>
            <a:ext cx="3862294" cy="855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2. Способ 2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47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1849" y="1690689"/>
            <a:ext cx="1159063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результатам проведённой работы удалось исследовать задачи линейного программирования и методы их решения, изучить и применить на практике симплекс-метод решения задач линейного программирования, воспользоваться табличным процессором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построения модели симплекс-таблицы и использования пакета анализа, что позволило облегчить и ускорить решение задач, в некоторых случаях делая процесс более показательным. </a:t>
            </a:r>
          </a:p>
        </p:txBody>
      </p:sp>
    </p:spTree>
    <p:extLst>
      <p:ext uri="{BB962C8B-B14F-4D97-AF65-F5344CB8AC3E}">
        <p14:creationId xmlns:p14="http://schemas.microsoft.com/office/powerpoint/2010/main" val="325072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800" y="1177925"/>
            <a:ext cx="11785600" cy="4181475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Курсовой работы: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«Использование симплекс-метода при решении задач линейного программирования»</a:t>
            </a:r>
          </a:p>
        </p:txBody>
      </p:sp>
    </p:spTree>
    <p:extLst>
      <p:ext uri="{BB962C8B-B14F-4D97-AF65-F5344CB8AC3E}">
        <p14:creationId xmlns:p14="http://schemas.microsoft.com/office/powerpoint/2010/main" val="175322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37000" y="542925"/>
            <a:ext cx="424180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1. Теория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2551906"/>
            <a:ext cx="11201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«Линейное программирование — математическая дисциплина, посвящённая теории и методам решения экстремальных задач на множествах n-мерного векторного пространства, задаваемых системами линейных уравнений и неравенств»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3119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937000" y="542925"/>
            <a:ext cx="424180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1. Теория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2145506"/>
            <a:ext cx="11201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Симплекс-метод — алгоритм решения оптимизационной задачи линейного программирования путём перебора вершин выпуклого многогранника в многомерном пространстве.</a:t>
            </a:r>
          </a:p>
          <a:p>
            <a:pPr algn="ctr"/>
            <a:r>
              <a:rPr lang="ru-RU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Сущность метода: построение базисных решений, на которых монотонно убывает линейный функционал, до ситуации, когда выполняются необходимые условия локальной оптимальности.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360549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948953" y="0"/>
            <a:ext cx="3862294" cy="855669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1. Теория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955800" y="537376"/>
            <a:ext cx="7848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модель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3018" y="1513419"/>
            <a:ext cx="9906746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Целевая функция: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2" name="Рисунок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81" y="2286816"/>
            <a:ext cx="7446419" cy="103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20845" y="3109553"/>
            <a:ext cx="3964547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Ограничения: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5" name="Рисунок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706" y="3321041"/>
            <a:ext cx="5821082" cy="218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17600" y="480320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85624" y="5624811"/>
            <a:ext cx="76660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требование не отрицательности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ru-RU" sz="4000" dirty="0"/>
          </a:p>
        </p:txBody>
      </p:sp>
      <p:pic>
        <p:nvPicPr>
          <p:cNvPr id="20" name="Рисунок 19"/>
          <p:cNvPicPr/>
          <p:nvPr/>
        </p:nvPicPr>
        <p:blipFill>
          <a:blip r:embed="rId4"/>
          <a:stretch>
            <a:fillRect/>
          </a:stretch>
        </p:blipFill>
        <p:spPr>
          <a:xfrm>
            <a:off x="8051697" y="5528999"/>
            <a:ext cx="3236259" cy="90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3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948953" y="0"/>
            <a:ext cx="3862294" cy="855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1. Теория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955800" y="537376"/>
            <a:ext cx="7848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модель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1862939"/>
            <a:ext cx="7794625" cy="2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322354" y="5201078"/>
            <a:ext cx="655435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800"/>
              </a:spcAft>
            </a:pPr>
            <a:r>
              <a:rPr lang="ru-RU" sz="4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 симплекс-таблицы</a:t>
            </a:r>
            <a:endParaRPr lang="ru-RU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05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948953" y="0"/>
            <a:ext cx="3862294" cy="855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1. Теория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http://www.math.mrsu.ru/text/courses/method/simplex_met.files/image141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" y="1035050"/>
            <a:ext cx="5351780" cy="259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6928970" y="1035050"/>
            <a:ext cx="1764553" cy="186055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2806700" y="4392612"/>
            <a:ext cx="6934200" cy="172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8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948953" y="0"/>
            <a:ext cx="3862294" cy="855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2. Практика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03200" y="855669"/>
            <a:ext cx="11988800" cy="5880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ru-RU" sz="2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Задача 1.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ru-RU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«Компания специализируется на выпуске хоккейных клюшек и наборов шахмат. 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ru-RU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Каждая клюшка приносит компании прибыль в размере $2, а каждый шахматный набор - в размере $4. На изготовление одной клюшки требуется четыре часа работы на участке A и два часа работы на участке B. Шахматный набор изготавливается с затратами шести часов на участке A, шести часов на участке B и одного часа на участке C. Доступная производственная мощность участка A составляет 120 н-часов в день, участка В - 72 н-часа и участка С - 10 н-часов. 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ru-RU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Сколько клюшек и шахматных наборов должна выпускать компания ежедневно, чтобы получать максимальную прибыль?»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38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948953" y="0"/>
            <a:ext cx="3862294" cy="855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2. Практика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461795"/>
            <a:ext cx="12192000" cy="471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ru-RU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Задача 2.</a:t>
            </a:r>
            <a:endParaRPr lang="ru-RU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«Компания производит полки для ванных комнат двух размеров – А и В. Агенты по продаже считают, что в неделю на рынке может быть реализовано до 550 полок. Для каждой полки типа А требуется 2 м</a:t>
            </a:r>
            <a:r>
              <a:rPr lang="ru-RU" sz="2800" baseline="30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ru-RU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материала, а для полки типа В – 3 м</a:t>
            </a:r>
            <a:r>
              <a:rPr lang="ru-RU" sz="2800" baseline="30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 </a:t>
            </a:r>
            <a:r>
              <a:rPr lang="ru-RU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материала. Компания может получить до 1200 м</a:t>
            </a:r>
            <a:r>
              <a:rPr lang="ru-RU" sz="2800" baseline="30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 </a:t>
            </a:r>
            <a:r>
              <a:rPr lang="ru-RU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материала в неделю. Для изготовления одной полки типа А требуется 12 мин машинного времени, а для изготовления одной полки типа В – 30 мин; машину можно использовать 160 час в неделю. Если прибыль от продажи полок типа А составляет 3 денежных единицы, а от полок типа В – 4 </a:t>
            </a:r>
            <a:r>
              <a:rPr lang="ru-RU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ден</a:t>
            </a:r>
            <a:r>
              <a:rPr lang="ru-RU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ед., то сколько полок каждого типа следует выпускать в неделю?»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8224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571</Words>
  <Application>Microsoft Office PowerPoint</Application>
  <PresentationFormat>Широкоэкранный</PresentationFormat>
  <Paragraphs>58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Тема Office</vt:lpstr>
      <vt:lpstr>Отчёт по курсовой работе в формате Печа-Куча</vt:lpstr>
      <vt:lpstr>Тема Курсовой работы: «Использование симплекс-метода при решении задач линейного программирования»</vt:lpstr>
      <vt:lpstr>Часть 1. Теория</vt:lpstr>
      <vt:lpstr>Часть 1. Теория</vt:lpstr>
      <vt:lpstr>Часть 1. Теория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курсовой работе в формате печа-куча</dc:title>
  <dc:creator>Admin</dc:creator>
  <cp:lastModifiedBy>Admin</cp:lastModifiedBy>
  <cp:revision>9</cp:revision>
  <dcterms:created xsi:type="dcterms:W3CDTF">2021-05-30T13:24:39Z</dcterms:created>
  <dcterms:modified xsi:type="dcterms:W3CDTF">2021-05-30T21:38:20Z</dcterms:modified>
</cp:coreProperties>
</file>