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58"/>
            <a:ext cx="9144000" cy="10270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/>
          </p:nvPr>
        </p:nvSpPr>
        <p:spPr>
          <a:xfrm>
            <a:off x="1524000" y="1425494"/>
            <a:ext cx="2351087" cy="5222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1"/>
          </p:nvPr>
        </p:nvSpPr>
        <p:spPr>
          <a:xfrm>
            <a:off x="8316913" y="1449472"/>
            <a:ext cx="2351087" cy="5222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2"/>
          </p:nvPr>
        </p:nvSpPr>
        <p:spPr>
          <a:xfrm>
            <a:off x="348456" y="4132841"/>
            <a:ext cx="2351087" cy="5222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3"/>
          </p:nvPr>
        </p:nvSpPr>
        <p:spPr>
          <a:xfrm>
            <a:off x="4920456" y="4132840"/>
            <a:ext cx="2351087" cy="5222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6" name="Текст 11"/>
          <p:cNvSpPr>
            <a:spLocks noGrp="1"/>
          </p:cNvSpPr>
          <p:nvPr>
            <p:ph type="body" sz="quarter" idx="14"/>
          </p:nvPr>
        </p:nvSpPr>
        <p:spPr>
          <a:xfrm>
            <a:off x="9492456" y="4132839"/>
            <a:ext cx="2351087" cy="5222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8" name="Объект 17"/>
          <p:cNvSpPr>
            <a:spLocks noGrp="1"/>
          </p:cNvSpPr>
          <p:nvPr>
            <p:ph sz="quarter" idx="15"/>
          </p:nvPr>
        </p:nvSpPr>
        <p:spPr>
          <a:xfrm>
            <a:off x="1524000" y="2173288"/>
            <a:ext cx="2351088" cy="13303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9" name="Объект 17"/>
          <p:cNvSpPr>
            <a:spLocks noGrp="1"/>
          </p:cNvSpPr>
          <p:nvPr>
            <p:ph sz="quarter" idx="16"/>
          </p:nvPr>
        </p:nvSpPr>
        <p:spPr>
          <a:xfrm>
            <a:off x="8316911" y="2173288"/>
            <a:ext cx="2351088" cy="13303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20" name="Объект 17"/>
          <p:cNvSpPr>
            <a:spLocks noGrp="1"/>
          </p:cNvSpPr>
          <p:nvPr>
            <p:ph sz="quarter" idx="17"/>
          </p:nvPr>
        </p:nvSpPr>
        <p:spPr>
          <a:xfrm>
            <a:off x="348456" y="4878883"/>
            <a:ext cx="2351088" cy="13303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21" name="Объект 17"/>
          <p:cNvSpPr>
            <a:spLocks noGrp="1"/>
          </p:cNvSpPr>
          <p:nvPr>
            <p:ph sz="quarter" idx="18"/>
          </p:nvPr>
        </p:nvSpPr>
        <p:spPr>
          <a:xfrm>
            <a:off x="4920456" y="4878882"/>
            <a:ext cx="2351088" cy="13303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22" name="Объект 17"/>
          <p:cNvSpPr>
            <a:spLocks noGrp="1"/>
          </p:cNvSpPr>
          <p:nvPr>
            <p:ph sz="quarter" idx="19"/>
          </p:nvPr>
        </p:nvSpPr>
        <p:spPr>
          <a:xfrm>
            <a:off x="9492455" y="4878882"/>
            <a:ext cx="2351088" cy="13303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61162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1"/>
            <a:ext cx="10515600" cy="822407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184357"/>
            <a:ext cx="4446318" cy="434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463639" cy="4370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0011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1"/>
            <a:ext cx="10515600" cy="822407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184357"/>
            <a:ext cx="4446318" cy="434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463639" cy="4370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10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1"/>
            <a:ext cx="10515600" cy="822407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184357"/>
            <a:ext cx="4446318" cy="434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463639" cy="4370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80669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1"/>
            <a:ext cx="10515600" cy="822407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184357"/>
            <a:ext cx="4446318" cy="434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463639" cy="4370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266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1"/>
            <a:ext cx="10515600" cy="822407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184357"/>
            <a:ext cx="4446318" cy="434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463639" cy="4370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386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1"/>
            <a:ext cx="10515600" cy="822407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184357"/>
            <a:ext cx="4446318" cy="434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463639" cy="4370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0679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1"/>
            <a:ext cx="10515600" cy="822407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184357"/>
            <a:ext cx="4446318" cy="434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463639" cy="4370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7644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1"/>
            <a:ext cx="10515600" cy="822407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184357"/>
            <a:ext cx="4446318" cy="434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463639" cy="4370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915902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3246"/>
            <a:ext cx="10515600" cy="84615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335561"/>
            <a:ext cx="10515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1170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1"/>
            <a:ext cx="10515600" cy="822407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184357"/>
            <a:ext cx="4446318" cy="434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463639" cy="4370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9307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8753"/>
            <a:ext cx="10515600" cy="99752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4383479" y="1243733"/>
            <a:ext cx="3425041" cy="32807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838200" y="4857008"/>
            <a:ext cx="10515600" cy="14606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552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3246"/>
            <a:ext cx="10515600" cy="84615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24602" y="1335561"/>
            <a:ext cx="3029197" cy="22270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335561"/>
            <a:ext cx="7070766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1355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3246"/>
            <a:ext cx="10515600" cy="84615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24602" y="1335561"/>
            <a:ext cx="3029197" cy="22270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335561"/>
            <a:ext cx="7070766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64051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3246"/>
            <a:ext cx="10515600" cy="84615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24602" y="1335561"/>
            <a:ext cx="3029197" cy="22270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335561"/>
            <a:ext cx="7070766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67880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4776"/>
            <a:ext cx="10515600" cy="750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1045028"/>
            <a:ext cx="5157787" cy="4750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0612" y="1045027"/>
            <a:ext cx="5183188" cy="4750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1456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4776"/>
            <a:ext cx="10515600" cy="750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1045028"/>
            <a:ext cx="5157787" cy="4750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0612" y="1045027"/>
            <a:ext cx="5183188" cy="4750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400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4776"/>
            <a:ext cx="10515600" cy="750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1045028"/>
            <a:ext cx="5157787" cy="4750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0612" y="1045027"/>
            <a:ext cx="5183188" cy="4750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4272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1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7.jpeg"/><Relationship Id="rId5" Type="http://schemas.openxmlformats.org/officeDocument/2006/relationships/slide" Target="slide8.xml"/><Relationship Id="rId10" Type="http://schemas.openxmlformats.org/officeDocument/2006/relationships/image" Target="../media/image6.png"/><Relationship Id="rId4" Type="http://schemas.openxmlformats.org/officeDocument/2006/relationships/slide" Target="slide5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Aperture Labs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00" y="1009404"/>
            <a:ext cx="5376199" cy="53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Переносное устройство создания порталов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устройство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предназначенное для создания червоточины между двумя точками пространства. Выходы червоточины в терминологии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порталами. Через порталы можно беспрепятственно перемещать предметы и проходить самому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i.pinimg.com/originals/88/58/15/885815401a6a6676f552fd702887926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4" y="843148"/>
            <a:ext cx="5052646" cy="28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tatic.wikia.nocookie.net/half-life/images/b/bb/Aperture_Science_Handheld_Portal_Device_Portal.jpg/revision/latest?cb=20110519012833&amp;path-prefix=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5" y="3784727"/>
            <a:ext cx="5052646" cy="303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>
            <a:hlinkClick r:id="rId4" action="ppaction://hlinksldjump"/>
          </p:cNvPr>
          <p:cNvSpPr/>
          <p:nvPr/>
        </p:nvSpPr>
        <p:spPr>
          <a:xfrm>
            <a:off x="10377369" y="6049110"/>
            <a:ext cx="1386739" cy="720969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Вперёд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5" action="ppaction://hlinksldjump"/>
          </p:cNvPr>
          <p:cNvSpPr/>
          <p:nvPr/>
        </p:nvSpPr>
        <p:spPr>
          <a:xfrm flipH="1">
            <a:off x="8583739" y="6049109"/>
            <a:ext cx="162950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01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Генетическая Форма Жизни и Дисковая Операционная Система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Lifeform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GLaDOS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ГЛэДОС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суперкомпьютер с искусственным интеллектом, который должен был играть роль ассистента в тестовых камерах и управлять всем комплексом Лаборатории.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Изобретения</a:t>
            </a:r>
            <a:endParaRPr lang="ru-RU" dirty="0"/>
          </a:p>
        </p:txBody>
      </p:sp>
      <p:pic>
        <p:nvPicPr>
          <p:cNvPr id="7170" name="Picture 2" descr="GLaDOS | Энциклопедия Half-Life | Fand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2" y="1163638"/>
            <a:ext cx="4755417" cy="452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>
            <a:hlinkClick r:id="rId3" action="ppaction://hlinksldjump"/>
          </p:cNvPr>
          <p:cNvSpPr/>
          <p:nvPr/>
        </p:nvSpPr>
        <p:spPr>
          <a:xfrm>
            <a:off x="10560485" y="5915511"/>
            <a:ext cx="1386739" cy="720969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Вперёд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4" action="ppaction://hlinksldjump"/>
          </p:cNvPr>
          <p:cNvSpPr/>
          <p:nvPr/>
        </p:nvSpPr>
        <p:spPr>
          <a:xfrm rot="5400000" flipH="1">
            <a:off x="9385246" y="5688623"/>
            <a:ext cx="162950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право 8">
            <a:hlinkClick r:id="rId5" action="ppaction://hlinksldjump"/>
          </p:cNvPr>
          <p:cNvSpPr/>
          <p:nvPr/>
        </p:nvSpPr>
        <p:spPr>
          <a:xfrm flipH="1">
            <a:off x="8325090" y="5905007"/>
            <a:ext cx="1366176" cy="72096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04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728361" y="1237030"/>
            <a:ext cx="5463639" cy="4370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«Борей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вымышленный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 ледокол, который принадлежал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 «Борея» известен как произошедший с ним загадочный инцидент. На борту корабля содержалась некая высокая технология, разработанная в Лаборатории исследования природы порталов.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Изобретения</a:t>
            </a:r>
            <a:endParaRPr lang="ru-RU" dirty="0"/>
          </a:p>
        </p:txBody>
      </p:sp>
      <p:pic>
        <p:nvPicPr>
          <p:cNvPr id="8194" name="Picture 2" descr="https://gamemag.ru/images/cache/News/News154521/e5d524545f-2_1390x6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6" y="2069734"/>
            <a:ext cx="6266531" cy="270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>
            <a:hlinkClick r:id="rId3" action="ppaction://hlinksldjump"/>
          </p:cNvPr>
          <p:cNvSpPr/>
          <p:nvPr/>
        </p:nvSpPr>
        <p:spPr>
          <a:xfrm>
            <a:off x="10560485" y="5915511"/>
            <a:ext cx="1386739" cy="720969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Вперёд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4" action="ppaction://hlinksldjump"/>
          </p:cNvPr>
          <p:cNvSpPr/>
          <p:nvPr/>
        </p:nvSpPr>
        <p:spPr>
          <a:xfrm rot="5400000" flipH="1">
            <a:off x="9385246" y="5688623"/>
            <a:ext cx="162950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право 8">
            <a:hlinkClick r:id="rId5" action="ppaction://hlinksldjump"/>
          </p:cNvPr>
          <p:cNvSpPr/>
          <p:nvPr/>
        </p:nvSpPr>
        <p:spPr>
          <a:xfrm flipH="1">
            <a:off x="8325090" y="5905007"/>
            <a:ext cx="1366176" cy="72096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09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890161" y="1163638"/>
            <a:ext cx="5979454" cy="49206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Гели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Отталкивающий гель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Repulsion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позволяющий высоко подпрыгнуть. Имеет синий цвет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Ускоряющий гель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Propulsion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позволяющий бежать с большой скоростью. Имеет оранжевый цвет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Преобразующий гель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позволяющий создавать порталы на покрытых им поверхностях (делает практически любую поверхность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порталопригодной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»). </a:t>
            </a:r>
          </a:p>
          <a:p>
            <a:endParaRPr lang="ru-RU" dirty="0"/>
          </a:p>
        </p:txBody>
      </p:sp>
      <p:pic>
        <p:nvPicPr>
          <p:cNvPr id="9218" name="Picture 2" descr="Portal 2 gels discovered by TheKylish on We Heart 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4" y="1664768"/>
            <a:ext cx="5736377" cy="364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Изобретения</a:t>
            </a:r>
            <a:endParaRPr lang="ru-RU" dirty="0"/>
          </a:p>
        </p:txBody>
      </p:sp>
      <p:sp>
        <p:nvSpPr>
          <p:cNvPr id="7" name="Стрелка вправо 6">
            <a:hlinkClick r:id="rId3" action="ppaction://hlinksldjump"/>
          </p:cNvPr>
          <p:cNvSpPr/>
          <p:nvPr/>
        </p:nvSpPr>
        <p:spPr>
          <a:xfrm>
            <a:off x="3073595" y="5909649"/>
            <a:ext cx="1386739" cy="720969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Вперёд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4" action="ppaction://hlinksldjump"/>
          </p:cNvPr>
          <p:cNvSpPr/>
          <p:nvPr/>
        </p:nvSpPr>
        <p:spPr>
          <a:xfrm rot="5400000" flipH="1">
            <a:off x="1898356" y="5682761"/>
            <a:ext cx="162950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право 8">
            <a:hlinkClick r:id="rId5" action="ppaction://hlinksldjump"/>
          </p:cNvPr>
          <p:cNvSpPr/>
          <p:nvPr/>
        </p:nvSpPr>
        <p:spPr>
          <a:xfrm flipH="1">
            <a:off x="838200" y="5899145"/>
            <a:ext cx="1366176" cy="72096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4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 плотного света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элемент для тестов. Мосты представляют собой энергетическое поле, не пропускающее материю, и выглядят как полупрозрачные плоские синие полосы постоянной ширины, через которые проходит световой импульс, похожий на те, что используются при создании Транспортной воронки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Изобретения</a:t>
            </a:r>
            <a:endParaRPr lang="ru-RU" dirty="0"/>
          </a:p>
        </p:txBody>
      </p:sp>
      <p:pic>
        <p:nvPicPr>
          <p:cNvPr id="10242" name="Picture 2" descr="https://static.wikia.nocookie.net/halflife/images/1/19/Hard_light_surface.jpg/revision/latest?cb=20140611193356&amp;path-prefix=r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1" y="1292957"/>
            <a:ext cx="5482330" cy="411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>
            <a:hlinkClick r:id="rId3" action="ppaction://hlinksldjump"/>
          </p:cNvPr>
          <p:cNvSpPr/>
          <p:nvPr/>
        </p:nvSpPr>
        <p:spPr>
          <a:xfrm>
            <a:off x="10560485" y="5915511"/>
            <a:ext cx="1386739" cy="720969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Вперёд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4" action="ppaction://hlinksldjump"/>
          </p:cNvPr>
          <p:cNvSpPr/>
          <p:nvPr/>
        </p:nvSpPr>
        <p:spPr>
          <a:xfrm rot="5400000" flipH="1">
            <a:off x="9385246" y="5688623"/>
            <a:ext cx="162950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право 8">
            <a:hlinkClick r:id="rId5" action="ppaction://hlinksldjump"/>
          </p:cNvPr>
          <p:cNvSpPr/>
          <p:nvPr/>
        </p:nvSpPr>
        <p:spPr>
          <a:xfrm flipH="1">
            <a:off x="8325090" y="5905007"/>
            <a:ext cx="1366176" cy="72096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5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Экскурсионные </a:t>
            </a:r>
            <a:r>
              <a:rPr lang="ru-RU" b="1" dirty="0" smtClean="0"/>
              <a:t>воронки</a:t>
            </a:r>
            <a:r>
              <a:rPr lang="en-US" dirty="0"/>
              <a:t> </a:t>
            </a:r>
            <a:r>
              <a:rPr lang="ru-RU" dirty="0" smtClean="0"/>
              <a:t>— </a:t>
            </a:r>
            <a:r>
              <a:rPr lang="ru-RU" dirty="0"/>
              <a:t>это тестируемый элемент, который способен перемещать </a:t>
            </a:r>
            <a:r>
              <a:rPr lang="ru-RU" dirty="0" smtClean="0"/>
              <a:t>человека </a:t>
            </a:r>
            <a:r>
              <a:rPr lang="ru-RU" dirty="0"/>
              <a:t>в определённую сторону. Создана по крайней мере в 1998, Экскурсионная воронка используются </a:t>
            </a:r>
            <a:r>
              <a:rPr lang="ru-RU" dirty="0" err="1"/>
              <a:t>Aperture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 в рамках расследования того, насколько хорошо испытуемые могут решить головоломки во время путешествия.</a:t>
            </a:r>
          </a:p>
          <a:p>
            <a:endParaRPr lang="ru-RU" dirty="0"/>
          </a:p>
        </p:txBody>
      </p:sp>
      <p:pic>
        <p:nvPicPr>
          <p:cNvPr id="11266" name="Picture 2" descr="Excursion Funnel - Portal Wik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4" y="2058987"/>
            <a:ext cx="4999024" cy="28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Изобретения</a:t>
            </a:r>
            <a:endParaRPr lang="ru-RU" dirty="0"/>
          </a:p>
        </p:txBody>
      </p:sp>
      <p:sp>
        <p:nvSpPr>
          <p:cNvPr id="7" name="Стрелка вправо 6">
            <a:hlinkClick r:id="rId3" action="ppaction://hlinksldjump"/>
          </p:cNvPr>
          <p:cNvSpPr/>
          <p:nvPr/>
        </p:nvSpPr>
        <p:spPr>
          <a:xfrm>
            <a:off x="10560485" y="5915511"/>
            <a:ext cx="1386739" cy="720969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Вперёд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4" action="ppaction://hlinksldjump"/>
          </p:cNvPr>
          <p:cNvSpPr/>
          <p:nvPr/>
        </p:nvSpPr>
        <p:spPr>
          <a:xfrm rot="5400000" flipH="1">
            <a:off x="9385246" y="5688623"/>
            <a:ext cx="162950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право 8">
            <a:hlinkClick r:id="rId5" action="ppaction://hlinksldjump"/>
          </p:cNvPr>
          <p:cNvSpPr/>
          <p:nvPr/>
        </p:nvSpPr>
        <p:spPr>
          <a:xfrm flipH="1">
            <a:off x="8325090" y="5905007"/>
            <a:ext cx="1366176" cy="72096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11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8176846" y="1163638"/>
            <a:ext cx="3686908" cy="437038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Сапоги прыгуна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обувь, используемая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предотвращения нанесения испытуемыми вреда портальному устройству (и себе) при падении с большой высоты.</a:t>
            </a:r>
          </a:p>
          <a:p>
            <a:endParaRPr lang="ru-RU" dirty="0"/>
          </a:p>
        </p:txBody>
      </p:sp>
      <p:pic>
        <p:nvPicPr>
          <p:cNvPr id="12290" name="Picture 2" descr="https://static.wikia.nocookie.net/half-life/images/9/9b/Long_fall_boot_diagram.jpg/revision/latest?cb=20110416225556&amp;path-prefix=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8" y="1163638"/>
            <a:ext cx="7769579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Изобретения</a:t>
            </a:r>
            <a:endParaRPr lang="ru-RU" dirty="0"/>
          </a:p>
        </p:txBody>
      </p:sp>
      <p:sp>
        <p:nvSpPr>
          <p:cNvPr id="7" name="Стрелка вправо 6">
            <a:hlinkClick r:id="rId3" action="ppaction://hlinksldjump"/>
          </p:cNvPr>
          <p:cNvSpPr/>
          <p:nvPr/>
        </p:nvSpPr>
        <p:spPr>
          <a:xfrm>
            <a:off x="10240108" y="6137031"/>
            <a:ext cx="1951892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4" action="ppaction://hlinksldjump"/>
          </p:cNvPr>
          <p:cNvSpPr/>
          <p:nvPr/>
        </p:nvSpPr>
        <p:spPr>
          <a:xfrm flipH="1">
            <a:off x="8518521" y="6137030"/>
            <a:ext cx="1366176" cy="72096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18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вопросов!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Примите позу ожидания вечеринки, положите руки на живот, и расслабьтесь. Робот распорядитель скоро отнесёт вас к тортику.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3314" name="Picture 2" descr="https://www.nicepng.com/png/detail/376-3766591_portal-cake-sig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2" y="985715"/>
            <a:ext cx="4171827" cy="45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>
            <a:hlinkClick r:id="rId3" action="ppaction://hlinksldjump"/>
          </p:cNvPr>
          <p:cNvSpPr/>
          <p:nvPr/>
        </p:nvSpPr>
        <p:spPr>
          <a:xfrm flipH="1">
            <a:off x="6330461" y="5978769"/>
            <a:ext cx="197533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7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422401"/>
            <a:ext cx="9144000" cy="1027071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Добро пожаловать в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Что это?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Основатель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История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  <a:hlinkClick r:id="rId4" action="ppaction://hlinksldjump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4920457" y="3872149"/>
            <a:ext cx="2351087" cy="5222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Центр Развития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Изобретения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  <a:hlinkClick r:id="rId6" action="ppaction://hlinksldjump"/>
            </a:endParaRPr>
          </a:p>
        </p:txBody>
      </p:sp>
      <p:pic>
        <p:nvPicPr>
          <p:cNvPr id="13" name="Объект 12">
            <a:hlinkClick r:id="rId2" action="ppaction://hlinksldjump"/>
          </p:cNvPr>
          <p:cNvPicPr>
            <a:picLocks noGrp="1" noChangeAspect="1"/>
          </p:cNvPicPr>
          <p:nvPr>
            <p:ph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9" y="1901229"/>
            <a:ext cx="1262948" cy="1262948"/>
          </a:xfrm>
        </p:spPr>
      </p:pic>
      <p:pic>
        <p:nvPicPr>
          <p:cNvPr id="14" name="Объект 13">
            <a:hlinkClick r:id="rId3" action="ppaction://hlinksldjump"/>
          </p:cNvPr>
          <p:cNvPicPr>
            <a:picLocks noGrp="1" noChangeAspect="1"/>
          </p:cNvPicPr>
          <p:nvPr>
            <p:ph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913" y="1604467"/>
            <a:ext cx="2351087" cy="999211"/>
          </a:xfrm>
        </p:spPr>
      </p:pic>
      <p:pic>
        <p:nvPicPr>
          <p:cNvPr id="15" name="Объект 14">
            <a:hlinkClick r:id="rId4" action="ppaction://hlinksldjump"/>
          </p:cNvPr>
          <p:cNvPicPr>
            <a:picLocks noGrp="1" noChangeAspect="1"/>
          </p:cNvPicPr>
          <p:nvPr>
            <p:ph sz="quarter" idx="17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5" y="4684074"/>
            <a:ext cx="1995487" cy="1330325"/>
          </a:xfrm>
        </p:spPr>
      </p:pic>
      <p:pic>
        <p:nvPicPr>
          <p:cNvPr id="16" name="Объект 15">
            <a:hlinkClick r:id="rId5" action="ppaction://hlinksldjump"/>
          </p:cNvPr>
          <p:cNvPicPr>
            <a:picLocks noGrp="1" noChangeAspect="1"/>
          </p:cNvPicPr>
          <p:nvPr>
            <p:ph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38" y="4878388"/>
            <a:ext cx="1330325" cy="1330325"/>
          </a:xfrm>
        </p:spPr>
      </p:pic>
      <p:pic>
        <p:nvPicPr>
          <p:cNvPr id="17" name="Объект 16">
            <a:hlinkClick r:id="rId6" action="ppaction://hlinksldjump"/>
          </p:cNvPr>
          <p:cNvPicPr>
            <a:picLocks noGrp="1" noChangeAspect="1"/>
          </p:cNvPicPr>
          <p:nvPr>
            <p:ph sz="quarter" idx="19"/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92" t="61633" r="7372" b="20518"/>
          <a:stretch/>
        </p:blipFill>
        <p:spPr>
          <a:xfrm>
            <a:off x="10114084" y="4795320"/>
            <a:ext cx="1107830" cy="1107831"/>
          </a:xfrm>
        </p:spPr>
      </p:pic>
      <p:sp>
        <p:nvSpPr>
          <p:cNvPr id="18" name="Стрелка вправо 17">
            <a:hlinkClick r:id="rId12" action="ppaction://hlinksldjump"/>
          </p:cNvPr>
          <p:cNvSpPr/>
          <p:nvPr/>
        </p:nvSpPr>
        <p:spPr>
          <a:xfrm>
            <a:off x="9793351" y="5972605"/>
            <a:ext cx="2173284" cy="84360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конец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15458" y="1425494"/>
            <a:ext cx="4161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what we must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we can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good of all of 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the ones, who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59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69277"/>
            <a:ext cx="12192000" cy="99752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Aperture Labs (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же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Laboratories, Science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так далее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7" y="628250"/>
            <a:ext cx="4315538" cy="6106658"/>
          </a:xfrm>
        </p:spPr>
      </p:pic>
      <p:sp>
        <p:nvSpPr>
          <p:cNvPr id="5" name="Прямоугольник 4"/>
          <p:cNvSpPr/>
          <p:nvPr/>
        </p:nvSpPr>
        <p:spPr>
          <a:xfrm>
            <a:off x="4923693" y="628250"/>
            <a:ext cx="7268307" cy="51922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ru-RU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располагающаяся 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Соединённых Штатах научно-исследовательская лаборатория. Названия изменяются с развитием лаборатории. Лаборатория расположена в Верхнем </a:t>
            </a:r>
            <a:r>
              <a:rPr lang="ru-RU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Мичигане</a:t>
            </a:r>
          </a:p>
          <a:p>
            <a:endParaRPr lang="ru-RU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Штаб-квартира </a:t>
            </a:r>
            <a:r>
              <a:rPr lang="ru-RU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располагалась в Лаборатории исследования природы </a:t>
            </a:r>
            <a:r>
              <a:rPr lang="ru-RU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порталов, 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Кливленде, штат Огайо. </a:t>
            </a:r>
            <a:r>
              <a:rPr lang="ru-RU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 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занималась исследованиями и разработками в области физики, компьютерных технологий и создания искусственного интеллекта. Основной отраслью Лаборатории, как видно из названия, являлось изучение портальной технологии. </a:t>
            </a:r>
            <a:endParaRPr lang="ru-RU" dirty="0"/>
          </a:p>
        </p:txBody>
      </p:sp>
      <p:sp>
        <p:nvSpPr>
          <p:cNvPr id="8" name="Стрелка вправо 7">
            <a:hlinkClick r:id="rId3" action="ppaction://hlinksldjump"/>
          </p:cNvPr>
          <p:cNvSpPr/>
          <p:nvPr/>
        </p:nvSpPr>
        <p:spPr>
          <a:xfrm flipH="1">
            <a:off x="9777046" y="5961185"/>
            <a:ext cx="1512278" cy="7737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97527"/>
          </a:xfrm>
        </p:spPr>
        <p:txBody>
          <a:bodyPr/>
          <a:lstStyle/>
          <a:p>
            <a:pPr algn="ctr"/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Кейв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Джонсон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86" y="997526"/>
            <a:ext cx="3288322" cy="4991693"/>
          </a:xfrm>
        </p:spPr>
      </p:pic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4771295" y="1164237"/>
            <a:ext cx="7186246" cy="482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жизнь одаривает вас лимонами — не делайте лимонад. Заставьте жизнь забрать их обратно! Разозлитесь! «Мне не нужны твои проклятые лимоны! Что мне с ними делать?» Требуйте встречи с менеджером, отвечающим за жизнь! Заставьте жизнь пожалеть о том дне, когда она решила одарить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Кейва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Джонсона лимонами! Вы знаете, кто я? Я тот, кто сожжет ваш дом! Я заставлю своих инженеров изобрести зажигательный лимон, чтобы спалить ваш дом дотла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трелка вправо 5">
            <a:hlinkClick r:id="rId3" action="ppaction://hlinksldjump"/>
          </p:cNvPr>
          <p:cNvSpPr/>
          <p:nvPr/>
        </p:nvSpPr>
        <p:spPr>
          <a:xfrm flipH="1">
            <a:off x="9777046" y="5961185"/>
            <a:ext cx="1512278" cy="7737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48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838200" y="1335561"/>
            <a:ext cx="7070766" cy="5117993"/>
          </a:xfrm>
        </p:spPr>
        <p:txBody>
          <a:bodyPr>
            <a:normAutofit fontScale="77500" lnSpcReduction="20000"/>
          </a:bodyPr>
          <a:lstStyle/>
          <a:p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Джонсон 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стал миллиардером и в 1943 году получил награду «Лучший продавец занавесок для душа». Решив пустить в ход своё богатство, в 1944 году Джонсон приобрёл гигантскую соляную шахту в Верхнем Мичигане, чьи туннели уходили под землю более чем на 4 километра, где разместил основную часть комплекса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Fixtures</a:t>
            </a:r>
            <a:endParaRPr lang="ru-RU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1947 году, Джонсон решает применить более широкий научный подход к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Fixtures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переименовывает компанию в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Джонсон сосредотачивается на экспериментальной физике как на новом направлении компании и, хотя его оригинальность была весьма известна, в 1947 году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получила награду «Лучшая Новая Научная Компания»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Local Entrepreneur Buys Salt Mine&amp;quot; | Portal Am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341" y="1009404"/>
            <a:ext cx="36480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>
            <a:hlinkClick r:id="rId3" action="ppaction://hlinksldjump"/>
          </p:cNvPr>
          <p:cNvSpPr/>
          <p:nvPr/>
        </p:nvSpPr>
        <p:spPr>
          <a:xfrm>
            <a:off x="10427677" y="5961185"/>
            <a:ext cx="1386739" cy="720969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Вперёд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право 6">
            <a:hlinkClick r:id="rId4" action="ppaction://hlinksldjump"/>
          </p:cNvPr>
          <p:cNvSpPr/>
          <p:nvPr/>
        </p:nvSpPr>
        <p:spPr>
          <a:xfrm flipH="1">
            <a:off x="8634047" y="5961184"/>
            <a:ext cx="162950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4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703385" y="1143001"/>
            <a:ext cx="7332783" cy="5363308"/>
          </a:xfrm>
        </p:spPr>
        <p:txBody>
          <a:bodyPr>
            <a:normAutofit fontScale="70000" lnSpcReduction="20000"/>
          </a:bodyPr>
          <a:lstStyle/>
          <a:p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1950-м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процветающей компанией. </a:t>
            </a:r>
          </a:p>
          <a:p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1960-м период финансового бума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проходит, в то время как многие продукты всё ещё находятся на стадии тестирования, а часть выпущенных приходится убрать с полок магазинов из-за нарушений в области здравоохранения </a:t>
            </a:r>
          </a:p>
          <a:p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1961 году Джонсон приказывает запереть нижние уровни Тестовой шахты 09, чтобы скрыть следы неэтичных экспериментов. В 1968 году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участвует в слушаниях в Сенате США по делу об исчезновении астронавтов, которые принимали участие в испытаниях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1980-х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остаётся в упадке. Отчаянно пытаясь выпустить новый успешный продукт, Джонсон в 1981 году покупает массу лунного камня на сумму приблизительно 70 миллионов долларов для последующего создания нового геля, несмотря на то, что денег на покрытие расходов уже не хватает.</a:t>
            </a:r>
          </a:p>
          <a:p>
            <a:endParaRPr lang="ru-RU" dirty="0"/>
          </a:p>
        </p:txBody>
      </p:sp>
      <p:pic>
        <p:nvPicPr>
          <p:cNvPr id="2050" name="Picture 2" descr="Test Shaft 09 | Half-Life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168" y="1941389"/>
            <a:ext cx="3969668" cy="31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>
            <a:hlinkClick r:id="rId3" action="ppaction://hlinksldjump"/>
          </p:cNvPr>
          <p:cNvSpPr/>
          <p:nvPr/>
        </p:nvSpPr>
        <p:spPr>
          <a:xfrm>
            <a:off x="10560485" y="5915511"/>
            <a:ext cx="1386739" cy="720969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Вперёд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право 6">
            <a:hlinkClick r:id="rId4" action="ppaction://hlinksldjump"/>
          </p:cNvPr>
          <p:cNvSpPr/>
          <p:nvPr/>
        </p:nvSpPr>
        <p:spPr>
          <a:xfrm rot="5400000" flipH="1">
            <a:off x="9385246" y="5688623"/>
            <a:ext cx="162950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5" action="ppaction://hlinksldjump"/>
          </p:cNvPr>
          <p:cNvSpPr/>
          <p:nvPr/>
        </p:nvSpPr>
        <p:spPr>
          <a:xfrm flipH="1">
            <a:off x="8325090" y="5905007"/>
            <a:ext cx="1366176" cy="72096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39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838200" y="1230924"/>
            <a:ext cx="10714892" cy="546881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Джонсон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 трёхступенчатую программу исследований и разработки для обеспечения успеха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«быстро приближающемся отдалённом будущем». В своих планах он описывает «контрприём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Геймлиха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фонд «Забери желание» и возобновляемую разработку устройства для создания квантовых тоннелей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 году инженеры завершают создание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контрприёма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Геймлиха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запрещает помогать человеку который подавился) и благотворительного фонда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 по 1985 года, большая часть работы сфокусировано на проекте "Портал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 году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узнает, что Чёрная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Меза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над аналогичной технологией порталов. В ответ на эту новость, они начинают разрабатывать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GLaDOS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1996 году, после 10 лет разработки,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GLaDOS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стала более-менее функциональной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1997 году появляется версия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GLaDOS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3.11. 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 году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выпускает Проталкивающий и Отталкивающий гели для публики в качестве помощи в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диете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200-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GLaDOS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активирована в честь одного из мероприятий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право 6">
            <a:hlinkClick r:id="rId2" action="ppaction://hlinksldjump"/>
          </p:cNvPr>
          <p:cNvSpPr/>
          <p:nvPr/>
        </p:nvSpPr>
        <p:spPr>
          <a:xfrm>
            <a:off x="10240108" y="6137031"/>
            <a:ext cx="1951892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3" action="ppaction://hlinksldjump"/>
          </p:cNvPr>
          <p:cNvSpPr/>
          <p:nvPr/>
        </p:nvSpPr>
        <p:spPr>
          <a:xfrm flipH="1">
            <a:off x="8518521" y="6137030"/>
            <a:ext cx="1366176" cy="72096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15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развития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84519" y="984739"/>
            <a:ext cx="6479589" cy="5064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развития (англ.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Enrichment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часть Лаборатории исследования природы порталов. Центр был создан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начале 50-х годов для проведения испытаний с переносным устройством создания порталов. Участники испытаний в игровой форме проходили тестовые камеры, преодолевая различные препятствия и головоломки, на основе которых наблюдающие за ними учёные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изучали пути практического применения устройства создания порталов и самих порталов.</a:t>
            </a:r>
          </a:p>
          <a:p>
            <a:pPr algn="ctr"/>
            <a:endParaRPr lang="ru-RU" dirty="0"/>
          </a:p>
        </p:txBody>
      </p:sp>
      <p:pic>
        <p:nvPicPr>
          <p:cNvPr id="3074" name="Picture 2" descr="Aperture Science Enrichment Center | Half-Life Wiki | Fand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63" y="1293447"/>
            <a:ext cx="4781671" cy="444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>
            <a:hlinkClick r:id="rId3" action="ppaction://hlinksldjump"/>
          </p:cNvPr>
          <p:cNvSpPr/>
          <p:nvPr/>
        </p:nvSpPr>
        <p:spPr>
          <a:xfrm>
            <a:off x="10377369" y="6049110"/>
            <a:ext cx="1386739" cy="720969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Вперёд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4" action="ppaction://hlinksldjump"/>
          </p:cNvPr>
          <p:cNvSpPr/>
          <p:nvPr/>
        </p:nvSpPr>
        <p:spPr>
          <a:xfrm flipH="1">
            <a:off x="8583739" y="6049109"/>
            <a:ext cx="1629508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87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развития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74324" y="966240"/>
            <a:ext cx="6277707" cy="5311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камеры современного Центра развития выглядят как оформленные белыми панелями из лунного камня залы с различными объектами для проведения испытаний. Часть залов обрамлена темными блоками, на которых невозможно открывать порталы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расположен под землей, он невероятно огромен и уходит вглубь на четыре с половиной километра. Строительство комплекса велось в направлении снизу вверх на основе выработанной соляной шахты.</a:t>
            </a:r>
          </a:p>
          <a:p>
            <a:pPr algn="ctr"/>
            <a:endParaRPr lang="ru-RU" dirty="0"/>
          </a:p>
        </p:txBody>
      </p:sp>
      <p:pic>
        <p:nvPicPr>
          <p:cNvPr id="5122" name="Picture 2" descr="Камера Консервации - Portal Wik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1" y="1194839"/>
            <a:ext cx="4986956" cy="367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>
            <a:hlinkClick r:id="rId3" action="ppaction://hlinksldjump"/>
          </p:cNvPr>
          <p:cNvSpPr/>
          <p:nvPr/>
        </p:nvSpPr>
        <p:spPr>
          <a:xfrm>
            <a:off x="2853899" y="6084276"/>
            <a:ext cx="1951892" cy="720969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началу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>
            <a:hlinkClick r:id="rId4" action="ppaction://hlinksldjump"/>
          </p:cNvPr>
          <p:cNvSpPr/>
          <p:nvPr/>
        </p:nvSpPr>
        <p:spPr>
          <a:xfrm flipH="1">
            <a:off x="838200" y="6084277"/>
            <a:ext cx="1366176" cy="72096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 Microsoft PowerPoint" id="{AC085685-9AD1-46F3-A14A-85F91E43F0A2}" vid="{2F6021CC-972B-4E04-9F22-8283F77F1D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Публикации информации</Template>
  <TotalTime>127</TotalTime>
  <Words>1080</Words>
  <Application>Microsoft Office PowerPoint</Application>
  <PresentationFormat>Широкоэкранный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Aperture Labs</vt:lpstr>
      <vt:lpstr>Добро пожаловать в Aperture</vt:lpstr>
      <vt:lpstr>Aperture Labs (он же Laboratories, Science и так далее )</vt:lpstr>
      <vt:lpstr>Кейв Джонсон</vt:lpstr>
      <vt:lpstr>История</vt:lpstr>
      <vt:lpstr>История</vt:lpstr>
      <vt:lpstr>История</vt:lpstr>
      <vt:lpstr>Центр развития</vt:lpstr>
      <vt:lpstr>Центр развития</vt:lpstr>
      <vt:lpstr>Изобретения</vt:lpstr>
      <vt:lpstr>Изобретения</vt:lpstr>
      <vt:lpstr>Изобретения</vt:lpstr>
      <vt:lpstr>Изобретения</vt:lpstr>
      <vt:lpstr>Изобретения</vt:lpstr>
      <vt:lpstr>Изобретения</vt:lpstr>
      <vt:lpstr>Изобретения</vt:lpstr>
      <vt:lpstr>Время вопросов!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Aperture Labs</dc:title>
  <dc:creator>Admin</dc:creator>
  <cp:lastModifiedBy>Admin</cp:lastModifiedBy>
  <cp:revision>13</cp:revision>
  <dcterms:created xsi:type="dcterms:W3CDTF">2021-10-06T08:39:04Z</dcterms:created>
  <dcterms:modified xsi:type="dcterms:W3CDTF">2021-10-06T10:46:51Z</dcterms:modified>
</cp:coreProperties>
</file>