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0919-F68F-4EAC-ACCE-AC5FF6513B91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9F2B-75C7-4821-BE01-3D1A367D55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47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0919-F68F-4EAC-ACCE-AC5FF6513B91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9F2B-75C7-4821-BE01-3D1A367D55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36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0919-F68F-4EAC-ACCE-AC5FF6513B91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9F2B-75C7-4821-BE01-3D1A367D55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25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0919-F68F-4EAC-ACCE-AC5FF6513B91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9F2B-75C7-4821-BE01-3D1A367D55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50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0919-F68F-4EAC-ACCE-AC5FF6513B91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9F2B-75C7-4821-BE01-3D1A367D55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85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0919-F68F-4EAC-ACCE-AC5FF6513B91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9F2B-75C7-4821-BE01-3D1A367D55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13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0919-F68F-4EAC-ACCE-AC5FF6513B91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9F2B-75C7-4821-BE01-3D1A367D55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47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0919-F68F-4EAC-ACCE-AC5FF6513B91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9F2B-75C7-4821-BE01-3D1A367D55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76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0919-F68F-4EAC-ACCE-AC5FF6513B91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9F2B-75C7-4821-BE01-3D1A367D55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13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0919-F68F-4EAC-ACCE-AC5FF6513B91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9F2B-75C7-4821-BE01-3D1A367D55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21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0919-F68F-4EAC-ACCE-AC5FF6513B91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9F2B-75C7-4821-BE01-3D1A367D55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27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00919-F68F-4EAC-ACCE-AC5FF6513B91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F9F2B-75C7-4821-BE01-3D1A367D55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61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Презентация к курсовой работе по теме «Разработка обучающего информационного ресурса "Инструменты для управления проектами</a:t>
            </a:r>
            <a:r>
              <a:rPr lang="ru-RU" sz="4400" dirty="0"/>
              <a:t>"</a:t>
            </a:r>
            <a:r>
              <a:rPr lang="ru-RU" sz="4400" dirty="0" smtClean="0"/>
              <a:t>»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07092"/>
            <a:ext cx="9144000" cy="1655762"/>
          </a:xfrm>
        </p:spPr>
        <p:txBody>
          <a:bodyPr/>
          <a:lstStyle/>
          <a:p>
            <a:r>
              <a:rPr lang="ru-RU" dirty="0" smtClean="0"/>
              <a:t>Автор: Студент 3 курса ИВТ, </a:t>
            </a:r>
            <a:r>
              <a:rPr lang="ru-RU" dirty="0" err="1" smtClean="0"/>
              <a:t>Чалапко</a:t>
            </a:r>
            <a:r>
              <a:rPr lang="ru-RU" dirty="0" smtClean="0"/>
              <a:t> Егор Витальевич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711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Техническое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6. СЦЕНАРИИ</a:t>
            </a:r>
            <a:endParaRPr lang="ru-RU" b="0" dirty="0" smtClean="0">
              <a:effectLst/>
            </a:endParaRPr>
          </a:p>
          <a:p>
            <a:r>
              <a:rPr lang="ru-RU" dirty="0"/>
              <a:t>Сайт будет использоваться:</a:t>
            </a:r>
            <a:endParaRPr lang="ru-RU" b="0" dirty="0" smtClean="0">
              <a:effectLst/>
            </a:endParaRPr>
          </a:p>
          <a:p>
            <a:pPr marL="0" indent="0">
              <a:buNone/>
            </a:pPr>
            <a:r>
              <a:rPr lang="ru-RU" dirty="0"/>
              <a:t>- Для краткого изучения темы управления проектами </a:t>
            </a:r>
            <a:r>
              <a:rPr lang="ru-RU" dirty="0" smtClean="0"/>
              <a:t>и инструментов </a:t>
            </a:r>
            <a:r>
              <a:rPr lang="ru-RU" dirty="0" err="1"/>
              <a:t>упп</a:t>
            </a:r>
            <a:r>
              <a:rPr lang="ru-RU" dirty="0"/>
              <a:t>;</a:t>
            </a:r>
            <a:endParaRPr lang="ru-RU" b="0" dirty="0" smtClean="0">
              <a:effectLst/>
            </a:endParaRPr>
          </a:p>
          <a:p>
            <a:pPr marL="0" indent="0">
              <a:buNone/>
            </a:pPr>
            <a:r>
              <a:rPr lang="ru-RU" dirty="0"/>
              <a:t>- Для изучения указанного инструмента управления проектами;</a:t>
            </a:r>
            <a:endParaRPr lang="ru-RU" b="0" dirty="0" smtClean="0">
              <a:effectLst/>
            </a:endParaRPr>
          </a:p>
          <a:p>
            <a:pPr marL="0" indent="0">
              <a:buNone/>
            </a:pPr>
            <a:r>
              <a:rPr lang="ru-RU" dirty="0"/>
              <a:t>- Для изучения возможностей данного инструмента, способов его использования.</a:t>
            </a:r>
            <a:endParaRPr lang="ru-RU" b="0" dirty="0" smtClean="0">
              <a:effectLst/>
            </a:endParaRPr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7728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Техническое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7. КОНТЕНТ</a:t>
            </a:r>
            <a:endParaRPr lang="ru-RU" b="0" dirty="0" smtClean="0">
              <a:effectLst/>
            </a:endParaRPr>
          </a:p>
          <a:p>
            <a:pPr marL="0" indent="0">
              <a:buNone/>
            </a:pPr>
            <a:r>
              <a:rPr lang="ru-RU" dirty="0"/>
              <a:t>Содержание сайта будет составлено в соответствии с указаниями выше. Основным инструментом </a:t>
            </a:r>
            <a:r>
              <a:rPr lang="ru-RU" dirty="0" err="1"/>
              <a:t>упп</a:t>
            </a:r>
            <a:r>
              <a:rPr lang="ru-RU" dirty="0"/>
              <a:t>, который будет исследован, был выбран </a:t>
            </a:r>
            <a:r>
              <a:rPr lang="ru-RU" dirty="0" err="1"/>
              <a:t>Trello</a:t>
            </a:r>
            <a:r>
              <a:rPr lang="ru-RU" dirty="0"/>
              <a:t>.</a:t>
            </a:r>
            <a:endParaRPr lang="ru-RU" b="0" dirty="0" smtClean="0">
              <a:effectLst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0101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Техническое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8. УСЛОВИЯ</a:t>
            </a:r>
            <a:endParaRPr lang="ru-RU" b="0" dirty="0" smtClean="0">
              <a:effectLst/>
            </a:endParaRPr>
          </a:p>
          <a:p>
            <a:pPr marL="0" indent="0">
              <a:buNone/>
            </a:pPr>
            <a:r>
              <a:rPr lang="ru-RU" dirty="0"/>
              <a:t>Общий срок создания </a:t>
            </a:r>
            <a:r>
              <a:rPr lang="ru-RU" dirty="0" smtClean="0"/>
              <a:t>ресурса </a:t>
            </a:r>
            <a:r>
              <a:rPr lang="ru-RU" dirty="0"/>
              <a:t>составляет 51 день. Из них:</a:t>
            </a:r>
            <a:endParaRPr lang="ru-RU" b="0" dirty="0" smtClean="0">
              <a:effectLst/>
            </a:endParaRPr>
          </a:p>
          <a:p>
            <a:r>
              <a:rPr lang="ru-RU" dirty="0"/>
              <a:t>9 — выбор способа создания сайта и создание макетов;</a:t>
            </a:r>
            <a:endParaRPr lang="ru-RU" b="0" dirty="0" smtClean="0">
              <a:effectLst/>
            </a:endParaRPr>
          </a:p>
          <a:p>
            <a:r>
              <a:rPr lang="ru-RU" dirty="0"/>
              <a:t>21 — дизайн сайта, сбор и форматирование содержимого;</a:t>
            </a:r>
            <a:endParaRPr lang="ru-RU" b="0" dirty="0" smtClean="0">
              <a:effectLst/>
            </a:endParaRPr>
          </a:p>
          <a:p>
            <a:r>
              <a:rPr lang="ru-RU" dirty="0"/>
              <a:t>21 — разработка и </a:t>
            </a:r>
            <a:r>
              <a:rPr lang="ru-RU" dirty="0" err="1"/>
              <a:t>деплой</a:t>
            </a:r>
            <a:r>
              <a:rPr lang="ru-RU" dirty="0"/>
              <a:t> сайта.</a:t>
            </a:r>
            <a:endParaRPr lang="ru-RU" b="0" dirty="0" smtClean="0">
              <a:effectLst/>
            </a:endParaRPr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4350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</a:t>
            </a:r>
            <a:r>
              <a:rPr lang="ru-RU" dirty="0" err="1"/>
              <a:t>Ганта</a:t>
            </a:r>
            <a:r>
              <a:rPr lang="ru-RU" dirty="0"/>
              <a:t> для разработки сайта</a:t>
            </a:r>
          </a:p>
        </p:txBody>
      </p:sp>
      <p:pic>
        <p:nvPicPr>
          <p:cNvPr id="1026" name="Picture 2" descr="https://lh4.googleusercontent.com/WPvNyAQUDKObkOxToM3F_0uHARbMCIXBjbxeEc_yZbGLpTazk-WkV45TiRxJalFb3hnvWk9SFzjxsE6FYsTRsgqcf4OSDtDh4a3tLd0LRZhyi9cR-G9LCAKgYfA7JAs4ZlrgfOx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34" y="2380549"/>
            <a:ext cx="10353066" cy="210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961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Канбан</a:t>
            </a:r>
            <a:r>
              <a:rPr lang="ru-RU" dirty="0"/>
              <a:t> доска проекта</a:t>
            </a:r>
          </a:p>
        </p:txBody>
      </p:sp>
      <p:pic>
        <p:nvPicPr>
          <p:cNvPr id="2050" name="Picture 2" descr="https://lh3.googleusercontent.com/KwnoX3iFE681auauVK2Bq8_s0rf6pCj051Ety03uYyquaL4AcYr4Q4WNpZnBzjqD_-0XiXPIxWWQdhVV0zkK5z8RQAS7X6mqSPtX_olC2u12tY1_2TuQpd2udtzhaTSR5-zLYP1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42" y="1512558"/>
            <a:ext cx="8153277" cy="515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922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Дизайн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ru-RU" dirty="0" smtClean="0"/>
              <a:t>Для </a:t>
            </a:r>
            <a:r>
              <a:rPr lang="en-US" dirty="0" smtClean="0"/>
              <a:t>Blogger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https://lh5.googleusercontent.com/Fj9VXDUTbMPwcECLgWP5-7iS4E8VYIfqZAUg4HwIsE5G7e6wIOtxAJuUbP6htqN33f1dcjqW3hoijS83HxVkpyzbJrAJGMK7rJAcPLcdkCWkw5snDrKLlxV4YfYmFgMyvKbTZZh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0551"/>
            <a:ext cx="4073670" cy="505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S599TIqEEEhHG45WmgHoQcZkyCwVNsrC-QZTHSo5VCBN4twWbD7hhnKB2ItXiLFubaCkBuxCUT5HVswtUP2qzh0IHOTcWSSs3T2BmOjj0tkbwMPv8PrUGoIH2M6pECfmkpwWpoL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680" y="1815478"/>
            <a:ext cx="4049485" cy="510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156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Дизайн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ru-RU" dirty="0" smtClean="0"/>
              <a:t>Для </a:t>
            </a:r>
            <a:r>
              <a:rPr lang="en-US" dirty="0" smtClean="0"/>
              <a:t>Google Sites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0" name="Picture 2" descr="https://lh3.googleusercontent.com/wP--JVs70hZbQc6J-QGdcQZWju7swE30TuPeJRO1dYGL7-rdrFOte_fQgvfCsIyh0W26aytLjDB0PUHEQO6eHndjKfWnKK0OwHNNXbWXF7Q6sseJ0dZ1r-zB9wxfFmpWpKJZY4I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93074"/>
            <a:ext cx="4619955" cy="394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3.googleusercontent.com/mgzwOtP5agUrQm3Lzp9lNjRfFG70Ncv69YrzfUdVh1jV6_21suPCOioVcfKxtury0zEJJi62f-cNoa1aZHcW7xHmkLM66bchRLouCIOmWrKynycCRKGgA5x1-CtoAAdywllv3u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05" y="1993074"/>
            <a:ext cx="4026189" cy="395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612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Дизайн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ru-RU" dirty="0" smtClean="0"/>
              <a:t>Для </a:t>
            </a:r>
            <a:r>
              <a:rPr lang="en-US" dirty="0" smtClean="0"/>
              <a:t>HTML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 descr="https://lh5.googleusercontent.com/PUvigutb2RC-rlT9DIwAZRqQ646Y0YnJq_dF1DjbygJPsUpCYwrDDrGJ527Gqx4izzqSdZEJOa4eHYPfzjy2SKVB56XyjmRdmoDw7Tanc35wYgRqtbqAXsXX5FLCZktMHozpea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5" y="2138806"/>
            <a:ext cx="6114996" cy="28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4.googleusercontent.com/ju1qVDZL8Fttg_koC0_7UZZfRbmsgadtVPTOjyf55XQWQrIHxrMpn41iJeChdPMtfIErVGUZSQVkoTrwF-VblkgECeARoy9HzEfemqtilIOf6ZgFowzUT_t8GijebsKFxg_WUH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196" y="1740704"/>
            <a:ext cx="4835739" cy="361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767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Наполнение ресурса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/>
              <a:t>Trello</a:t>
            </a:r>
            <a:r>
              <a:rPr lang="ru-RU" dirty="0"/>
              <a:t> — облачная программа для управления проектами небольших групп, разработанная </a:t>
            </a:r>
            <a:r>
              <a:rPr lang="ru-RU" dirty="0" err="1"/>
              <a:t>Fog</a:t>
            </a:r>
            <a:r>
              <a:rPr lang="ru-RU" dirty="0"/>
              <a:t> </a:t>
            </a:r>
            <a:r>
              <a:rPr lang="ru-RU" dirty="0" err="1"/>
              <a:t>Creek</a:t>
            </a:r>
            <a:r>
              <a:rPr lang="ru-RU" dirty="0"/>
              <a:t> </a:t>
            </a:r>
            <a:r>
              <a:rPr lang="ru-RU" dirty="0" err="1"/>
              <a:t>Software</a:t>
            </a:r>
            <a:r>
              <a:rPr lang="ru-RU" dirty="0"/>
              <a:t>. </a:t>
            </a:r>
            <a:r>
              <a:rPr lang="ru-RU" dirty="0" err="1"/>
              <a:t>Trello</a:t>
            </a:r>
            <a:r>
              <a:rPr lang="ru-RU" dirty="0"/>
              <a:t> использует парадигму для управления проектами, известную как </a:t>
            </a:r>
            <a:r>
              <a:rPr lang="ru-RU" dirty="0" err="1"/>
              <a:t>канбан</a:t>
            </a:r>
            <a:r>
              <a:rPr lang="ru-RU" dirty="0"/>
              <a:t>. </a:t>
            </a:r>
          </a:p>
          <a:p>
            <a:r>
              <a:rPr lang="ru-RU" dirty="0"/>
              <a:t>Онлайн-сервис </a:t>
            </a:r>
            <a:r>
              <a:rPr lang="ru-RU" dirty="0" err="1"/>
              <a:t>Trello</a:t>
            </a:r>
            <a:r>
              <a:rPr lang="ru-RU" dirty="0"/>
              <a:t> – это универсальный инструмент для управления рабочими и личными проектами. Он позволяет отслеживать выполнение каждой задачи, координировать работу нескольких человек, следить за сроками и хранить всю необходимую информацию в одном месте. Пользователи ценят его за простоту и удобство, а также за практически неограниченный бесплатный доступ</a:t>
            </a:r>
          </a:p>
        </p:txBody>
      </p:sp>
    </p:spTree>
    <p:extLst>
      <p:ext uri="{BB962C8B-B14F-4D97-AF65-F5344CB8AC3E}">
        <p14:creationId xmlns:p14="http://schemas.microsoft.com/office/powerpoint/2010/main" val="2729349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Помимо вышеописанного, в работе были рассмотрены следующие аспекты:</a:t>
            </a:r>
          </a:p>
          <a:p>
            <a:r>
              <a:rPr lang="ru-RU" dirty="0" smtClean="0"/>
              <a:t>Возможности </a:t>
            </a:r>
            <a:r>
              <a:rPr lang="en-US" dirty="0" err="1" smtClean="0"/>
              <a:t>Trello</a:t>
            </a:r>
            <a:endParaRPr lang="en-US" dirty="0" smtClean="0"/>
          </a:p>
          <a:p>
            <a:r>
              <a:rPr lang="ru-RU" dirty="0" smtClean="0"/>
              <a:t>Основы использования </a:t>
            </a:r>
            <a:r>
              <a:rPr lang="en-US" dirty="0" err="1" smtClean="0"/>
              <a:t>Trello</a:t>
            </a:r>
            <a:endParaRPr lang="en-US" dirty="0" smtClean="0"/>
          </a:p>
          <a:p>
            <a:r>
              <a:rPr lang="ru-RU" dirty="0" smtClean="0"/>
              <a:t>Работа с карточками </a:t>
            </a:r>
            <a:r>
              <a:rPr lang="en-US" dirty="0" err="1" smtClean="0"/>
              <a:t>Trello</a:t>
            </a:r>
            <a:endParaRPr lang="en-US" dirty="0" smtClean="0"/>
          </a:p>
          <a:p>
            <a:r>
              <a:rPr lang="ru-RU" dirty="0" smtClean="0"/>
              <a:t>Планирование с </a:t>
            </a:r>
            <a:r>
              <a:rPr lang="en-US" dirty="0" err="1" smtClean="0"/>
              <a:t>Trello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smtClean="0"/>
              <a:t>Наполнение ресурса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19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курсовой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Задача этой курсовой работы – разработка обучающего информационного ресурса, позволяющего пользователям узнать чуть больше о выбранной системе, изучение принципов работы с ней и способов облегчения управления проектами, и, что немаловажно, анализ и описание методологий и инструментов, используемых для разработки данного информационного ресурса</a:t>
            </a:r>
            <a:r>
              <a:rPr lang="ru-RU" dirty="0" smtClean="0"/>
              <a:t>.</a:t>
            </a:r>
            <a:endParaRPr lang="ru-RU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9310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создания ресурса и созданные страницы</a:t>
            </a:r>
            <a:endParaRPr lang="ru-RU" dirty="0"/>
          </a:p>
        </p:txBody>
      </p:sp>
      <p:pic>
        <p:nvPicPr>
          <p:cNvPr id="5122" name="Picture 2" descr="https://lh6.googleusercontent.com/hY0tZOjDZVYJtpQG4_BZ9eHNuVa6C-zY8gWsaIkfR5QEAREudPZXxfWiPoY7SHtnc7lSy5ngjCIo-vA13d18AverZbxqOpRdkiXe_YmPQOdpAIspfRTklOH8PLYONeKkt8iwPy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027" y="1690688"/>
            <a:ext cx="6861945" cy="419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3199" y="6005383"/>
            <a:ext cx="7068065" cy="543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Пример с главной страницы на </a:t>
            </a:r>
            <a:r>
              <a:rPr lang="en-US" sz="2800" dirty="0" smtClean="0"/>
              <a:t>Google Sites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90546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smtClean="0"/>
              <a:t>Способы создания ресурса и созданные страницы</a:t>
            </a:r>
            <a:endParaRPr lang="ru-RU" dirty="0"/>
          </a:p>
        </p:txBody>
      </p:sp>
      <p:pic>
        <p:nvPicPr>
          <p:cNvPr id="7170" name="Picture 2" descr="https://lh3.googleusercontent.com/ZeBCOGdQFN_SyODhqxP8u9bRLojc5fz3BAKOjRiOCWX64uKaLTsJrcShbWqT2jNv7Bz2jdstKrT0sKX1EC03U7uo7_sZQQr0Mtp1rrQgIbQWA8cgokCCz1S2XJ1Hb4OjUw-UjkS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7117235" cy="500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051471" y="3238435"/>
            <a:ext cx="41405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Страница «Что такое </a:t>
            </a:r>
            <a:r>
              <a:rPr lang="ru-RU" sz="2800" dirty="0" err="1"/>
              <a:t>Trello</a:t>
            </a:r>
            <a:r>
              <a:rPr lang="ru-RU" sz="2800" dirty="0"/>
              <a:t>?» на </a:t>
            </a:r>
            <a:r>
              <a:rPr lang="ru-RU" sz="2800" dirty="0" err="1"/>
              <a:t>Google</a:t>
            </a:r>
            <a:r>
              <a:rPr lang="ru-RU" sz="2800" dirty="0"/>
              <a:t> </a:t>
            </a:r>
            <a:r>
              <a:rPr lang="ru-RU" sz="2800" dirty="0" err="1"/>
              <a:t>Sites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22518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smtClean="0"/>
              <a:t>Способы создания ресурса и созданные страницы</a:t>
            </a:r>
            <a:endParaRPr lang="ru-RU" dirty="0"/>
          </a:p>
        </p:txBody>
      </p:sp>
      <p:pic>
        <p:nvPicPr>
          <p:cNvPr id="8194" name="Picture 2" descr="https://lh4.googleusercontent.com/-M0HdWXv4h9S_cKNUrKwXACcdJrYNLaRNeeS8nS_EkxONW-uFliNVIxRfh2t0HljDM18S8viM-dnkNXR5fkJEcQIP6pS_YxM5IjodJNrxYCa14xwZkXugiJOmZKrvGq7Ci7NlFR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531" y="1690688"/>
            <a:ext cx="8768938" cy="442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95698" y="6113284"/>
            <a:ext cx="7068065" cy="543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Пример с главной страницы на </a:t>
            </a:r>
            <a:r>
              <a:rPr lang="en-US" sz="2800" dirty="0"/>
              <a:t>Blogger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94791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255586"/>
            <a:ext cx="10515600" cy="1325563"/>
          </a:xfrm>
        </p:spPr>
        <p:txBody>
          <a:bodyPr/>
          <a:lstStyle/>
          <a:p>
            <a:r>
              <a:rPr lang="ru-RU" dirty="0" smtClean="0"/>
              <a:t>Способы создания ресурса и созданные страницы</a:t>
            </a:r>
            <a:endParaRPr lang="ru-RU" dirty="0"/>
          </a:p>
        </p:txBody>
      </p:sp>
      <p:pic>
        <p:nvPicPr>
          <p:cNvPr id="9220" name="Picture 4" descr="https://lh4.googleusercontent.com/JAqyKfC7037nuyBqi9EpnnygIznDcHG_nf2SUA68r-uD62zYjZXoB0JmbrRo0hq-ODCDDUHoKfj81Pms-iAqX-nle8gbsLQaFEqiH9I5qLj2VdLMYin3bAWHL31ApqS8tn45swL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43" y="1444934"/>
            <a:ext cx="4311196" cy="541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47709" y="2941225"/>
            <a:ext cx="43344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Пример страницы с дополнительной информацией на </a:t>
            </a:r>
            <a:r>
              <a:rPr lang="en-US" sz="2800" dirty="0"/>
              <a:t>Blogger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19925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255586"/>
            <a:ext cx="10515600" cy="1325563"/>
          </a:xfrm>
        </p:spPr>
        <p:txBody>
          <a:bodyPr/>
          <a:lstStyle/>
          <a:p>
            <a:r>
              <a:rPr lang="ru-RU" dirty="0" smtClean="0"/>
              <a:t>Способы создания ресурса и созданные страницы</a:t>
            </a:r>
            <a:endParaRPr lang="ru-RU" dirty="0"/>
          </a:p>
        </p:txBody>
      </p:sp>
      <p:pic>
        <p:nvPicPr>
          <p:cNvPr id="10242" name="Picture 2" descr="https://lh6.googleusercontent.com/aVX_6m7Ubq0vlYKFQPXa_KU7cfNUbMFGzZo6xZqOrbK3hYZFNJc2xHL43opSNmdAce0D-Z3uMOc6DYpe4_i3dbfnq_OBxa6r-27qYoFiDxqcw_4xjdcRKwZlV8i5o1ziwaS9s9U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230" y="1581149"/>
            <a:ext cx="6775739" cy="420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003969" y="2404219"/>
            <a:ext cx="4334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Главная страница на </a:t>
            </a:r>
            <a:r>
              <a:rPr lang="en-US" sz="2800" dirty="0"/>
              <a:t>HTML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42841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lh6.googleusercontent.com/4ikz1r_mfPZMBlJqsQMljbwxmi72vmZ6lGzLdrtR17EaipYO7dQUQjQIb7ilUhfeAEgfbVz3-4nSbkDNbeyOyBm0_0IZoGAgR9JyLHkBXF1lRbkW56nF_q_ug0ZfRWvcwxs2Dod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21" y="1918359"/>
            <a:ext cx="7917706" cy="471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01527" y="2748603"/>
            <a:ext cx="3590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Страница «Что такое УПП?» </a:t>
            </a:r>
            <a:r>
              <a:rPr lang="ru-RU" sz="2800" dirty="0"/>
              <a:t>на </a:t>
            </a:r>
            <a:r>
              <a:rPr lang="en-US" sz="2800" dirty="0"/>
              <a:t>HTML</a:t>
            </a:r>
            <a:endParaRPr lang="ru-RU" sz="2800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255586"/>
            <a:ext cx="10515600" cy="1325563"/>
          </a:xfrm>
        </p:spPr>
        <p:txBody>
          <a:bodyPr/>
          <a:lstStyle/>
          <a:p>
            <a:r>
              <a:rPr lang="ru-RU" dirty="0" smtClean="0"/>
              <a:t>Способы создания ресурса и созданные страницы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859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lh4.googleusercontent.com/fYGmbRSFnLQ_7eS4BhwJv1IanxG8js8YVwBJdBq8KEwKfob8WuZJ8I93n1mjFtT0IpthfGcOkQGwVd2cl_HJKzPwQNugbCcKpCayXeO3oWsL_wQjJmufIs4MRX8DiSjZZ7G9_fW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94579"/>
            <a:ext cx="6860404" cy="410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40270" y="2689227"/>
            <a:ext cx="3590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Пример страницы «</a:t>
            </a:r>
            <a:r>
              <a:rPr lang="en-US" sz="2800" dirty="0" err="1" smtClean="0"/>
              <a:t>Trello</a:t>
            </a:r>
            <a:r>
              <a:rPr lang="ru-RU" sz="2800" dirty="0" smtClean="0"/>
              <a:t>»</a:t>
            </a:r>
            <a:r>
              <a:rPr lang="en-US" sz="2800" dirty="0" smtClean="0"/>
              <a:t> </a:t>
            </a:r>
            <a:r>
              <a:rPr lang="ru-RU" sz="2800" dirty="0" smtClean="0"/>
              <a:t>на </a:t>
            </a:r>
            <a:r>
              <a:rPr lang="en-US" sz="2800" dirty="0" smtClean="0"/>
              <a:t>HTML</a:t>
            </a:r>
            <a:endParaRPr lang="ru-RU" sz="2800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создания ресурса и созданные страницы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8586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0123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smtClean="0"/>
              <a:t>В </a:t>
            </a:r>
            <a:r>
              <a:rPr lang="ru-RU" sz="1800" dirty="0"/>
              <a:t>итоге данной курсовой работы были выполнены все поставленные задачи. Был подробно составлен план работы над проектом, возможные варианты его развития, дизайна и представления. Были проведены сбор, исследование и форматирование материалов, необходимых для выполнения поставленной задачи. Всё это позволило рассмотреть различные способы выполнения подобных задач, а именно – разработки информационного ресурса. </a:t>
            </a:r>
          </a:p>
          <a:p>
            <a:pPr marL="0" indent="0">
              <a:buNone/>
            </a:pPr>
            <a:r>
              <a:rPr lang="ru-RU" sz="1800" dirty="0"/>
              <a:t>Данные ресурсы могут создаваться очень простыми способами для донесения информации до пользователя, при помощи ресурсов автоматической сборки сайтов, или же требовать огромное количество времени и сил, умения написания кода, дабы сделать этот сайт по-своему уникальным. Веб ресурс может принимать различные виды, будь то обычный вебсайт, постоянно обновляющийся сайт, построенный по модели блога, или же онлайн-презентация, по интересующей теме. </a:t>
            </a:r>
          </a:p>
          <a:p>
            <a:pPr marL="0" indent="0">
              <a:buNone/>
            </a:pPr>
            <a:r>
              <a:rPr lang="ru-RU" sz="1800" dirty="0"/>
              <a:t>Помимо этого, также были исследованы инструменты УПП. Подобные ресурсы тоже предстают в разных формах, предоставляя различный функционал, будь то доски для менеджмента больших или собственных проектов, средства связи с работниками, отслеживание результатов работы проектов, и даже работы с клиентами или управления деятельностью самих компаний.</a:t>
            </a:r>
          </a:p>
          <a:p>
            <a:pPr marL="0" indent="0">
              <a:buNone/>
            </a:pPr>
            <a:r>
              <a:rPr lang="ru-RU" sz="1800" dirty="0"/>
              <a:t>Во время работы над ресурсом были исследованы различные методологии разработки программного обеспечения, которые позволяют чётко работать над проектом, отслеживать все этапы разработки и чётко формулировать действия внутри рабочей команды. Среди рассмотренных методологий была выбрана одна, подходящая по большинству параметров данной разработке.</a:t>
            </a:r>
          </a:p>
          <a:p>
            <a:pPr marL="0" indent="0">
              <a:buNone/>
            </a:pPr>
            <a:r>
              <a:rPr lang="ru-RU" sz="1800" dirty="0"/>
              <a:t>Результатом данной курсовой работы стал готовый рассмотренный проект, разработанный по выбранной указанной методологии разработки ПО</a:t>
            </a:r>
            <a:r>
              <a:rPr lang="ru-RU" sz="1800" dirty="0" smtClean="0"/>
              <a:t>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04373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Более </a:t>
            </a:r>
            <a:r>
              <a:rPr lang="ru-RU" dirty="0"/>
              <a:t>всего данному проекту подойдёт </a:t>
            </a:r>
            <a:r>
              <a:rPr lang="ru-RU" dirty="0" err="1"/>
              <a:t>Agile</a:t>
            </a:r>
            <a:r>
              <a:rPr lang="ru-RU" dirty="0"/>
              <a:t> </a:t>
            </a:r>
            <a:r>
              <a:rPr lang="ru-RU" dirty="0" err="1"/>
              <a:t>model</a:t>
            </a:r>
            <a:r>
              <a:rPr lang="ru-RU" dirty="0"/>
              <a:t>, так как она не предполагает чётких начальных требований к проекту и подходит небольшим командам. Помимо этого, данная методология позволяет вносить изменения на любых этапах проекта. Всё это позволит нам, имея примерные представления о конечном продукте, вести работу над ним, внося необходимые правки по ходу </a:t>
            </a:r>
            <a:r>
              <a:rPr lang="ru-RU" dirty="0" smtClean="0"/>
              <a:t>разработки.</a:t>
            </a:r>
            <a:r>
              <a:rPr lang="ru-RU" dirty="0"/>
              <a:t> </a:t>
            </a:r>
            <a:r>
              <a:rPr lang="ru-RU" dirty="0" smtClean="0"/>
              <a:t>Конкретно </a:t>
            </a:r>
            <a:r>
              <a:rPr lang="ru-RU" dirty="0"/>
              <a:t>будет использоваться подтип методологии разработки </a:t>
            </a:r>
            <a:r>
              <a:rPr lang="ru-RU" dirty="0" err="1"/>
              <a:t>Agile</a:t>
            </a:r>
            <a:r>
              <a:rPr lang="ru-RU" dirty="0"/>
              <a:t>, называемый </a:t>
            </a:r>
            <a:r>
              <a:rPr lang="ru-RU" dirty="0" err="1"/>
              <a:t>Kanban</a:t>
            </a:r>
            <a:r>
              <a:rPr lang="ru-RU" dirty="0"/>
              <a:t>.</a:t>
            </a:r>
            <a:endParaRPr lang="ru-RU" b="0" dirty="0" smtClean="0">
              <a:effectLst/>
            </a:endParaRPr>
          </a:p>
          <a:p>
            <a:r>
              <a:rPr lang="ru-RU" dirty="0" err="1"/>
              <a:t>Kanban</a:t>
            </a:r>
            <a:r>
              <a:rPr lang="ru-RU" dirty="0"/>
              <a:t> ― это метод улучшения процессов разработки и часть </a:t>
            </a:r>
            <a:r>
              <a:rPr lang="ru-RU" dirty="0" err="1"/>
              <a:t>agile</a:t>
            </a:r>
            <a:r>
              <a:rPr lang="ru-RU" dirty="0"/>
              <a:t>-философии. Цель </a:t>
            </a:r>
            <a:r>
              <a:rPr lang="ru-RU" dirty="0" err="1"/>
              <a:t>Kanban</a:t>
            </a:r>
            <a:r>
              <a:rPr lang="ru-RU" dirty="0"/>
              <a:t> ― получать готовый качественный продукт </a:t>
            </a:r>
            <a:r>
              <a:rPr lang="ru-RU" dirty="0" smtClean="0"/>
              <a:t>вовремя.</a:t>
            </a:r>
            <a:r>
              <a:rPr lang="ru-RU" dirty="0"/>
              <a:t> </a:t>
            </a:r>
            <a:r>
              <a:rPr lang="ru-RU" dirty="0" err="1" smtClean="0"/>
              <a:t>Kanban</a:t>
            </a:r>
            <a:r>
              <a:rPr lang="ru-RU" dirty="0" smtClean="0"/>
              <a:t> </a:t>
            </a:r>
            <a:r>
              <a:rPr lang="ru-RU" dirty="0"/>
              <a:t>начинается с визуализации, чтобы процессы были на виду у команды. Для этого используют специальную доску и набор карточек или </a:t>
            </a:r>
            <a:r>
              <a:rPr lang="ru-RU" dirty="0" err="1"/>
              <a:t>стикеров</a:t>
            </a:r>
            <a:r>
              <a:rPr lang="ru-RU" dirty="0"/>
              <a:t>.</a:t>
            </a:r>
            <a:endParaRPr lang="ru-RU" b="0" dirty="0" smtClean="0">
              <a:effectLst/>
            </a:endParaRPr>
          </a:p>
          <a:p>
            <a:r>
              <a:rPr lang="ru-RU" dirty="0"/>
              <a:t>Доска ― это обязательный элемент для гибкой методологии. Она есть в </a:t>
            </a:r>
            <a:r>
              <a:rPr lang="ru-RU" dirty="0" err="1"/>
              <a:t>Scrum</a:t>
            </a:r>
            <a:r>
              <a:rPr lang="ru-RU" dirty="0"/>
              <a:t>, есть и в </a:t>
            </a:r>
            <a:r>
              <a:rPr lang="ru-RU" dirty="0" err="1"/>
              <a:t>Kanban</a:t>
            </a:r>
            <a:r>
              <a:rPr lang="ru-RU" dirty="0"/>
              <a:t>. Каждый член команды получает к ней доступ в любое время и видит, на каком этапе находится задача. </a:t>
            </a:r>
            <a:r>
              <a:rPr lang="ru-RU" dirty="0" err="1"/>
              <a:t>Kanban</a:t>
            </a:r>
            <a:r>
              <a:rPr lang="ru-RU" dirty="0"/>
              <a:t>-доска подстраивается под любой процесс и применяется в любой области.</a:t>
            </a:r>
            <a:endParaRPr lang="ru-RU" b="0" dirty="0" smtClean="0">
              <a:effectLst/>
            </a:endParaRPr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Выбранная методология разработки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878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Kanban</a:t>
            </a:r>
            <a:r>
              <a:rPr lang="ru-RU" dirty="0"/>
              <a:t> был выбран для разработки не только потому, что он подходит для небольших команд, но и потому, что он позволяет максимально удобно выстроить сроки на выполнение определённых задач, а также помогает отлично визуализировать ход выполнения работы. 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smtClean="0"/>
              <a:t>Выбранная методология разработки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780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Техническое </a:t>
            </a:r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1. ВВЕДЕНИЕ</a:t>
            </a:r>
            <a:endParaRPr lang="ru-RU" b="0" dirty="0" smtClean="0">
              <a:effectLst/>
            </a:endParaRPr>
          </a:p>
          <a:p>
            <a:r>
              <a:rPr lang="ru-RU" dirty="0"/>
              <a:t>В данном разделе содержится техническое задание для разработки информационного </a:t>
            </a:r>
            <a:r>
              <a:rPr lang="ru-RU" dirty="0" err="1"/>
              <a:t>интернет-ресурса</a:t>
            </a:r>
            <a:r>
              <a:rPr lang="ru-RU" dirty="0"/>
              <a:t>, посвященного инструменту управления проектами. </a:t>
            </a:r>
            <a:r>
              <a:rPr lang="ru-RU" dirty="0" smtClean="0"/>
              <a:t>Ресурс ориентирован </a:t>
            </a:r>
            <a:r>
              <a:rPr lang="ru-RU" dirty="0"/>
              <a:t>на любых посетителей, заинтересованных в управлении проектами или в теме </a:t>
            </a:r>
            <a:r>
              <a:rPr lang="ru-RU" dirty="0" err="1"/>
              <a:t>упп</a:t>
            </a:r>
            <a:r>
              <a:rPr lang="ru-RU" dirty="0"/>
              <a:t> и инструментов </a:t>
            </a:r>
            <a:r>
              <a:rPr lang="ru-RU" dirty="0" err="1"/>
              <a:t>упп</a:t>
            </a:r>
            <a:r>
              <a:rPr lang="ru-RU" dirty="0"/>
              <a:t>.</a:t>
            </a:r>
            <a:endParaRPr lang="ru-RU" b="0" dirty="0" smtClean="0">
              <a:effectLst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902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smtClean="0"/>
              <a:t>Техническое задание</a:t>
            </a:r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idx="1"/>
          </p:nvPr>
        </p:nvSpPr>
        <p:spPr>
          <a:xfrm>
            <a:off x="838200" y="1801875"/>
            <a:ext cx="10515600" cy="4351338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ru-RU" dirty="0"/>
              <a:t>2. </a:t>
            </a:r>
            <a:r>
              <a:rPr lang="ru-RU" dirty="0" smtClean="0"/>
              <a:t>НАЗНАЧЕНИЕ</a:t>
            </a:r>
          </a:p>
          <a:p>
            <a:r>
              <a:rPr lang="ru-RU" dirty="0" smtClean="0"/>
              <a:t>Основная </a:t>
            </a:r>
            <a:r>
              <a:rPr lang="ru-RU" dirty="0"/>
              <a:t>задача </a:t>
            </a:r>
            <a:r>
              <a:rPr lang="ru-RU" dirty="0" err="1"/>
              <a:t>интернет-ресурса</a:t>
            </a:r>
            <a:r>
              <a:rPr lang="ru-RU" dirty="0"/>
              <a:t> — информирование посетителей о том, что такое управление проектами, и подробный разбор одного из инструментов управления проектами.</a:t>
            </a:r>
            <a:r>
              <a:rPr lang="ru-RU" b="0" dirty="0" smtClean="0">
                <a:effectLst/>
              </a:rPr>
              <a:t/>
            </a:r>
            <a:br>
              <a:rPr lang="ru-RU" b="0" dirty="0" smtClean="0">
                <a:effectLst/>
              </a:rPr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2220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Техническое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3. СТРУКТУРА И ОПИСАНИЕ</a:t>
            </a:r>
            <a:endParaRPr lang="ru-RU" b="0" dirty="0" smtClean="0">
              <a:effectLst/>
            </a:endParaRPr>
          </a:p>
          <a:p>
            <a:r>
              <a:rPr lang="ru-RU" dirty="0"/>
              <a:t>На сайте будет </a:t>
            </a:r>
            <a:r>
              <a:rPr lang="en-US" dirty="0" smtClean="0"/>
              <a:t>4-5</a:t>
            </a:r>
            <a:r>
              <a:rPr lang="ru-RU" dirty="0" smtClean="0"/>
              <a:t> </a:t>
            </a:r>
            <a:r>
              <a:rPr lang="ru-RU" dirty="0"/>
              <a:t>разделов:</a:t>
            </a:r>
            <a:endParaRPr lang="ru-RU" b="0" dirty="0" smtClean="0">
              <a:effectLst/>
            </a:endParaRPr>
          </a:p>
          <a:p>
            <a:pPr marL="0" indent="0">
              <a:buNone/>
            </a:pPr>
            <a:r>
              <a:rPr lang="ru-RU" dirty="0"/>
              <a:t>- Главная страница;</a:t>
            </a:r>
            <a:endParaRPr lang="ru-RU" b="0" dirty="0" smtClean="0">
              <a:effectLst/>
            </a:endParaRPr>
          </a:p>
          <a:p>
            <a:pPr marL="0" indent="0">
              <a:buNone/>
            </a:pPr>
            <a:r>
              <a:rPr lang="ru-RU" dirty="0"/>
              <a:t>- Страница автора;</a:t>
            </a:r>
            <a:endParaRPr lang="ru-RU" b="0" dirty="0" smtClean="0">
              <a:effectLst/>
            </a:endParaRPr>
          </a:p>
          <a:p>
            <a:pPr marL="0" indent="0">
              <a:buNone/>
            </a:pPr>
            <a:r>
              <a:rPr lang="ru-RU" dirty="0"/>
              <a:t>- Страница с дополнительной информацией;</a:t>
            </a:r>
            <a:endParaRPr lang="ru-RU" b="0" dirty="0" smtClean="0">
              <a:effectLst/>
            </a:endParaRPr>
          </a:p>
          <a:p>
            <a:pPr marL="0" indent="0">
              <a:buNone/>
            </a:pPr>
            <a:r>
              <a:rPr lang="ru-RU" dirty="0"/>
              <a:t>- Страница с основным содержанием сайта;</a:t>
            </a:r>
            <a:endParaRPr lang="ru-RU" b="0" dirty="0" smtClean="0">
              <a:effectLst/>
            </a:endParaRPr>
          </a:p>
          <a:p>
            <a:pPr marL="0" indent="0">
              <a:buNone/>
            </a:pPr>
            <a:r>
              <a:rPr lang="ru-RU" dirty="0"/>
              <a:t>- (Возможная страница с инструкцией по использованию инструмента).</a:t>
            </a:r>
            <a:endParaRPr lang="ru-RU" b="0" dirty="0" smtClean="0">
              <a:effectLst/>
            </a:endParaRPr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5947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544" y="-394896"/>
            <a:ext cx="10515600" cy="1325563"/>
          </a:xfrm>
        </p:spPr>
        <p:txBody>
          <a:bodyPr/>
          <a:lstStyle/>
          <a:p>
            <a:r>
              <a:rPr lang="ru-RU" dirty="0" smtClean="0"/>
              <a:t>Техническое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1881" y="665018"/>
            <a:ext cx="11875324" cy="6068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4. РАЗДЕЛЫ И </a:t>
            </a:r>
            <a:r>
              <a:rPr lang="ru-RU" sz="1800" dirty="0" smtClean="0"/>
              <a:t>СТРАНИЦЫ</a:t>
            </a:r>
            <a:r>
              <a:rPr lang="ru-RU" sz="1800" b="0" dirty="0" smtClean="0">
                <a:effectLst/>
              </a:rPr>
              <a:t/>
            </a:r>
            <a:br>
              <a:rPr lang="ru-RU" sz="1800" b="0" dirty="0" smtClean="0">
                <a:effectLst/>
              </a:rPr>
            </a:br>
            <a:endParaRPr lang="ru-RU" sz="1800" b="0" dirty="0" smtClean="0">
              <a:effectLst/>
            </a:endParaRPr>
          </a:p>
          <a:p>
            <a:r>
              <a:rPr lang="ru-RU" sz="1800" dirty="0" smtClean="0"/>
              <a:t>4.1 </a:t>
            </a:r>
            <a:r>
              <a:rPr lang="ru-RU" sz="1800" dirty="0"/>
              <a:t>Главная страница:</a:t>
            </a:r>
            <a:endParaRPr lang="ru-RU" sz="1800" b="0" dirty="0" smtClean="0">
              <a:effectLst/>
            </a:endParaRPr>
          </a:p>
          <a:p>
            <a:pPr marL="0" indent="0">
              <a:buNone/>
            </a:pPr>
            <a:r>
              <a:rPr lang="ru-RU" sz="1800" dirty="0"/>
              <a:t>Первая страница, на которую попадает пользователь, содержит краткую информацию об управлении программными проектами, о том, что такое инструменты управления программными проектами. Содержит также информацию о самом сайте, для чего он был создан, и что на нём можно найти</a:t>
            </a:r>
            <a:r>
              <a:rPr lang="ru-RU" sz="1800" dirty="0" smtClean="0"/>
              <a:t>.</a:t>
            </a:r>
          </a:p>
          <a:p>
            <a:r>
              <a:rPr lang="ru-RU" sz="1800" dirty="0" smtClean="0"/>
              <a:t>4.2 </a:t>
            </a:r>
            <a:r>
              <a:rPr lang="ru-RU" sz="1800" dirty="0"/>
              <a:t>Страница Автора:</a:t>
            </a:r>
            <a:endParaRPr lang="ru-RU" sz="1800" b="0" dirty="0" smtClean="0">
              <a:effectLst/>
            </a:endParaRPr>
          </a:p>
          <a:p>
            <a:pPr marL="0" indent="0">
              <a:buNone/>
            </a:pPr>
            <a:r>
              <a:rPr lang="ru-RU" sz="1800" dirty="0"/>
              <a:t>На этой странице будет изложена краткая информация об авторе сайта. Также на этой странице будет размещена контактная информация, которая поможет связаться с автором при помощи разных ресурсов, если потребуется внести какие-то изменения в содержание сайта</a:t>
            </a:r>
            <a:r>
              <a:rPr lang="ru-RU" sz="1800" dirty="0" smtClean="0"/>
              <a:t>.</a:t>
            </a:r>
            <a:endParaRPr lang="ru-RU" sz="1800" dirty="0"/>
          </a:p>
          <a:p>
            <a:r>
              <a:rPr lang="ru-RU" sz="1800" dirty="0" smtClean="0"/>
              <a:t>4.3 </a:t>
            </a:r>
            <a:r>
              <a:rPr lang="ru-RU" sz="1800" dirty="0"/>
              <a:t>Страница с дополнительными ресурсами:</a:t>
            </a:r>
            <a:endParaRPr lang="ru-RU" sz="1800" b="0" dirty="0" smtClean="0">
              <a:effectLst/>
            </a:endParaRPr>
          </a:p>
          <a:p>
            <a:pPr marL="0" indent="0">
              <a:buNone/>
            </a:pPr>
            <a:r>
              <a:rPr lang="ru-RU" sz="1800" dirty="0"/>
              <a:t>Раздел будет содержать ссылки на ресурсы по теме. Ссылки будут направлять на сайты с источниками информации, использованной на ресурсе и дополнительной информацией по теме (сайты, видеоматериалы, статьи, блоги и т.п</a:t>
            </a:r>
            <a:r>
              <a:rPr lang="ru-RU" sz="1800" dirty="0" smtClean="0"/>
              <a:t>.)</a:t>
            </a:r>
            <a:endParaRPr lang="ru-RU" sz="1800" dirty="0"/>
          </a:p>
          <a:p>
            <a:r>
              <a:rPr lang="ru-RU" sz="1800" dirty="0" smtClean="0"/>
              <a:t>4.5 </a:t>
            </a:r>
            <a:r>
              <a:rPr lang="ru-RU" sz="1800" dirty="0"/>
              <a:t>Страницы с основным содержанием сайта:</a:t>
            </a:r>
            <a:endParaRPr lang="ru-RU" sz="1800" b="0" dirty="0" smtClean="0">
              <a:effectLst/>
            </a:endParaRPr>
          </a:p>
          <a:p>
            <a:pPr marL="0" indent="0">
              <a:buNone/>
            </a:pPr>
            <a:r>
              <a:rPr lang="ru-RU" sz="1800" dirty="0"/>
              <a:t>На них будет приведена информация о выбранном инструменте управления проектами, возможно история разработки и применение другими компаниями. Структуру можно продумать следующим образом: будет иметься одна страница, на которой будет приведена информация о самом инструменте, его истории и т. д. Затем с этой страницы можно сделать переход на следующую, с подробным разбором возможностей данного приложения и возможностью их применения</a:t>
            </a:r>
            <a:r>
              <a:rPr lang="ru-RU" sz="1800" dirty="0" smtClean="0"/>
              <a:t>.</a:t>
            </a:r>
            <a:br>
              <a:rPr lang="ru-RU" sz="1800" dirty="0" smtClean="0"/>
            </a:b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037951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Техническое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5. ТЕХНИЧЕСКИЕ ТРЕБОВАНИЯ</a:t>
            </a:r>
            <a:endParaRPr lang="ru-RU" b="0" dirty="0" smtClean="0">
              <a:effectLst/>
            </a:endParaRPr>
          </a:p>
          <a:p>
            <a:r>
              <a:rPr lang="ru-RU" dirty="0"/>
              <a:t>Перечень технических требований:</a:t>
            </a:r>
            <a:endParaRPr lang="ru-RU" b="0" dirty="0" smtClean="0">
              <a:effectLst/>
            </a:endParaRPr>
          </a:p>
          <a:p>
            <a:pPr marL="0" indent="0">
              <a:buNone/>
            </a:pPr>
            <a:r>
              <a:rPr lang="ru-RU" dirty="0"/>
              <a:t>- Корректное отображение в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Chrome</a:t>
            </a:r>
            <a:r>
              <a:rPr lang="ru-RU" dirty="0"/>
              <a:t>;</a:t>
            </a:r>
            <a:endParaRPr lang="ru-RU" b="0" dirty="0" smtClean="0">
              <a:effectLst/>
            </a:endParaRPr>
          </a:p>
          <a:p>
            <a:pPr marL="0" indent="0">
              <a:buNone/>
            </a:pPr>
            <a:r>
              <a:rPr lang="ru-RU" dirty="0"/>
              <a:t>- Оптимизированная мобильная версия;</a:t>
            </a:r>
            <a:endParaRPr lang="ru-RU" b="0" dirty="0" smtClean="0">
              <a:effectLst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68068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760</Words>
  <Application>Microsoft Office PowerPoint</Application>
  <PresentationFormat>Широкоэкранный</PresentationFormat>
  <Paragraphs>95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Тема Office</vt:lpstr>
      <vt:lpstr>Презентация к курсовой работе по теме «Разработка обучающего информационного ресурса "Инструменты для управления проектами"»</vt:lpstr>
      <vt:lpstr>Цель курсовой работы</vt:lpstr>
      <vt:lpstr>Выбранная методология разработки</vt:lpstr>
      <vt:lpstr>Выбранная методология разработки</vt:lpstr>
      <vt:lpstr>Техническое задание</vt:lpstr>
      <vt:lpstr>Техническое задание</vt:lpstr>
      <vt:lpstr>Техническое задание</vt:lpstr>
      <vt:lpstr>Техническое задание</vt:lpstr>
      <vt:lpstr>Техническое задание</vt:lpstr>
      <vt:lpstr>Техническое задание</vt:lpstr>
      <vt:lpstr>Техническое задание</vt:lpstr>
      <vt:lpstr>Техническое задание</vt:lpstr>
      <vt:lpstr>Диаграмма Ганта для разработки сайта</vt:lpstr>
      <vt:lpstr>Канбан доска проекта</vt:lpstr>
      <vt:lpstr>Дизайн</vt:lpstr>
      <vt:lpstr>Дизайн</vt:lpstr>
      <vt:lpstr>Дизайн</vt:lpstr>
      <vt:lpstr>Наполнение ресурса</vt:lpstr>
      <vt:lpstr>Наполнение ресурса</vt:lpstr>
      <vt:lpstr>Способы создания ресурса и созданные страницы</vt:lpstr>
      <vt:lpstr>Способы создания ресурса и созданные страницы</vt:lpstr>
      <vt:lpstr>Способы создания ресурса и созданные страницы</vt:lpstr>
      <vt:lpstr>Способы создания ресурса и созданные страницы</vt:lpstr>
      <vt:lpstr>Способы создания ресурса и созданные страницы</vt:lpstr>
      <vt:lpstr>Способы создания ресурса и созданные страницы</vt:lpstr>
      <vt:lpstr>Способы создания ресурса и созданные страницы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курсовой работе по теме «Разработка обучающего информационного ресурса "Инструменты для управления проектами"»</dc:title>
  <dc:creator>Admin</dc:creator>
  <cp:lastModifiedBy>Admin</cp:lastModifiedBy>
  <cp:revision>10</cp:revision>
  <dcterms:created xsi:type="dcterms:W3CDTF">2022-01-13T21:17:46Z</dcterms:created>
  <dcterms:modified xsi:type="dcterms:W3CDTF">2022-01-15T06:45:42Z</dcterms:modified>
</cp:coreProperties>
</file>