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1" r:id="rId11"/>
    <p:sldId id="266" r:id="rId12"/>
    <p:sldId id="267" r:id="rId13"/>
    <p:sldId id="268" r:id="rId14"/>
    <p:sldId id="265" r:id="rId15"/>
    <p:sldId id="269" r:id="rId16"/>
    <p:sldId id="270" r:id="rId1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650C83-8BFB-454F-86EA-9B9D2EBA687D}" type="datetimeFigureOut">
              <a:rPr lang="ru-RU" smtClean="0"/>
              <a:pPr/>
              <a:t>17.11.2019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D4B5BD-A2DF-4A96-82C3-854F13796631}"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27B145D-21AA-4F33-BF05-30BB8F93F4C9}" type="datetimeFigureOut">
              <a:rPr lang="ru-RU" smtClean="0"/>
              <a:pPr/>
              <a:t>17.11.2019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4D3518D-D526-420D-9AFC-F5DC78A233AF}" type="slidenum">
              <a:rPr lang="ru-RU" smtClean="0"/>
              <a:pPr/>
              <a:t>‹#›</a:t>
            </a:fld>
            <a:endParaRPr lang="ru-RU"/>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7B145D-21AA-4F33-BF05-30BB8F93F4C9}" type="datetimeFigureOut">
              <a:rPr lang="ru-RU" smtClean="0"/>
              <a:pPr/>
              <a:t>17.11.2019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4D3518D-D526-420D-9AFC-F5DC78A233AF}" type="slidenum">
              <a:rPr lang="ru-RU" smtClean="0"/>
              <a:pPr/>
              <a:t>‹#›</a:t>
            </a:fld>
            <a:endParaRPr lang="ru-RU"/>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7B145D-21AA-4F33-BF05-30BB8F93F4C9}" type="datetimeFigureOut">
              <a:rPr lang="ru-RU" smtClean="0"/>
              <a:pPr/>
              <a:t>17.11.2019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4D3518D-D526-420D-9AFC-F5DC78A233AF}" type="slidenum">
              <a:rPr lang="ru-RU" smtClean="0"/>
              <a:pPr/>
              <a:t>‹#›</a:t>
            </a:fld>
            <a:endParaRPr lang="ru-RU"/>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7B145D-21AA-4F33-BF05-30BB8F93F4C9}" type="datetimeFigureOut">
              <a:rPr lang="ru-RU" smtClean="0"/>
              <a:pPr/>
              <a:t>17.11.2019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4D3518D-D526-420D-9AFC-F5DC78A233AF}" type="slidenum">
              <a:rPr lang="ru-RU" smtClean="0"/>
              <a:pPr/>
              <a:t>‹#›</a:t>
            </a:fld>
            <a:endParaRPr lang="ru-RU"/>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27B145D-21AA-4F33-BF05-30BB8F93F4C9}" type="datetimeFigureOut">
              <a:rPr lang="ru-RU" smtClean="0"/>
              <a:pPr/>
              <a:t>17.11.2019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4D3518D-D526-420D-9AFC-F5DC78A233AF}" type="slidenum">
              <a:rPr lang="ru-RU" smtClean="0"/>
              <a:pPr/>
              <a:t>‹#›</a:t>
            </a:fld>
            <a:endParaRPr lang="ru-RU"/>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27B145D-21AA-4F33-BF05-30BB8F93F4C9}" type="datetimeFigureOut">
              <a:rPr lang="ru-RU" smtClean="0"/>
              <a:pPr/>
              <a:t>17.11.2019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4D3518D-D526-420D-9AFC-F5DC78A233AF}" type="slidenum">
              <a:rPr lang="ru-RU" smtClean="0"/>
              <a:pPr/>
              <a:t>‹#›</a:t>
            </a:fld>
            <a:endParaRPr lang="ru-RU"/>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27B145D-21AA-4F33-BF05-30BB8F93F4C9}" type="datetimeFigureOut">
              <a:rPr lang="ru-RU" smtClean="0"/>
              <a:pPr/>
              <a:t>17.11.2019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4D3518D-D526-420D-9AFC-F5DC78A233AF}" type="slidenum">
              <a:rPr lang="ru-RU" smtClean="0"/>
              <a:pPr/>
              <a:t>‹#›</a:t>
            </a:fld>
            <a:endParaRPr lang="ru-RU"/>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27B145D-21AA-4F33-BF05-30BB8F93F4C9}" type="datetimeFigureOut">
              <a:rPr lang="ru-RU" smtClean="0"/>
              <a:pPr/>
              <a:t>17.11.2019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4D3518D-D526-420D-9AFC-F5DC78A233AF}" type="slidenum">
              <a:rPr lang="ru-RU" smtClean="0"/>
              <a:pPr/>
              <a:t>‹#›</a:t>
            </a:fld>
            <a:endParaRPr lang="ru-RU"/>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27B145D-21AA-4F33-BF05-30BB8F93F4C9}" type="datetimeFigureOut">
              <a:rPr lang="ru-RU" smtClean="0"/>
              <a:pPr/>
              <a:t>17.11.2019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4D3518D-D526-420D-9AFC-F5DC78A233AF}" type="slidenum">
              <a:rPr lang="ru-RU" smtClean="0"/>
              <a:pPr/>
              <a:t>‹#›</a:t>
            </a:fld>
            <a:endParaRPr lang="ru-RU"/>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27B145D-21AA-4F33-BF05-30BB8F93F4C9}" type="datetimeFigureOut">
              <a:rPr lang="ru-RU" smtClean="0"/>
              <a:pPr/>
              <a:t>17.11.2019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4D3518D-D526-420D-9AFC-F5DC78A233AF}" type="slidenum">
              <a:rPr lang="ru-RU" smtClean="0"/>
              <a:pPr/>
              <a:t>‹#›</a:t>
            </a:fld>
            <a:endParaRPr lang="ru-RU"/>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27B145D-21AA-4F33-BF05-30BB8F93F4C9}" type="datetimeFigureOut">
              <a:rPr lang="ru-RU" smtClean="0"/>
              <a:pPr/>
              <a:t>17.11.2019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4D3518D-D526-420D-9AFC-F5DC78A233AF}" type="slidenum">
              <a:rPr lang="ru-RU" smtClean="0"/>
              <a:pPr/>
              <a:t>‹#›</a:t>
            </a:fld>
            <a:endParaRPr lang="ru-RU"/>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r="-76000" b="-32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7B145D-21AA-4F33-BF05-30BB8F93F4C9}" type="datetimeFigureOut">
              <a:rPr lang="ru-RU" smtClean="0"/>
              <a:pPr/>
              <a:t>17.11.2019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3518D-D526-420D-9AFC-F5DC78A233AF}"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thruBlk="1"/>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85786" y="0"/>
            <a:ext cx="7772400" cy="1470025"/>
          </a:xfrm>
        </p:spPr>
        <p:txBody>
          <a:bodyPr/>
          <a:lstStyle/>
          <a:p>
            <a:endParaRPr lang="ru-RU" dirty="0"/>
          </a:p>
        </p:txBody>
      </p:sp>
      <p:sp>
        <p:nvSpPr>
          <p:cNvPr id="3" name="Подзаголовок 2"/>
          <p:cNvSpPr>
            <a:spLocks noGrp="1"/>
          </p:cNvSpPr>
          <p:nvPr>
            <p:ph type="subTitle" idx="1"/>
          </p:nvPr>
        </p:nvSpPr>
        <p:spPr/>
        <p:txBody>
          <a:bodyPr/>
          <a:lstStyle/>
          <a:p>
            <a:endParaRPr lang="ru-RU"/>
          </a:p>
        </p:txBody>
      </p:sp>
      <p:sp>
        <p:nvSpPr>
          <p:cNvPr id="4" name="Прямоугольник 3"/>
          <p:cNvSpPr/>
          <p:nvPr/>
        </p:nvSpPr>
        <p:spPr>
          <a:xfrm>
            <a:off x="0" y="0"/>
            <a:ext cx="9144000" cy="1015663"/>
          </a:xfrm>
          <a:prstGeom prst="rect">
            <a:avLst/>
          </a:prstGeom>
          <a:noFill/>
        </p:spPr>
        <p:txBody>
          <a:bodyPr wrap="square" lIns="91440" tIns="45720" rIns="91440" bIns="45720">
            <a:spAutoFit/>
          </a:bodyPr>
          <a:lstStyle/>
          <a:p>
            <a:pPr algn="ctr"/>
            <a:r>
              <a:rPr lang="ru-RU"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«Лгать» или «Не лгать»?</a:t>
            </a:r>
            <a:endParaRPr lang="ru-RU" sz="6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5" name="Прямоугольник 4"/>
          <p:cNvSpPr/>
          <p:nvPr/>
        </p:nvSpPr>
        <p:spPr>
          <a:xfrm>
            <a:off x="0" y="2071678"/>
            <a:ext cx="7143768" cy="3416320"/>
          </a:xfrm>
          <a:prstGeom prst="rect">
            <a:avLst/>
          </a:prstGeom>
          <a:noFill/>
        </p:spPr>
        <p:txBody>
          <a:bodyPr wrap="square" lIns="91440" tIns="45720" rIns="91440" bIns="45720">
            <a:spAutoFit/>
          </a:bodyPr>
          <a:lstStyle/>
          <a:p>
            <a:pPr algn="ctr"/>
            <a:r>
              <a:rPr lang="ru-RU"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Сегодня мы попробуем разобрать проблему лжи, используя точки зрения и идеи великих философов на примере британского научно-фантастического сериала</a:t>
            </a:r>
          </a:p>
          <a:p>
            <a:pPr algn="ctr"/>
            <a:r>
              <a:rPr lang="ru-RU"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a:t>
            </a:r>
            <a:endParaRPr lang="ru-RU"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pic>
        <p:nvPicPr>
          <p:cNvPr id="6" name="Рисунок 5" descr="Doctor_Who_13_Logo.png"/>
          <p:cNvPicPr>
            <a:picLocks noChangeAspect="1"/>
          </p:cNvPicPr>
          <p:nvPr/>
        </p:nvPicPr>
        <p:blipFill>
          <a:blip r:embed="rId2"/>
          <a:stretch>
            <a:fillRect/>
          </a:stretch>
        </p:blipFill>
        <p:spPr>
          <a:xfrm>
            <a:off x="642910" y="4992968"/>
            <a:ext cx="6143636" cy="18650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9144000" cy="1938992"/>
          </a:xfrm>
          <a:prstGeom prst="rect">
            <a:avLst/>
          </a:prstGeom>
          <a:noFill/>
        </p:spPr>
        <p:txBody>
          <a:bodyPr wrap="square" lIns="91440" tIns="45720" rIns="91440" bIns="45720">
            <a:spAutoFit/>
          </a:bodyPr>
          <a:lstStyle/>
          <a:p>
            <a:pPr algn="ctr"/>
            <a:r>
              <a:rPr lang="ru-RU"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Что об этом думают философы?</a:t>
            </a:r>
            <a:endParaRPr lang="ru-RU" sz="6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6" name="Овал 5"/>
          <p:cNvSpPr/>
          <p:nvPr/>
        </p:nvSpPr>
        <p:spPr>
          <a:xfrm>
            <a:off x="1142976"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1</a:t>
            </a:r>
            <a:endParaRPr lang="ru-RU" dirty="0"/>
          </a:p>
        </p:txBody>
      </p:sp>
      <p:sp>
        <p:nvSpPr>
          <p:cNvPr id="7" name="Овал 6"/>
          <p:cNvSpPr/>
          <p:nvPr/>
        </p:nvSpPr>
        <p:spPr>
          <a:xfrm>
            <a:off x="1857356" y="2071678"/>
            <a:ext cx="571504" cy="571504"/>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2</a:t>
            </a:r>
            <a:endParaRPr lang="ru-RU" dirty="0"/>
          </a:p>
        </p:txBody>
      </p:sp>
      <p:sp>
        <p:nvSpPr>
          <p:cNvPr id="8" name="Овал 7"/>
          <p:cNvSpPr/>
          <p:nvPr/>
        </p:nvSpPr>
        <p:spPr>
          <a:xfrm>
            <a:off x="2571736" y="2071678"/>
            <a:ext cx="571504" cy="571504"/>
          </a:xfrm>
          <a:prstGeom prst="ellipse">
            <a:avLst/>
          </a:prstGeom>
          <a:solidFill>
            <a:schemeClr val="accent2">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3</a:t>
            </a:r>
            <a:endParaRPr lang="ru-RU" dirty="0"/>
          </a:p>
        </p:txBody>
      </p:sp>
      <p:sp>
        <p:nvSpPr>
          <p:cNvPr id="9" name="Овал 8"/>
          <p:cNvSpPr/>
          <p:nvPr/>
        </p:nvSpPr>
        <p:spPr>
          <a:xfrm>
            <a:off x="3286116"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4</a:t>
            </a:r>
            <a:endParaRPr lang="ru-RU" dirty="0"/>
          </a:p>
        </p:txBody>
      </p:sp>
      <p:sp>
        <p:nvSpPr>
          <p:cNvPr id="10" name="Овал 9"/>
          <p:cNvSpPr/>
          <p:nvPr/>
        </p:nvSpPr>
        <p:spPr>
          <a:xfrm>
            <a:off x="4000496" y="2071678"/>
            <a:ext cx="571504" cy="571504"/>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5</a:t>
            </a:r>
            <a:endParaRPr lang="ru-RU" dirty="0"/>
          </a:p>
        </p:txBody>
      </p:sp>
      <p:sp>
        <p:nvSpPr>
          <p:cNvPr id="11" name="Овал 10"/>
          <p:cNvSpPr/>
          <p:nvPr/>
        </p:nvSpPr>
        <p:spPr>
          <a:xfrm>
            <a:off x="4786314"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6</a:t>
            </a:r>
            <a:endParaRPr lang="ru-RU" dirty="0"/>
          </a:p>
        </p:txBody>
      </p:sp>
      <p:sp>
        <p:nvSpPr>
          <p:cNvPr id="12" name="Овал 11"/>
          <p:cNvSpPr/>
          <p:nvPr/>
        </p:nvSpPr>
        <p:spPr>
          <a:xfrm>
            <a:off x="5572132" y="2071678"/>
            <a:ext cx="571504" cy="571504"/>
          </a:xfrm>
          <a:prstGeom prst="ellipse">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p>
        </p:txBody>
      </p:sp>
      <p:sp>
        <p:nvSpPr>
          <p:cNvPr id="13" name="Овал 12"/>
          <p:cNvSpPr/>
          <p:nvPr/>
        </p:nvSpPr>
        <p:spPr>
          <a:xfrm>
            <a:off x="6286512"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8</a:t>
            </a:r>
            <a:endParaRPr lang="ru-RU" dirty="0"/>
          </a:p>
        </p:txBody>
      </p:sp>
      <p:sp>
        <p:nvSpPr>
          <p:cNvPr id="14" name="Овал 13"/>
          <p:cNvSpPr/>
          <p:nvPr/>
        </p:nvSpPr>
        <p:spPr>
          <a:xfrm>
            <a:off x="7000892"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9</a:t>
            </a:r>
            <a:endParaRPr lang="ru-RU" dirty="0"/>
          </a:p>
        </p:txBody>
      </p:sp>
      <p:sp>
        <p:nvSpPr>
          <p:cNvPr id="15" name="Овал 14"/>
          <p:cNvSpPr/>
          <p:nvPr/>
        </p:nvSpPr>
        <p:spPr>
          <a:xfrm>
            <a:off x="7715272" y="2071678"/>
            <a:ext cx="571504" cy="571504"/>
          </a:xfrm>
          <a:prstGeom prst="ellipse">
            <a:avLst/>
          </a:prstGeom>
          <a:solidFill>
            <a:schemeClr val="accent4">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1600" dirty="0" smtClean="0"/>
              <a:t>10</a:t>
            </a:r>
            <a:endParaRPr lang="ru-RU" sz="1600" dirty="0"/>
          </a:p>
        </p:txBody>
      </p:sp>
      <p:sp>
        <p:nvSpPr>
          <p:cNvPr id="16" name="Прямоугольник 15"/>
          <p:cNvSpPr/>
          <p:nvPr/>
        </p:nvSpPr>
        <p:spPr>
          <a:xfrm>
            <a:off x="428596" y="2643182"/>
            <a:ext cx="1785918" cy="830997"/>
          </a:xfrm>
          <a:prstGeom prst="rect">
            <a:avLst/>
          </a:prstGeom>
          <a:noFill/>
        </p:spPr>
        <p:txBody>
          <a:bodyPr wrap="square" lIns="91440" tIns="45720" rIns="91440" bIns="45720">
            <a:spAutoFit/>
          </a:bodyPr>
          <a:lstStyle/>
          <a:p>
            <a:pPr algn="ct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Полностью оправдан</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7" name="Прямоугольник 16"/>
          <p:cNvSpPr/>
          <p:nvPr/>
        </p:nvSpPr>
        <p:spPr>
          <a:xfrm>
            <a:off x="6786578" y="1142984"/>
            <a:ext cx="2357422" cy="830997"/>
          </a:xfrm>
          <a:prstGeom prst="rect">
            <a:avLst/>
          </a:prstGeom>
          <a:noFill/>
        </p:spPr>
        <p:txBody>
          <a:bodyPr wrap="square" lIns="91440" tIns="45720" rIns="91440" bIns="45720">
            <a:spAutoFit/>
          </a:bodyPr>
          <a:lstStyle/>
          <a:p>
            <a:pPr algn="ct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Полностью не приемлемо</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8" name="Прямоугольник 17"/>
          <p:cNvSpPr/>
          <p:nvPr/>
        </p:nvSpPr>
        <p:spPr>
          <a:xfrm>
            <a:off x="571472" y="3643314"/>
            <a:ext cx="5715040" cy="500066"/>
          </a:xfrm>
          <a:prstGeom prst="rect">
            <a:avLst/>
          </a:prstGeom>
          <a:solidFill>
            <a:schemeClr val="accent2">
              <a:lumMod val="60000"/>
              <a:lumOff val="40000"/>
            </a:schemeClr>
          </a:solid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latin typeface="Impact" pitchFamily="34" charset="0"/>
              </a:rPr>
              <a:t>БЕНТАМ</a:t>
            </a:r>
            <a:endParaRPr lang="ru-RU" dirty="0">
              <a:solidFill>
                <a:schemeClr val="tx1"/>
              </a:solidFill>
              <a:latin typeface="Impact" pitchFamily="34" charset="0"/>
            </a:endParaRPr>
          </a:p>
        </p:txBody>
      </p:sp>
      <p:sp>
        <p:nvSpPr>
          <p:cNvPr id="19" name="Прямоугольник 18"/>
          <p:cNvSpPr/>
          <p:nvPr/>
        </p:nvSpPr>
        <p:spPr>
          <a:xfrm>
            <a:off x="571472" y="4429132"/>
            <a:ext cx="5715040" cy="500066"/>
          </a:xfrm>
          <a:prstGeom prst="rect">
            <a:avLst/>
          </a:prstGeom>
          <a:solidFill>
            <a:schemeClr val="accent5">
              <a:lumMod val="60000"/>
              <a:lumOff val="40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latin typeface="Impact" pitchFamily="34" charset="0"/>
              </a:rPr>
              <a:t>Аристотель</a:t>
            </a:r>
            <a:endParaRPr lang="ru-RU" dirty="0">
              <a:solidFill>
                <a:schemeClr val="tx1"/>
              </a:solidFill>
              <a:latin typeface="Impact" pitchFamily="34" charset="0"/>
            </a:endParaRPr>
          </a:p>
        </p:txBody>
      </p:sp>
      <p:sp>
        <p:nvSpPr>
          <p:cNvPr id="20" name="Прямоугольник 19"/>
          <p:cNvSpPr/>
          <p:nvPr/>
        </p:nvSpPr>
        <p:spPr>
          <a:xfrm>
            <a:off x="571472" y="5214950"/>
            <a:ext cx="5715040" cy="50006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latin typeface="Impact" pitchFamily="34" charset="0"/>
              </a:rPr>
              <a:t>Кант</a:t>
            </a:r>
            <a:endParaRPr lang="ru-RU" dirty="0">
              <a:solidFill>
                <a:schemeClr val="tx1"/>
              </a:solidFill>
              <a:latin typeface="Impact" pitchFamily="34"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sp>
        <p:nvSpPr>
          <p:cNvPr id="4" name="Прямоугольник 3"/>
          <p:cNvSpPr/>
          <p:nvPr/>
        </p:nvSpPr>
        <p:spPr>
          <a:xfrm>
            <a:off x="0" y="0"/>
            <a:ext cx="9144000" cy="1015663"/>
          </a:xfrm>
          <a:prstGeom prst="rect">
            <a:avLst/>
          </a:prstGeom>
          <a:noFill/>
        </p:spPr>
        <p:txBody>
          <a:bodyPr wrap="square" lIns="91440" tIns="45720" rIns="91440" bIns="45720">
            <a:spAutoFit/>
          </a:bodyPr>
          <a:lstStyle/>
          <a:p>
            <a:pPr algn="ctr"/>
            <a:r>
              <a:rPr lang="ru-RU"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Философы</a:t>
            </a:r>
            <a:endParaRPr lang="ru-RU" sz="6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5" name="Прямоугольник 4"/>
          <p:cNvSpPr/>
          <p:nvPr/>
        </p:nvSpPr>
        <p:spPr>
          <a:xfrm>
            <a:off x="0" y="857232"/>
            <a:ext cx="2857488" cy="6000768"/>
          </a:xfrm>
          <a:prstGeom prst="rect">
            <a:avLst/>
          </a:prstGeom>
          <a:solidFill>
            <a:schemeClr val="accent2">
              <a:lumMod val="60000"/>
              <a:lumOff val="40000"/>
            </a:schemeClr>
          </a:solid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latin typeface="Impact" pitchFamily="34" charset="0"/>
              </a:rPr>
              <a:t>БЕНТАМ</a:t>
            </a:r>
          </a:p>
          <a:p>
            <a:pPr algn="ctr"/>
            <a:r>
              <a:rPr lang="ru-RU" sz="1600" dirty="0" smtClean="0">
                <a:solidFill>
                  <a:schemeClr val="tx1"/>
                </a:solidFill>
                <a:latin typeface="Times New Roman" pitchFamily="18" charset="0"/>
                <a:cs typeface="Times New Roman" pitchFamily="18" charset="0"/>
              </a:rPr>
              <a:t>«Давайте попробуем ответить на главный вопрос: Что должен был сделать Доктор? Конечно спасти своих друзей, стараясь при этом избежать парадокса. Удаётся ли это ему? Да, ведь в конце приключения, все его друзья остались живы и здоровы. Всё вернулось к началу. Да, конечно старая версия </a:t>
            </a:r>
            <a:r>
              <a:rPr lang="ru-RU" sz="1600" dirty="0" err="1" smtClean="0">
                <a:solidFill>
                  <a:schemeClr val="tx1"/>
                </a:solidFill>
                <a:latin typeface="Times New Roman" pitchFamily="18" charset="0"/>
                <a:cs typeface="Times New Roman" pitchFamily="18" charset="0"/>
              </a:rPr>
              <a:t>Эми</a:t>
            </a:r>
            <a:r>
              <a:rPr lang="ru-RU" sz="1600" dirty="0" smtClean="0">
                <a:solidFill>
                  <a:schemeClr val="tx1"/>
                </a:solidFill>
                <a:latin typeface="Times New Roman" pitchFamily="18" charset="0"/>
                <a:cs typeface="Times New Roman" pitchFamily="18" charset="0"/>
              </a:rPr>
              <a:t> умирает в конце эпизода, но как отмечает сам путешественник во времени, её никогда не должно было существовать. Он не должен был этого допустить, и он не допустил»</a:t>
            </a:r>
            <a:endParaRPr lang="ru-RU" sz="1600" dirty="0">
              <a:solidFill>
                <a:schemeClr val="tx1"/>
              </a:solidFill>
              <a:latin typeface="Times New Roman" pitchFamily="18" charset="0"/>
              <a:cs typeface="Times New Roman" pitchFamily="18" charset="0"/>
            </a:endParaRPr>
          </a:p>
        </p:txBody>
      </p:sp>
      <p:sp>
        <p:nvSpPr>
          <p:cNvPr id="6" name="Прямоугольник 5"/>
          <p:cNvSpPr/>
          <p:nvPr/>
        </p:nvSpPr>
        <p:spPr>
          <a:xfrm>
            <a:off x="3071802" y="857232"/>
            <a:ext cx="2928958" cy="6000768"/>
          </a:xfrm>
          <a:prstGeom prst="rect">
            <a:avLst/>
          </a:prstGeom>
          <a:solidFill>
            <a:schemeClr val="accent5">
              <a:lumMod val="60000"/>
              <a:lumOff val="40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latin typeface="Impact" pitchFamily="34" charset="0"/>
              </a:rPr>
              <a:t>Аристотель</a:t>
            </a:r>
          </a:p>
          <a:p>
            <a:pPr algn="ctr"/>
            <a:r>
              <a:rPr lang="ru-RU" sz="1600" dirty="0" smtClean="0">
                <a:solidFill>
                  <a:schemeClr val="tx1"/>
                </a:solidFill>
                <a:latin typeface="Times New Roman" pitchFamily="18" charset="0"/>
                <a:cs typeface="Times New Roman" pitchFamily="18" charset="0"/>
              </a:rPr>
              <a:t>«Человек всегда должен стремится проявлять доброту и заботу по отношению к другим. На протяжении всего эпизода, видно, что Доктор беспокоится за своих друзьях и старается помочь им. И можно понять, что будь у него возможность, он бы спас обеих </a:t>
            </a:r>
            <a:r>
              <a:rPr lang="ru-RU" sz="1600" dirty="0" err="1" smtClean="0">
                <a:solidFill>
                  <a:schemeClr val="tx1"/>
                </a:solidFill>
                <a:latin typeface="Times New Roman" pitchFamily="18" charset="0"/>
                <a:cs typeface="Times New Roman" pitchFamily="18" charset="0"/>
              </a:rPr>
              <a:t>Эми</a:t>
            </a:r>
            <a:r>
              <a:rPr lang="ru-RU" sz="1600" dirty="0" smtClean="0">
                <a:solidFill>
                  <a:schemeClr val="tx1"/>
                </a:solidFill>
                <a:latin typeface="Times New Roman" pitchFamily="18" charset="0"/>
                <a:cs typeface="Times New Roman" pitchFamily="18" charset="0"/>
              </a:rPr>
              <a:t>. Но если он знал, что это невозможно, то зачем ему нужно было лгать. Почему он не попробовал другой вариант спасения, или не попробовал договориться со старой </a:t>
            </a:r>
            <a:r>
              <a:rPr lang="ru-RU" sz="1600" dirty="0" err="1" smtClean="0">
                <a:solidFill>
                  <a:schemeClr val="tx1"/>
                </a:solidFill>
                <a:latin typeface="Times New Roman" pitchFamily="18" charset="0"/>
                <a:cs typeface="Times New Roman" pitchFamily="18" charset="0"/>
              </a:rPr>
              <a:t>Эми</a:t>
            </a:r>
            <a:r>
              <a:rPr lang="ru-RU" sz="1600" dirty="0" smtClean="0">
                <a:solidFill>
                  <a:schemeClr val="tx1"/>
                </a:solidFill>
                <a:latin typeface="Times New Roman" pitchFamily="18" charset="0"/>
                <a:cs typeface="Times New Roman" pitchFamily="18" charset="0"/>
              </a:rPr>
              <a:t>. Вместо этого он предал веру своего лучшего друга, пускай и из параллельной временной линии»</a:t>
            </a:r>
            <a:endParaRPr lang="ru-RU" sz="1600" dirty="0">
              <a:solidFill>
                <a:schemeClr val="tx1"/>
              </a:solidFill>
              <a:latin typeface="Times New Roman" pitchFamily="18" charset="0"/>
              <a:cs typeface="Times New Roman" pitchFamily="18" charset="0"/>
            </a:endParaRPr>
          </a:p>
        </p:txBody>
      </p:sp>
      <p:sp>
        <p:nvSpPr>
          <p:cNvPr id="7" name="Прямоугольник 6"/>
          <p:cNvSpPr/>
          <p:nvPr/>
        </p:nvSpPr>
        <p:spPr>
          <a:xfrm>
            <a:off x="6286512" y="857232"/>
            <a:ext cx="2857488" cy="600076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latin typeface="Impact" pitchFamily="34" charset="0"/>
              </a:rPr>
              <a:t>Кант</a:t>
            </a:r>
          </a:p>
          <a:p>
            <a:pPr algn="ctr"/>
            <a:r>
              <a:rPr lang="ru-RU" sz="1600" dirty="0" smtClean="0">
                <a:solidFill>
                  <a:schemeClr val="tx1"/>
                </a:solidFill>
                <a:latin typeface="Times New Roman" pitchFamily="18" charset="0"/>
                <a:cs typeface="Times New Roman" pitchFamily="18" charset="0"/>
              </a:rPr>
              <a:t>«Это ещё один пример ужасной лжи. Несмотря на то, что Доктор старается спасти своих друзей, эту ложь сложно назвать «Белой». Он с самого начала знал, что не сможет спасти двух </a:t>
            </a:r>
            <a:r>
              <a:rPr lang="ru-RU" sz="1600" dirty="0" err="1" smtClean="0">
                <a:solidFill>
                  <a:schemeClr val="tx1"/>
                </a:solidFill>
                <a:latin typeface="Times New Roman" pitchFamily="18" charset="0"/>
                <a:cs typeface="Times New Roman" pitchFamily="18" charset="0"/>
              </a:rPr>
              <a:t>Эми</a:t>
            </a:r>
            <a:r>
              <a:rPr lang="ru-RU" sz="1600" dirty="0" smtClean="0">
                <a:solidFill>
                  <a:schemeClr val="tx1"/>
                </a:solidFill>
                <a:latin typeface="Times New Roman" pitchFamily="18" charset="0"/>
                <a:cs typeface="Times New Roman" pitchFamily="18" charset="0"/>
              </a:rPr>
              <a:t>. Так он лишь предал доверие своих близких, подвергая их жизни опасности. Почему не выбрать другой путь спасения, или попробовать договориться с постаревшей </a:t>
            </a:r>
            <a:r>
              <a:rPr lang="ru-RU" sz="1600" dirty="0" err="1" smtClean="0">
                <a:solidFill>
                  <a:schemeClr val="tx1"/>
                </a:solidFill>
                <a:latin typeface="Times New Roman" pitchFamily="18" charset="0"/>
                <a:cs typeface="Times New Roman" pitchFamily="18" charset="0"/>
              </a:rPr>
              <a:t>Эми</a:t>
            </a:r>
            <a:r>
              <a:rPr lang="ru-RU" sz="1600" dirty="0" smtClean="0">
                <a:solidFill>
                  <a:schemeClr val="tx1"/>
                </a:solidFill>
                <a:latin typeface="Times New Roman" pitchFamily="18" charset="0"/>
                <a:cs typeface="Times New Roman" pitchFamily="18" charset="0"/>
              </a:rPr>
              <a:t>, вместо того чтобы лгать»</a:t>
            </a:r>
            <a:endParaRPr lang="ru-RU" dirty="0">
              <a:solidFill>
                <a:schemeClr val="tx1"/>
              </a:solidFill>
              <a:latin typeface="Times New Roman" pitchFamily="18" charset="0"/>
              <a:cs typeface="Times New Roman"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sp>
        <p:nvSpPr>
          <p:cNvPr id="4" name="Прямоугольник 3"/>
          <p:cNvSpPr/>
          <p:nvPr/>
        </p:nvSpPr>
        <p:spPr>
          <a:xfrm>
            <a:off x="0" y="0"/>
            <a:ext cx="9144000" cy="1015663"/>
          </a:xfrm>
          <a:prstGeom prst="rect">
            <a:avLst/>
          </a:prstGeom>
          <a:noFill/>
        </p:spPr>
        <p:txBody>
          <a:bodyPr wrap="square" lIns="91440" tIns="45720" rIns="91440" bIns="45720">
            <a:spAutoFit/>
          </a:bodyPr>
          <a:lstStyle/>
          <a:p>
            <a:pPr algn="ctr"/>
            <a:r>
              <a:rPr lang="ru-RU"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Ситуация №3</a:t>
            </a:r>
            <a:endParaRPr lang="ru-RU" sz="6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5" name="Прямоугольник 4"/>
          <p:cNvSpPr/>
          <p:nvPr/>
        </p:nvSpPr>
        <p:spPr>
          <a:xfrm>
            <a:off x="0" y="857232"/>
            <a:ext cx="9144000" cy="646331"/>
          </a:xfrm>
          <a:prstGeom prst="rect">
            <a:avLst/>
          </a:prstGeom>
          <a:noFill/>
        </p:spPr>
        <p:txBody>
          <a:bodyPr wrap="square" lIns="91440" tIns="45720" rIns="91440" bIns="45720">
            <a:spAutoFit/>
          </a:bodyPr>
          <a:lstStyle/>
          <a:p>
            <a:pPr algn="ctr"/>
            <a:r>
              <a:rPr lang="ru-RU" sz="3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Смерть в Раю</a:t>
            </a:r>
            <a:endParaRPr lang="ru-RU"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6" name="Прямоугольник 5"/>
          <p:cNvSpPr/>
          <p:nvPr/>
        </p:nvSpPr>
        <p:spPr>
          <a:xfrm>
            <a:off x="0" y="1571612"/>
            <a:ext cx="7000892" cy="2677656"/>
          </a:xfrm>
          <a:prstGeom prst="rect">
            <a:avLst/>
          </a:prstGeom>
          <a:noFill/>
        </p:spPr>
        <p:txBody>
          <a:bodyPr wrap="square" lIns="91440" tIns="45720" rIns="91440" bIns="45720">
            <a:spAutoFit/>
          </a:bodyPr>
          <a:lstStyle/>
          <a:p>
            <a:pPr algn="ctr"/>
            <a:r>
              <a:rPr lang="ru-RU" sz="2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В </a:t>
            </a: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конце этого</a:t>
            </a:r>
            <a:r>
              <a:rPr lang="ru-RU" sz="2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эпизода Доктор встречается со своей спутницей </a:t>
            </a:r>
            <a:r>
              <a:rPr lang="ru-RU" sz="2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К</a:t>
            </a:r>
            <a:r>
              <a:rPr lang="ru-RU" sz="2400" b="0" cap="none"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ларей</a:t>
            </a:r>
            <a:r>
              <a:rPr lang="ru-RU" sz="2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чтобы попрощаться. Он считает, что её парень вернулся к ней. Он также помнит, что её парень </a:t>
            </a: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был против путешествий, так как они подвергали девушку опасности. Поэтому он врёт Кларе о том, что нашёл свою родную планету, и о том, что он хочет вернутся домой.</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8" name="Прямоугольник 7"/>
          <p:cNvSpPr/>
          <p:nvPr/>
        </p:nvSpPr>
        <p:spPr>
          <a:xfrm>
            <a:off x="142844" y="4180344"/>
            <a:ext cx="7000892" cy="2677656"/>
          </a:xfrm>
          <a:prstGeom prst="rect">
            <a:avLst/>
          </a:prstGeom>
          <a:noFill/>
        </p:spPr>
        <p:txBody>
          <a:bodyPr wrap="square" lIns="91440" tIns="45720" rIns="91440" bIns="45720">
            <a:spAutoFit/>
          </a:bodyPr>
          <a:lstStyle/>
          <a:p>
            <a:pPr algn="ctr"/>
            <a:r>
              <a:rPr lang="ru-RU" sz="2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Правда в том, что он не знает, что </a:t>
            </a: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парень Клары уже никогда не вернётся. Он скончался, и именно об этом девушка хотела рассказать Доктору. Но девушка, знает, что путешественник во времени ни за что не вернётся домой, если узнает, что она осталась одна. Поэтому Клара врёт Доктору о том, что всё хорошо…</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0" name="Прямоугольник 9"/>
          <p:cNvSpPr/>
          <p:nvPr/>
        </p:nvSpPr>
        <p:spPr>
          <a:xfrm>
            <a:off x="571472" y="3357562"/>
            <a:ext cx="7000892" cy="461665"/>
          </a:xfrm>
          <a:prstGeom prst="rect">
            <a:avLst/>
          </a:prstGeom>
          <a:noFill/>
        </p:spPr>
        <p:txBody>
          <a:bodyPr wrap="square" lIns="91440" tIns="45720" rIns="91440" bIns="45720">
            <a:spAutoFit/>
          </a:bodyPr>
          <a:lstStyle/>
          <a:p>
            <a:pPr algn="ctr"/>
            <a:r>
              <a:rPr lang="ru-RU" sz="2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В итоге они расстаются…</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22" presetClass="exit" presetSubtype="4" fill="hold" grpId="1" nodeType="withEffect">
                                  <p:stCondLst>
                                    <p:cond delay="0"/>
                                  </p:stCondLst>
                                  <p:childTnLst>
                                    <p:animEffect transition="out" filter="wipe(down)">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4" fill="hold" grpId="1" nodeType="clickEffect">
                                  <p:stCondLst>
                                    <p:cond delay="0"/>
                                  </p:stCondLst>
                                  <p:childTnLst>
                                    <p:animEffect transition="out" filter="wipe(down)">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6" grpId="1"/>
      <p:bldP spid="8" grpId="0"/>
      <p:bldP spid="8" grpId="1"/>
      <p:bldP spid="10" grpId="0"/>
      <p:bldP spid="10"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9144000" cy="1938992"/>
          </a:xfrm>
          <a:prstGeom prst="rect">
            <a:avLst/>
          </a:prstGeom>
          <a:noFill/>
        </p:spPr>
        <p:txBody>
          <a:bodyPr wrap="square" lIns="91440" tIns="45720" rIns="91440" bIns="45720">
            <a:spAutoFit/>
          </a:bodyPr>
          <a:lstStyle/>
          <a:p>
            <a:pPr algn="ctr"/>
            <a:r>
              <a:rPr lang="ru-RU"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Что вы думаете об этой ситуации?</a:t>
            </a:r>
            <a:endParaRPr lang="ru-RU" sz="6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5" name="Прямоугольник 4"/>
          <p:cNvSpPr/>
          <p:nvPr/>
        </p:nvSpPr>
        <p:spPr>
          <a:xfrm>
            <a:off x="0" y="3786190"/>
            <a:ext cx="6858016" cy="1200329"/>
          </a:xfrm>
          <a:prstGeom prst="rect">
            <a:avLst/>
          </a:prstGeom>
          <a:noFill/>
        </p:spPr>
        <p:txBody>
          <a:bodyPr wrap="square" lIns="91440" tIns="45720" rIns="91440" bIns="45720">
            <a:spAutoFit/>
          </a:bodyPr>
          <a:lstStyle/>
          <a:p>
            <a:pPr algn="ctr"/>
            <a:r>
              <a:rPr lang="ru-RU"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Можно ли оправдать ложь Доктора в этой ситуации?  </a:t>
            </a:r>
            <a:endParaRPr lang="ru-RU"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6" name="Овал 5"/>
          <p:cNvSpPr/>
          <p:nvPr/>
        </p:nvSpPr>
        <p:spPr>
          <a:xfrm>
            <a:off x="1142976"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1</a:t>
            </a:r>
            <a:endParaRPr lang="ru-RU" dirty="0"/>
          </a:p>
        </p:txBody>
      </p:sp>
      <p:sp>
        <p:nvSpPr>
          <p:cNvPr id="7" name="Овал 6"/>
          <p:cNvSpPr/>
          <p:nvPr/>
        </p:nvSpPr>
        <p:spPr>
          <a:xfrm>
            <a:off x="1857356"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2</a:t>
            </a:r>
            <a:endParaRPr lang="ru-RU" dirty="0"/>
          </a:p>
        </p:txBody>
      </p:sp>
      <p:sp>
        <p:nvSpPr>
          <p:cNvPr id="8" name="Овал 7"/>
          <p:cNvSpPr/>
          <p:nvPr/>
        </p:nvSpPr>
        <p:spPr>
          <a:xfrm>
            <a:off x="2571736"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3</a:t>
            </a:r>
            <a:endParaRPr lang="ru-RU" dirty="0"/>
          </a:p>
        </p:txBody>
      </p:sp>
      <p:sp>
        <p:nvSpPr>
          <p:cNvPr id="9" name="Овал 8"/>
          <p:cNvSpPr/>
          <p:nvPr/>
        </p:nvSpPr>
        <p:spPr>
          <a:xfrm>
            <a:off x="3286116"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4</a:t>
            </a:r>
            <a:endParaRPr lang="ru-RU" dirty="0"/>
          </a:p>
        </p:txBody>
      </p:sp>
      <p:sp>
        <p:nvSpPr>
          <p:cNvPr id="10" name="Овал 9"/>
          <p:cNvSpPr/>
          <p:nvPr/>
        </p:nvSpPr>
        <p:spPr>
          <a:xfrm>
            <a:off x="4000496"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5</a:t>
            </a:r>
            <a:endParaRPr lang="ru-RU" dirty="0"/>
          </a:p>
        </p:txBody>
      </p:sp>
      <p:sp>
        <p:nvSpPr>
          <p:cNvPr id="11" name="Овал 10"/>
          <p:cNvSpPr/>
          <p:nvPr/>
        </p:nvSpPr>
        <p:spPr>
          <a:xfrm>
            <a:off x="4786314"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6</a:t>
            </a:r>
            <a:endParaRPr lang="ru-RU" dirty="0"/>
          </a:p>
        </p:txBody>
      </p:sp>
      <p:sp>
        <p:nvSpPr>
          <p:cNvPr id="12" name="Овал 11"/>
          <p:cNvSpPr/>
          <p:nvPr/>
        </p:nvSpPr>
        <p:spPr>
          <a:xfrm>
            <a:off x="5572132"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p>
        </p:txBody>
      </p:sp>
      <p:sp>
        <p:nvSpPr>
          <p:cNvPr id="13" name="Овал 12"/>
          <p:cNvSpPr/>
          <p:nvPr/>
        </p:nvSpPr>
        <p:spPr>
          <a:xfrm>
            <a:off x="6286512"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8</a:t>
            </a:r>
            <a:endParaRPr lang="ru-RU" dirty="0"/>
          </a:p>
        </p:txBody>
      </p:sp>
      <p:sp>
        <p:nvSpPr>
          <p:cNvPr id="14" name="Овал 13"/>
          <p:cNvSpPr/>
          <p:nvPr/>
        </p:nvSpPr>
        <p:spPr>
          <a:xfrm>
            <a:off x="7000892"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9</a:t>
            </a:r>
            <a:endParaRPr lang="ru-RU" dirty="0"/>
          </a:p>
        </p:txBody>
      </p:sp>
      <p:sp>
        <p:nvSpPr>
          <p:cNvPr id="15" name="Овал 14"/>
          <p:cNvSpPr/>
          <p:nvPr/>
        </p:nvSpPr>
        <p:spPr>
          <a:xfrm>
            <a:off x="7715272"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1600" dirty="0" smtClean="0"/>
              <a:t>10</a:t>
            </a:r>
            <a:endParaRPr lang="ru-RU" sz="1600" dirty="0"/>
          </a:p>
        </p:txBody>
      </p:sp>
      <p:sp>
        <p:nvSpPr>
          <p:cNvPr id="16" name="Прямоугольник 15"/>
          <p:cNvSpPr/>
          <p:nvPr/>
        </p:nvSpPr>
        <p:spPr>
          <a:xfrm>
            <a:off x="428596" y="2643182"/>
            <a:ext cx="1785918" cy="830997"/>
          </a:xfrm>
          <a:prstGeom prst="rect">
            <a:avLst/>
          </a:prstGeom>
          <a:noFill/>
        </p:spPr>
        <p:txBody>
          <a:bodyPr wrap="square" lIns="91440" tIns="45720" rIns="91440" bIns="45720">
            <a:spAutoFit/>
          </a:bodyPr>
          <a:lstStyle/>
          <a:p>
            <a:pPr algn="ct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Полностью оправдан</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7" name="Прямоугольник 16"/>
          <p:cNvSpPr/>
          <p:nvPr/>
        </p:nvSpPr>
        <p:spPr>
          <a:xfrm>
            <a:off x="6786578" y="1142984"/>
            <a:ext cx="2357422" cy="830997"/>
          </a:xfrm>
          <a:prstGeom prst="rect">
            <a:avLst/>
          </a:prstGeom>
          <a:noFill/>
        </p:spPr>
        <p:txBody>
          <a:bodyPr wrap="square" lIns="91440" tIns="45720" rIns="91440" bIns="45720">
            <a:spAutoFit/>
          </a:bodyPr>
          <a:lstStyle/>
          <a:p>
            <a:pPr algn="ct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Полностью не приемлемо</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8" name="Прямоугольник 17"/>
          <p:cNvSpPr/>
          <p:nvPr/>
        </p:nvSpPr>
        <p:spPr>
          <a:xfrm>
            <a:off x="0" y="3786190"/>
            <a:ext cx="6858016" cy="1200329"/>
          </a:xfrm>
          <a:prstGeom prst="rect">
            <a:avLst/>
          </a:prstGeom>
          <a:noFill/>
        </p:spPr>
        <p:txBody>
          <a:bodyPr wrap="square" lIns="91440" tIns="45720" rIns="91440" bIns="45720">
            <a:spAutoFit/>
          </a:bodyPr>
          <a:lstStyle/>
          <a:p>
            <a:pPr algn="ctr"/>
            <a:r>
              <a:rPr lang="ru-RU"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Можно ли оправдать ложь Клары в этой ситуации?  </a:t>
            </a:r>
            <a:endParaRPr lang="ru-RU"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9" name="Прямоугольник 18"/>
          <p:cNvSpPr/>
          <p:nvPr/>
        </p:nvSpPr>
        <p:spPr>
          <a:xfrm>
            <a:off x="428596" y="2643182"/>
            <a:ext cx="1785918" cy="830997"/>
          </a:xfrm>
          <a:prstGeom prst="rect">
            <a:avLst/>
          </a:prstGeom>
          <a:noFill/>
        </p:spPr>
        <p:txBody>
          <a:bodyPr wrap="square" lIns="91440" tIns="45720" rIns="91440" bIns="45720">
            <a:spAutoFit/>
          </a:bodyPr>
          <a:lstStyle/>
          <a:p>
            <a:pPr algn="ct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Полностью оправдана</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down)">
                                      <p:cBhvr>
                                        <p:cTn id="41" dur="500"/>
                                        <p:tgtEl>
                                          <p:spTgt spid="13"/>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1" nodeType="clickEffect">
                                  <p:stCondLst>
                                    <p:cond delay="0"/>
                                  </p:stCondLst>
                                  <p:childTnLst>
                                    <p:animEffect transition="out" filter="wipe(down)">
                                      <p:cBhvr>
                                        <p:cTn id="51" dur="500"/>
                                        <p:tgtEl>
                                          <p:spTgt spid="5"/>
                                        </p:tgtEl>
                                      </p:cBhvr>
                                    </p:animEffect>
                                    <p:set>
                                      <p:cBhvr>
                                        <p:cTn id="52" dur="1" fill="hold">
                                          <p:stCondLst>
                                            <p:cond delay="499"/>
                                          </p:stCondLst>
                                        </p:cTn>
                                        <p:tgtEl>
                                          <p:spTgt spid="5"/>
                                        </p:tgtEl>
                                        <p:attrNameLst>
                                          <p:attrName>style.visibility</p:attrName>
                                        </p:attrNameLst>
                                      </p:cBhvr>
                                      <p:to>
                                        <p:strVal val="hidden"/>
                                      </p:to>
                                    </p:se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down)">
                                      <p:cBhvr>
                                        <p:cTn id="56" dur="500"/>
                                        <p:tgtEl>
                                          <p:spTgt spid="18"/>
                                        </p:tgtEl>
                                      </p:cBhvr>
                                    </p:animEffect>
                                  </p:childTnLst>
                                </p:cTn>
                              </p:par>
                              <p:par>
                                <p:cTn id="57" presetID="22" presetClass="entr" presetSubtype="4"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down)">
                                      <p:cBhvr>
                                        <p:cTn id="59" dur="500"/>
                                        <p:tgtEl>
                                          <p:spTgt spid="19"/>
                                        </p:tgtEl>
                                      </p:cBhvr>
                                    </p:animEffect>
                                  </p:childTnLst>
                                </p:cTn>
                              </p:par>
                              <p:par>
                                <p:cTn id="60" presetID="22" presetClass="exit" presetSubtype="4" fill="hold" grpId="1" nodeType="withEffect">
                                  <p:stCondLst>
                                    <p:cond delay="0"/>
                                  </p:stCondLst>
                                  <p:childTnLst>
                                    <p:animEffect transition="out" filter="wipe(down)">
                                      <p:cBhvr>
                                        <p:cTn id="61" dur="500"/>
                                        <p:tgtEl>
                                          <p:spTgt spid="16"/>
                                        </p:tgtEl>
                                      </p:cBhvr>
                                    </p:animEffect>
                                    <p:set>
                                      <p:cBhvr>
                                        <p:cTn id="62" dur="1" fill="hold">
                                          <p:stCondLst>
                                            <p:cond delay="499"/>
                                          </p:stCondLst>
                                        </p:cTn>
                                        <p:tgtEl>
                                          <p:spTgt spid="1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grpId="1" nodeType="clickEffect">
                                  <p:stCondLst>
                                    <p:cond delay="0"/>
                                  </p:stCondLst>
                                  <p:childTnLst>
                                    <p:animEffect transition="out" filter="wipe(down)">
                                      <p:cBhvr>
                                        <p:cTn id="66" dur="500"/>
                                        <p:tgtEl>
                                          <p:spTgt spid="18"/>
                                        </p:tgtEl>
                                      </p:cBhvr>
                                    </p:animEffect>
                                    <p:set>
                                      <p:cBhvr>
                                        <p:cTn id="67" dur="1" fill="hold">
                                          <p:stCondLst>
                                            <p:cond delay="499"/>
                                          </p:stCondLst>
                                        </p:cTn>
                                        <p:tgtEl>
                                          <p:spTgt spid="18"/>
                                        </p:tgtEl>
                                        <p:attrNameLst>
                                          <p:attrName>style.visibility</p:attrName>
                                        </p:attrNameLst>
                                      </p:cBhvr>
                                      <p:to>
                                        <p:strVal val="hidden"/>
                                      </p:to>
                                    </p:set>
                                  </p:childTnLst>
                                </p:cTn>
                              </p:par>
                              <p:par>
                                <p:cTn id="68" presetID="22" presetClass="entr" presetSubtype="4" fill="hold" grpId="2"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down)">
                                      <p:cBhvr>
                                        <p:cTn id="7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6" grpId="1"/>
      <p:bldP spid="17" grpId="0"/>
      <p:bldP spid="18" grpId="0"/>
      <p:bldP spid="18" grpId="1"/>
      <p:bldP spid="18"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9144000" cy="1938992"/>
          </a:xfrm>
          <a:prstGeom prst="rect">
            <a:avLst/>
          </a:prstGeom>
          <a:noFill/>
        </p:spPr>
        <p:txBody>
          <a:bodyPr wrap="square" lIns="91440" tIns="45720" rIns="91440" bIns="45720">
            <a:spAutoFit/>
          </a:bodyPr>
          <a:lstStyle/>
          <a:p>
            <a:pPr algn="ctr"/>
            <a:r>
              <a:rPr lang="ru-RU"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Что об этом думают философы?</a:t>
            </a:r>
            <a:endParaRPr lang="ru-RU" sz="6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6" name="Овал 5"/>
          <p:cNvSpPr/>
          <p:nvPr/>
        </p:nvSpPr>
        <p:spPr>
          <a:xfrm>
            <a:off x="1142976"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1</a:t>
            </a:r>
            <a:endParaRPr lang="ru-RU" dirty="0"/>
          </a:p>
        </p:txBody>
      </p:sp>
      <p:sp>
        <p:nvSpPr>
          <p:cNvPr id="7" name="Овал 6"/>
          <p:cNvSpPr/>
          <p:nvPr/>
        </p:nvSpPr>
        <p:spPr>
          <a:xfrm>
            <a:off x="1857356" y="2071678"/>
            <a:ext cx="571504" cy="571504"/>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2</a:t>
            </a:r>
            <a:endParaRPr lang="ru-RU" dirty="0"/>
          </a:p>
        </p:txBody>
      </p:sp>
      <p:sp>
        <p:nvSpPr>
          <p:cNvPr id="8" name="Овал 7"/>
          <p:cNvSpPr/>
          <p:nvPr/>
        </p:nvSpPr>
        <p:spPr>
          <a:xfrm>
            <a:off x="2571736" y="2071678"/>
            <a:ext cx="571504" cy="571504"/>
          </a:xfrm>
          <a:prstGeom prst="ellipse">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3</a:t>
            </a:r>
            <a:endParaRPr lang="ru-RU" dirty="0"/>
          </a:p>
        </p:txBody>
      </p:sp>
      <p:sp>
        <p:nvSpPr>
          <p:cNvPr id="9" name="Овал 8"/>
          <p:cNvSpPr/>
          <p:nvPr/>
        </p:nvSpPr>
        <p:spPr>
          <a:xfrm>
            <a:off x="3286116"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4</a:t>
            </a:r>
            <a:endParaRPr lang="ru-RU" dirty="0"/>
          </a:p>
        </p:txBody>
      </p:sp>
      <p:sp>
        <p:nvSpPr>
          <p:cNvPr id="10" name="Овал 9"/>
          <p:cNvSpPr/>
          <p:nvPr/>
        </p:nvSpPr>
        <p:spPr>
          <a:xfrm>
            <a:off x="4000496" y="2071678"/>
            <a:ext cx="571504" cy="571504"/>
          </a:xfrm>
          <a:prstGeom prst="ellipse">
            <a:avLst/>
          </a:prstGeom>
          <a:solidFill>
            <a:schemeClr val="accent2">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5</a:t>
            </a:r>
            <a:endParaRPr lang="ru-RU" dirty="0"/>
          </a:p>
        </p:txBody>
      </p:sp>
      <p:sp>
        <p:nvSpPr>
          <p:cNvPr id="11" name="Овал 10"/>
          <p:cNvSpPr/>
          <p:nvPr/>
        </p:nvSpPr>
        <p:spPr>
          <a:xfrm>
            <a:off x="4786314" y="2071678"/>
            <a:ext cx="571504" cy="571504"/>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6</a:t>
            </a:r>
            <a:endParaRPr lang="ru-RU" dirty="0"/>
          </a:p>
        </p:txBody>
      </p:sp>
      <p:sp>
        <p:nvSpPr>
          <p:cNvPr id="12" name="Овал 11"/>
          <p:cNvSpPr/>
          <p:nvPr/>
        </p:nvSpPr>
        <p:spPr>
          <a:xfrm>
            <a:off x="5572132" y="2071678"/>
            <a:ext cx="571504" cy="571504"/>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p>
        </p:txBody>
      </p:sp>
      <p:sp>
        <p:nvSpPr>
          <p:cNvPr id="13" name="Овал 12"/>
          <p:cNvSpPr/>
          <p:nvPr/>
        </p:nvSpPr>
        <p:spPr>
          <a:xfrm>
            <a:off x="6286512" y="2071678"/>
            <a:ext cx="571504" cy="571504"/>
          </a:xfrm>
          <a:prstGeom prst="ellipse">
            <a:avLst/>
          </a:prstGeom>
          <a:solidFill>
            <a:schemeClr val="accent4">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8</a:t>
            </a:r>
            <a:endParaRPr lang="ru-RU" dirty="0"/>
          </a:p>
        </p:txBody>
      </p:sp>
      <p:sp>
        <p:nvSpPr>
          <p:cNvPr id="14" name="Овал 13"/>
          <p:cNvSpPr/>
          <p:nvPr/>
        </p:nvSpPr>
        <p:spPr>
          <a:xfrm>
            <a:off x="7000892"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9</a:t>
            </a:r>
            <a:endParaRPr lang="ru-RU" dirty="0"/>
          </a:p>
        </p:txBody>
      </p:sp>
      <p:sp>
        <p:nvSpPr>
          <p:cNvPr id="15" name="Овал 14"/>
          <p:cNvSpPr/>
          <p:nvPr/>
        </p:nvSpPr>
        <p:spPr>
          <a:xfrm>
            <a:off x="7715272" y="2071678"/>
            <a:ext cx="571504" cy="571504"/>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1600" dirty="0" smtClean="0"/>
              <a:t>10</a:t>
            </a:r>
            <a:endParaRPr lang="ru-RU" sz="1600" dirty="0"/>
          </a:p>
        </p:txBody>
      </p:sp>
      <p:sp>
        <p:nvSpPr>
          <p:cNvPr id="16" name="Прямоугольник 15"/>
          <p:cNvSpPr/>
          <p:nvPr/>
        </p:nvSpPr>
        <p:spPr>
          <a:xfrm>
            <a:off x="428596" y="2643182"/>
            <a:ext cx="1785918" cy="830997"/>
          </a:xfrm>
          <a:prstGeom prst="rect">
            <a:avLst/>
          </a:prstGeom>
          <a:noFill/>
        </p:spPr>
        <p:txBody>
          <a:bodyPr wrap="square" lIns="91440" tIns="45720" rIns="91440" bIns="45720">
            <a:spAutoFit/>
          </a:bodyPr>
          <a:lstStyle/>
          <a:p>
            <a:pPr algn="ct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Полностью оправдан</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7" name="Прямоугольник 16"/>
          <p:cNvSpPr/>
          <p:nvPr/>
        </p:nvSpPr>
        <p:spPr>
          <a:xfrm>
            <a:off x="6786578" y="1142984"/>
            <a:ext cx="2357422" cy="830997"/>
          </a:xfrm>
          <a:prstGeom prst="rect">
            <a:avLst/>
          </a:prstGeom>
          <a:noFill/>
        </p:spPr>
        <p:txBody>
          <a:bodyPr wrap="square" lIns="91440" tIns="45720" rIns="91440" bIns="45720">
            <a:spAutoFit/>
          </a:bodyPr>
          <a:lstStyle/>
          <a:p>
            <a:pPr algn="ct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Полностью не приемлемо</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8" name="Прямоугольник 17"/>
          <p:cNvSpPr/>
          <p:nvPr/>
        </p:nvSpPr>
        <p:spPr>
          <a:xfrm>
            <a:off x="571472" y="3643314"/>
            <a:ext cx="5715040" cy="500066"/>
          </a:xfrm>
          <a:prstGeom prst="rect">
            <a:avLst/>
          </a:prstGeom>
          <a:solidFill>
            <a:schemeClr val="accent2">
              <a:lumMod val="60000"/>
              <a:lumOff val="40000"/>
            </a:schemeClr>
          </a:solid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latin typeface="Impact" pitchFamily="34" charset="0"/>
              </a:rPr>
              <a:t>БЕНТАМ</a:t>
            </a:r>
            <a:endParaRPr lang="ru-RU" dirty="0">
              <a:solidFill>
                <a:schemeClr val="tx1"/>
              </a:solidFill>
              <a:latin typeface="Impact" pitchFamily="34" charset="0"/>
            </a:endParaRPr>
          </a:p>
        </p:txBody>
      </p:sp>
      <p:sp>
        <p:nvSpPr>
          <p:cNvPr id="19" name="Прямоугольник 18"/>
          <p:cNvSpPr/>
          <p:nvPr/>
        </p:nvSpPr>
        <p:spPr>
          <a:xfrm>
            <a:off x="571472" y="4429132"/>
            <a:ext cx="5715040" cy="500066"/>
          </a:xfrm>
          <a:prstGeom prst="rect">
            <a:avLst/>
          </a:prstGeom>
          <a:solidFill>
            <a:schemeClr val="accent5">
              <a:lumMod val="60000"/>
              <a:lumOff val="40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latin typeface="Impact" pitchFamily="34" charset="0"/>
              </a:rPr>
              <a:t>Аристотель</a:t>
            </a:r>
            <a:endParaRPr lang="ru-RU" dirty="0">
              <a:solidFill>
                <a:schemeClr val="tx1"/>
              </a:solidFill>
              <a:latin typeface="Impact" pitchFamily="34" charset="0"/>
            </a:endParaRPr>
          </a:p>
        </p:txBody>
      </p:sp>
      <p:sp>
        <p:nvSpPr>
          <p:cNvPr id="20" name="Прямоугольник 19"/>
          <p:cNvSpPr/>
          <p:nvPr/>
        </p:nvSpPr>
        <p:spPr>
          <a:xfrm>
            <a:off x="571472" y="5214950"/>
            <a:ext cx="5715040" cy="50006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latin typeface="Impact" pitchFamily="34" charset="0"/>
              </a:rPr>
              <a:t>Кант</a:t>
            </a:r>
            <a:endParaRPr lang="ru-RU" dirty="0">
              <a:solidFill>
                <a:schemeClr val="tx1"/>
              </a:solidFill>
              <a:latin typeface="Impact" pitchFamily="34"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sp>
        <p:nvSpPr>
          <p:cNvPr id="4" name="Прямоугольник 3"/>
          <p:cNvSpPr/>
          <p:nvPr/>
        </p:nvSpPr>
        <p:spPr>
          <a:xfrm>
            <a:off x="0" y="-285776"/>
            <a:ext cx="9144000" cy="1015663"/>
          </a:xfrm>
          <a:prstGeom prst="rect">
            <a:avLst/>
          </a:prstGeom>
          <a:noFill/>
        </p:spPr>
        <p:txBody>
          <a:bodyPr wrap="square" lIns="91440" tIns="45720" rIns="91440" bIns="45720">
            <a:spAutoFit/>
          </a:bodyPr>
          <a:lstStyle/>
          <a:p>
            <a:pPr algn="ctr"/>
            <a:r>
              <a:rPr lang="ru-RU"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Философы</a:t>
            </a:r>
            <a:endParaRPr lang="ru-RU" sz="6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5" name="Прямоугольник 4"/>
          <p:cNvSpPr/>
          <p:nvPr/>
        </p:nvSpPr>
        <p:spPr>
          <a:xfrm>
            <a:off x="0" y="571480"/>
            <a:ext cx="2857488" cy="6286520"/>
          </a:xfrm>
          <a:prstGeom prst="rect">
            <a:avLst/>
          </a:prstGeom>
          <a:solidFill>
            <a:schemeClr val="accent2">
              <a:lumMod val="60000"/>
              <a:lumOff val="40000"/>
            </a:schemeClr>
          </a:solid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latin typeface="Impact" pitchFamily="34" charset="0"/>
              </a:rPr>
              <a:t>БЕНТАМ</a:t>
            </a:r>
          </a:p>
          <a:p>
            <a:pPr algn="ctr"/>
            <a:r>
              <a:rPr lang="ru-RU" sz="1600" dirty="0" smtClean="0">
                <a:solidFill>
                  <a:schemeClr val="tx1"/>
                </a:solidFill>
                <a:latin typeface="Times New Roman" pitchFamily="18" charset="0"/>
                <a:cs typeface="Times New Roman" pitchFamily="18" charset="0"/>
              </a:rPr>
              <a:t>«Итог их встречи – положительный. Теперь Доктор может потратить больше времени на поиски своей родной планеты, не беспокоясь за безопасность своей бывшей спутницы. И Клара теперь может вернуться к обычной жизни и не беспокоится за своих близких. Но попробуем взглянуть на ситуацию под другим углом. Была бы их ситуация лучше, если бы они сказали правду. Ведь тогда им не пришлось бы расставаться,  и они могли бы продолжать путешествовать вместе, исследовать вселенную и помогать другим.»</a:t>
            </a:r>
            <a:endParaRPr lang="ru-RU" sz="1600" dirty="0">
              <a:solidFill>
                <a:schemeClr val="tx1"/>
              </a:solidFill>
              <a:latin typeface="Times New Roman" pitchFamily="18" charset="0"/>
              <a:cs typeface="Times New Roman" pitchFamily="18" charset="0"/>
            </a:endParaRPr>
          </a:p>
        </p:txBody>
      </p:sp>
      <p:sp>
        <p:nvSpPr>
          <p:cNvPr id="6" name="Прямоугольник 5"/>
          <p:cNvSpPr/>
          <p:nvPr/>
        </p:nvSpPr>
        <p:spPr>
          <a:xfrm>
            <a:off x="3071802" y="571480"/>
            <a:ext cx="2928958" cy="6286520"/>
          </a:xfrm>
          <a:prstGeom prst="rect">
            <a:avLst/>
          </a:prstGeom>
          <a:solidFill>
            <a:schemeClr val="accent5">
              <a:lumMod val="60000"/>
              <a:lumOff val="40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latin typeface="Impact" pitchFamily="34" charset="0"/>
              </a:rPr>
              <a:t>Аристотель</a:t>
            </a:r>
          </a:p>
          <a:p>
            <a:pPr algn="ctr"/>
            <a:r>
              <a:rPr lang="ru-RU" sz="1600" dirty="0" smtClean="0">
                <a:solidFill>
                  <a:schemeClr val="tx1"/>
                </a:solidFill>
                <a:latin typeface="Times New Roman" pitchFamily="18" charset="0"/>
                <a:cs typeface="Times New Roman" pitchFamily="18" charset="0"/>
              </a:rPr>
              <a:t>«В этой сцене, мы видим невероятное проявление заботы, со стороны обоих собеседников. Ведь обе эти личности настолько хорошо знают друг друга, желая позаботится друг о друге и сделать друг друга счастливыми, что пытаются предугадать развитие событий. И, в итоге, так или иначе, им удаётся: Доктор обезопасил Клару, оставив её на Земле, а Клара дала Доктору возможность вернутся (или попробовать вернутся) к своим людям и лишила его всяких проблем, связанных с ней. Но что бы было, если бы оба сказали правду? Пришлось бы им тогда расставаться и жертвовать своей дружбой? И что из этого являлось бы большим проявлением добродетели»</a:t>
            </a:r>
            <a:endParaRPr lang="ru-RU" sz="1600" dirty="0">
              <a:solidFill>
                <a:schemeClr val="tx1"/>
              </a:solidFill>
              <a:latin typeface="Times New Roman" pitchFamily="18" charset="0"/>
              <a:cs typeface="Times New Roman" pitchFamily="18" charset="0"/>
            </a:endParaRPr>
          </a:p>
        </p:txBody>
      </p:sp>
      <p:sp>
        <p:nvSpPr>
          <p:cNvPr id="7" name="Прямоугольник 6"/>
          <p:cNvSpPr/>
          <p:nvPr/>
        </p:nvSpPr>
        <p:spPr>
          <a:xfrm>
            <a:off x="6286512" y="571480"/>
            <a:ext cx="2857488" cy="628652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latin typeface="Impact" pitchFamily="34" charset="0"/>
              </a:rPr>
              <a:t>Кант</a:t>
            </a:r>
          </a:p>
          <a:p>
            <a:pPr algn="ctr"/>
            <a:r>
              <a:rPr lang="ru-RU" sz="1600" dirty="0" smtClean="0">
                <a:solidFill>
                  <a:schemeClr val="tx1"/>
                </a:solidFill>
                <a:latin typeface="Times New Roman" pitchFamily="18" charset="0"/>
                <a:cs typeface="Times New Roman" pitchFamily="18" charset="0"/>
              </a:rPr>
              <a:t>«Это идеальное доказательство того, что как бы сильно ты не был уверен, что твоя ложь несёт за собой исключительно положительные последствия, что это ложь совершенно необходима, что она благородная, «Белая», лучше всего будет избегать двоякого субъекта разговора, или же сказать правду. Ведь в этой ситуации, несмотря на положительный исход, сразу становится понятно, что скажи они оба правду, они не только бы избежали ненужной лжи и разрыва отношений, но и добились бы намного лучшего исхода. Но принять во внимание тот факт, что эта ложь - «Белая ложь», всё же стоит. »</a:t>
            </a:r>
            <a:endParaRPr lang="ru-RU" dirty="0">
              <a:solidFill>
                <a:schemeClr val="tx1"/>
              </a:solidFill>
              <a:latin typeface="Times New Roman" pitchFamily="18" charset="0"/>
              <a:cs typeface="Times New Roman"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sp>
        <p:nvSpPr>
          <p:cNvPr id="4" name="Прямоугольник 3"/>
          <p:cNvSpPr/>
          <p:nvPr/>
        </p:nvSpPr>
        <p:spPr>
          <a:xfrm>
            <a:off x="0" y="0"/>
            <a:ext cx="9144000" cy="1015663"/>
          </a:xfrm>
          <a:prstGeom prst="rect">
            <a:avLst/>
          </a:prstGeom>
          <a:noFill/>
        </p:spPr>
        <p:txBody>
          <a:bodyPr wrap="square" lIns="91440" tIns="45720" rIns="91440" bIns="45720">
            <a:spAutoFit/>
          </a:bodyPr>
          <a:lstStyle/>
          <a:p>
            <a:pPr algn="ctr"/>
            <a:r>
              <a:rPr lang="ru-RU"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На этом всё!</a:t>
            </a:r>
            <a:endParaRPr lang="ru-RU" sz="6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5" name="Прямоугольник 4"/>
          <p:cNvSpPr/>
          <p:nvPr/>
        </p:nvSpPr>
        <p:spPr>
          <a:xfrm>
            <a:off x="0" y="1643050"/>
            <a:ext cx="7072330" cy="1200329"/>
          </a:xfrm>
          <a:prstGeom prst="rect">
            <a:avLst/>
          </a:prstGeom>
          <a:noFill/>
        </p:spPr>
        <p:txBody>
          <a:bodyPr wrap="square" lIns="91440" tIns="45720" rIns="91440" bIns="45720">
            <a:spAutoFit/>
          </a:bodyPr>
          <a:lstStyle/>
          <a:p>
            <a:pPr algn="ctr"/>
            <a:r>
              <a:rPr lang="ru-RU"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К какому философу по своим взглядам вы были ближе?</a:t>
            </a:r>
            <a:endParaRPr lang="ru-RU"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6" name="Прямоугольник 5"/>
          <p:cNvSpPr/>
          <p:nvPr/>
        </p:nvSpPr>
        <p:spPr>
          <a:xfrm>
            <a:off x="0" y="2928934"/>
            <a:ext cx="7072330" cy="1200329"/>
          </a:xfrm>
          <a:prstGeom prst="rect">
            <a:avLst/>
          </a:prstGeom>
          <a:noFill/>
        </p:spPr>
        <p:txBody>
          <a:bodyPr wrap="square" lIns="91440" tIns="45720" rIns="91440" bIns="45720">
            <a:spAutoFit/>
          </a:bodyPr>
          <a:lstStyle/>
          <a:p>
            <a:pPr algn="ctr"/>
            <a:r>
              <a:rPr lang="ru-RU" sz="3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Согласны ли вы со взглядом философа на 100%?</a:t>
            </a:r>
            <a:endParaRPr lang="ru-RU"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7" name="Прямоугольник 6"/>
          <p:cNvSpPr/>
          <p:nvPr/>
        </p:nvSpPr>
        <p:spPr>
          <a:xfrm>
            <a:off x="0" y="4357694"/>
            <a:ext cx="7072330" cy="1754326"/>
          </a:xfrm>
          <a:prstGeom prst="rect">
            <a:avLst/>
          </a:prstGeom>
          <a:noFill/>
        </p:spPr>
        <p:txBody>
          <a:bodyPr wrap="square" lIns="91440" tIns="45720" rIns="91440" bIns="45720">
            <a:spAutoFit/>
          </a:bodyPr>
          <a:lstStyle/>
          <a:p>
            <a:pPr algn="ctr"/>
            <a:r>
              <a:rPr lang="ru-RU" sz="3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Является ли Доктор хорошим человеком? Что вы думаете после рассмотренных ситуаций?</a:t>
            </a:r>
            <a:endParaRPr lang="ru-RU"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8" name="Прямоугольник 7"/>
          <p:cNvSpPr/>
          <p:nvPr/>
        </p:nvSpPr>
        <p:spPr>
          <a:xfrm>
            <a:off x="0" y="857232"/>
            <a:ext cx="9144000" cy="646331"/>
          </a:xfrm>
          <a:prstGeom prst="rect">
            <a:avLst/>
          </a:prstGeom>
          <a:noFill/>
        </p:spPr>
        <p:txBody>
          <a:bodyPr wrap="square" lIns="91440" tIns="45720" rIns="91440" bIns="45720">
            <a:spAutoFit/>
          </a:bodyPr>
          <a:lstStyle/>
          <a:p>
            <a:pPr algn="ctr"/>
            <a:r>
              <a:rPr lang="ru-RU"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Спасибо за внимание! </a:t>
            </a:r>
            <a:endParaRPr lang="ru-RU"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9" name="Прямоугольник 8"/>
          <p:cNvSpPr/>
          <p:nvPr/>
        </p:nvSpPr>
        <p:spPr>
          <a:xfrm>
            <a:off x="0" y="6211669"/>
            <a:ext cx="9144000" cy="523220"/>
          </a:xfrm>
          <a:prstGeom prst="rect">
            <a:avLst/>
          </a:prstGeom>
          <a:noFill/>
        </p:spPr>
        <p:txBody>
          <a:bodyPr wrap="square" lIns="91440" tIns="45720" rIns="91440" bIns="45720">
            <a:spAutoFit/>
          </a:bodyPr>
          <a:lstStyle/>
          <a:p>
            <a:pPr algn="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Автор: </a:t>
            </a:r>
            <a:r>
              <a:rPr lang="ru-RU" sz="28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Чалапко</a:t>
            </a:r>
            <a:r>
              <a:rPr lang="ru-RU"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Егор Витальевич 1 курс ИВТ</a:t>
            </a:r>
            <a:endParaRPr lang="ru-RU" sz="2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8"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6" name="Содержимое 5" descr="4370312b8369a9d6abb1369a802cc032.jpg"/>
          <p:cNvPicPr>
            <a:picLocks noGrp="1" noChangeAspect="1"/>
          </p:cNvPicPr>
          <p:nvPr>
            <p:ph idx="1"/>
          </p:nvPr>
        </p:nvPicPr>
        <p:blipFill>
          <a:blip r:embed="rId2" cstate="print"/>
          <a:stretch>
            <a:fillRect/>
          </a:stretch>
        </p:blipFill>
        <p:spPr>
          <a:xfrm>
            <a:off x="0" y="2960182"/>
            <a:ext cx="6929454" cy="3897818"/>
          </a:xfrm>
        </p:spPr>
      </p:pic>
      <p:sp>
        <p:nvSpPr>
          <p:cNvPr id="4" name="Прямоугольник 3"/>
          <p:cNvSpPr/>
          <p:nvPr/>
        </p:nvSpPr>
        <p:spPr>
          <a:xfrm>
            <a:off x="0" y="0"/>
            <a:ext cx="9144000" cy="1015663"/>
          </a:xfrm>
          <a:prstGeom prst="rect">
            <a:avLst/>
          </a:prstGeom>
          <a:noFill/>
        </p:spPr>
        <p:txBody>
          <a:bodyPr wrap="square" lIns="91440" tIns="45720" rIns="91440" bIns="45720">
            <a:spAutoFit/>
          </a:bodyPr>
          <a:lstStyle/>
          <a:p>
            <a:pPr algn="ctr"/>
            <a:r>
              <a:rPr lang="ru-RU" sz="60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Краткое введение в сюжет</a:t>
            </a:r>
            <a:endParaRPr lang="ru-RU" sz="6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5" name="Прямоугольник 4"/>
          <p:cNvSpPr/>
          <p:nvPr/>
        </p:nvSpPr>
        <p:spPr>
          <a:xfrm>
            <a:off x="0" y="1500174"/>
            <a:ext cx="6929454" cy="2554545"/>
          </a:xfrm>
          <a:prstGeom prst="rect">
            <a:avLst/>
          </a:prstGeom>
          <a:noFill/>
        </p:spPr>
        <p:txBody>
          <a:bodyPr wrap="square" lIns="91440" tIns="45720" rIns="91440" bIns="45720">
            <a:spAutoFit/>
          </a:bodyPr>
          <a:lstStyle/>
          <a:p>
            <a:pPr algn="ctr"/>
            <a:r>
              <a:rPr lang="ru-RU"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Доктор – Инопланетянин со множеством лиц, путешествующий через пространство и время со своими </a:t>
            </a:r>
            <a:r>
              <a:rPr lang="ru-RU"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компаньонами</a:t>
            </a:r>
            <a:r>
              <a:rPr lang="ru-RU"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используя свою машину времени </a:t>
            </a:r>
            <a:endParaRPr lang="ru-RU"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Tree>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endParaRPr lang="ru-RU"/>
          </a:p>
        </p:txBody>
      </p:sp>
      <p:sp>
        <p:nvSpPr>
          <p:cNvPr id="4" name="Прямоугольник 3"/>
          <p:cNvSpPr/>
          <p:nvPr/>
        </p:nvSpPr>
        <p:spPr>
          <a:xfrm>
            <a:off x="0" y="0"/>
            <a:ext cx="9144000" cy="1015663"/>
          </a:xfrm>
          <a:prstGeom prst="rect">
            <a:avLst/>
          </a:prstGeom>
          <a:noFill/>
        </p:spPr>
        <p:txBody>
          <a:bodyPr wrap="square" lIns="91440" tIns="45720" rIns="91440" bIns="45720">
            <a:spAutoFit/>
          </a:bodyPr>
          <a:lstStyle/>
          <a:p>
            <a:pPr algn="ctr"/>
            <a:r>
              <a:rPr lang="ru-RU" sz="60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Видео</a:t>
            </a:r>
            <a:endParaRPr lang="ru-RU" sz="6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Tree>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sp>
        <p:nvSpPr>
          <p:cNvPr id="4" name="Прямоугольник 3"/>
          <p:cNvSpPr/>
          <p:nvPr/>
        </p:nvSpPr>
        <p:spPr>
          <a:xfrm>
            <a:off x="0" y="0"/>
            <a:ext cx="9144000" cy="1015663"/>
          </a:xfrm>
          <a:prstGeom prst="rect">
            <a:avLst/>
          </a:prstGeom>
          <a:noFill/>
        </p:spPr>
        <p:txBody>
          <a:bodyPr wrap="square" lIns="91440" tIns="45720" rIns="91440" bIns="45720">
            <a:spAutoFit/>
          </a:bodyPr>
          <a:lstStyle/>
          <a:p>
            <a:pPr algn="ctr"/>
            <a:r>
              <a:rPr lang="ru-RU"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Ситуация №1</a:t>
            </a:r>
            <a:endParaRPr lang="ru-RU" sz="6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5" name="Прямоугольник 4"/>
          <p:cNvSpPr/>
          <p:nvPr/>
        </p:nvSpPr>
        <p:spPr>
          <a:xfrm>
            <a:off x="0" y="1285860"/>
            <a:ext cx="9144000" cy="646331"/>
          </a:xfrm>
          <a:prstGeom prst="rect">
            <a:avLst/>
          </a:prstGeom>
          <a:noFill/>
        </p:spPr>
        <p:txBody>
          <a:bodyPr wrap="square" lIns="91440" tIns="45720" rIns="91440" bIns="45720">
            <a:spAutoFit/>
          </a:bodyPr>
          <a:lstStyle/>
          <a:p>
            <a:pPr algn="ctr"/>
            <a:r>
              <a:rPr lang="ru-RU" sz="3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Мумия на восточном экспрессе</a:t>
            </a:r>
            <a:endParaRPr lang="ru-RU"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6" name="Прямоугольник 5"/>
          <p:cNvSpPr/>
          <p:nvPr/>
        </p:nvSpPr>
        <p:spPr>
          <a:xfrm>
            <a:off x="0" y="2214554"/>
            <a:ext cx="7000892" cy="2677656"/>
          </a:xfrm>
          <a:prstGeom prst="rect">
            <a:avLst/>
          </a:prstGeom>
          <a:noFill/>
        </p:spPr>
        <p:txBody>
          <a:bodyPr wrap="square" lIns="91440" tIns="45720" rIns="91440" bIns="45720">
            <a:spAutoFit/>
          </a:bodyPr>
          <a:lstStyle/>
          <a:p>
            <a:pPr algn="ctr"/>
            <a:r>
              <a:rPr lang="ru-RU" sz="2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В этом эпизоде Доктор и его спутница Клара оказались в поезде с призраком, который нападет на больных или на слабых рассудком людей. </a:t>
            </a: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На очереди – девушка по имени </a:t>
            </a:r>
            <a:r>
              <a:rPr lang="ru-RU" sz="2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Мейзи</a:t>
            </a: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которая сдружилась с Кларой. Доктор считает, что не сможет спасти </a:t>
            </a:r>
            <a:r>
              <a:rPr lang="ru-RU" sz="2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Мейзи</a:t>
            </a: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но он хочет исследовать её смерть.</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7" name="Прямоугольник 6"/>
          <p:cNvSpPr/>
          <p:nvPr/>
        </p:nvSpPr>
        <p:spPr>
          <a:xfrm>
            <a:off x="0" y="5072074"/>
            <a:ext cx="7000892" cy="461665"/>
          </a:xfrm>
          <a:prstGeom prst="rect">
            <a:avLst/>
          </a:prstGeom>
          <a:noFill/>
        </p:spPr>
        <p:txBody>
          <a:bodyPr wrap="square" lIns="91440" tIns="45720" rIns="91440" bIns="45720">
            <a:spAutoFit/>
          </a:bodyPr>
          <a:lstStyle/>
          <a:p>
            <a:pPr algn="ctr"/>
            <a:r>
              <a:rPr lang="ru-RU" sz="2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Но финал предположить не мог никто…</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9144000" cy="1938992"/>
          </a:xfrm>
          <a:prstGeom prst="rect">
            <a:avLst/>
          </a:prstGeom>
          <a:noFill/>
        </p:spPr>
        <p:txBody>
          <a:bodyPr wrap="square" lIns="91440" tIns="45720" rIns="91440" bIns="45720">
            <a:spAutoFit/>
          </a:bodyPr>
          <a:lstStyle/>
          <a:p>
            <a:pPr algn="ctr"/>
            <a:r>
              <a:rPr lang="ru-RU"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Что вы думаете об этой ситуации?</a:t>
            </a:r>
            <a:endParaRPr lang="ru-RU" sz="6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5" name="Прямоугольник 4"/>
          <p:cNvSpPr/>
          <p:nvPr/>
        </p:nvSpPr>
        <p:spPr>
          <a:xfrm>
            <a:off x="0" y="3786190"/>
            <a:ext cx="6858016" cy="1200329"/>
          </a:xfrm>
          <a:prstGeom prst="rect">
            <a:avLst/>
          </a:prstGeom>
          <a:noFill/>
        </p:spPr>
        <p:txBody>
          <a:bodyPr wrap="square" lIns="91440" tIns="45720" rIns="91440" bIns="45720">
            <a:spAutoFit/>
          </a:bodyPr>
          <a:lstStyle/>
          <a:p>
            <a:pPr algn="ctr"/>
            <a:r>
              <a:rPr lang="ru-RU"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Можно ли оправдать ложь Доктора в этой ситуации?  </a:t>
            </a:r>
            <a:endParaRPr lang="ru-RU"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6" name="Овал 5"/>
          <p:cNvSpPr/>
          <p:nvPr/>
        </p:nvSpPr>
        <p:spPr>
          <a:xfrm>
            <a:off x="1142976"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1</a:t>
            </a:r>
            <a:endParaRPr lang="ru-RU" dirty="0"/>
          </a:p>
        </p:txBody>
      </p:sp>
      <p:sp>
        <p:nvSpPr>
          <p:cNvPr id="7" name="Овал 6"/>
          <p:cNvSpPr/>
          <p:nvPr/>
        </p:nvSpPr>
        <p:spPr>
          <a:xfrm>
            <a:off x="1857356"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2</a:t>
            </a:r>
            <a:endParaRPr lang="ru-RU" dirty="0"/>
          </a:p>
        </p:txBody>
      </p:sp>
      <p:sp>
        <p:nvSpPr>
          <p:cNvPr id="8" name="Овал 7"/>
          <p:cNvSpPr/>
          <p:nvPr/>
        </p:nvSpPr>
        <p:spPr>
          <a:xfrm>
            <a:off x="2571736"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3</a:t>
            </a:r>
            <a:endParaRPr lang="ru-RU" dirty="0"/>
          </a:p>
        </p:txBody>
      </p:sp>
      <p:sp>
        <p:nvSpPr>
          <p:cNvPr id="9" name="Овал 8"/>
          <p:cNvSpPr/>
          <p:nvPr/>
        </p:nvSpPr>
        <p:spPr>
          <a:xfrm>
            <a:off x="3286116"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4</a:t>
            </a:r>
            <a:endParaRPr lang="ru-RU" dirty="0"/>
          </a:p>
        </p:txBody>
      </p:sp>
      <p:sp>
        <p:nvSpPr>
          <p:cNvPr id="10" name="Овал 9"/>
          <p:cNvSpPr/>
          <p:nvPr/>
        </p:nvSpPr>
        <p:spPr>
          <a:xfrm>
            <a:off x="4000496"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5</a:t>
            </a:r>
            <a:endParaRPr lang="ru-RU" dirty="0"/>
          </a:p>
        </p:txBody>
      </p:sp>
      <p:sp>
        <p:nvSpPr>
          <p:cNvPr id="11" name="Овал 10"/>
          <p:cNvSpPr/>
          <p:nvPr/>
        </p:nvSpPr>
        <p:spPr>
          <a:xfrm>
            <a:off x="4786314"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6</a:t>
            </a:r>
            <a:endParaRPr lang="ru-RU" dirty="0"/>
          </a:p>
        </p:txBody>
      </p:sp>
      <p:sp>
        <p:nvSpPr>
          <p:cNvPr id="12" name="Овал 11"/>
          <p:cNvSpPr/>
          <p:nvPr/>
        </p:nvSpPr>
        <p:spPr>
          <a:xfrm>
            <a:off x="5572132"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p>
        </p:txBody>
      </p:sp>
      <p:sp>
        <p:nvSpPr>
          <p:cNvPr id="13" name="Овал 12"/>
          <p:cNvSpPr/>
          <p:nvPr/>
        </p:nvSpPr>
        <p:spPr>
          <a:xfrm>
            <a:off x="6286512"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8</a:t>
            </a:r>
            <a:endParaRPr lang="ru-RU" dirty="0"/>
          </a:p>
        </p:txBody>
      </p:sp>
      <p:sp>
        <p:nvSpPr>
          <p:cNvPr id="14" name="Овал 13"/>
          <p:cNvSpPr/>
          <p:nvPr/>
        </p:nvSpPr>
        <p:spPr>
          <a:xfrm>
            <a:off x="7000892"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9</a:t>
            </a:r>
            <a:endParaRPr lang="ru-RU" dirty="0"/>
          </a:p>
        </p:txBody>
      </p:sp>
      <p:sp>
        <p:nvSpPr>
          <p:cNvPr id="15" name="Овал 14"/>
          <p:cNvSpPr/>
          <p:nvPr/>
        </p:nvSpPr>
        <p:spPr>
          <a:xfrm>
            <a:off x="7715272"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1600" dirty="0" smtClean="0"/>
              <a:t>10</a:t>
            </a:r>
            <a:endParaRPr lang="ru-RU" sz="1600" dirty="0"/>
          </a:p>
        </p:txBody>
      </p:sp>
      <p:sp>
        <p:nvSpPr>
          <p:cNvPr id="16" name="Прямоугольник 15"/>
          <p:cNvSpPr/>
          <p:nvPr/>
        </p:nvSpPr>
        <p:spPr>
          <a:xfrm>
            <a:off x="428596" y="2643182"/>
            <a:ext cx="1785918" cy="830997"/>
          </a:xfrm>
          <a:prstGeom prst="rect">
            <a:avLst/>
          </a:prstGeom>
          <a:noFill/>
        </p:spPr>
        <p:txBody>
          <a:bodyPr wrap="square" lIns="91440" tIns="45720" rIns="91440" bIns="45720">
            <a:spAutoFit/>
          </a:bodyPr>
          <a:lstStyle/>
          <a:p>
            <a:pPr algn="ct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Полностью оправдан</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7" name="Прямоугольник 16"/>
          <p:cNvSpPr/>
          <p:nvPr/>
        </p:nvSpPr>
        <p:spPr>
          <a:xfrm>
            <a:off x="6786578" y="1142984"/>
            <a:ext cx="2357422" cy="830997"/>
          </a:xfrm>
          <a:prstGeom prst="rect">
            <a:avLst/>
          </a:prstGeom>
          <a:noFill/>
        </p:spPr>
        <p:txBody>
          <a:bodyPr wrap="square" lIns="91440" tIns="45720" rIns="91440" bIns="45720">
            <a:spAutoFit/>
          </a:bodyPr>
          <a:lstStyle/>
          <a:p>
            <a:pPr algn="ct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Полностью не приемлемо</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down)">
                                      <p:cBhvr>
                                        <p:cTn id="41" dur="500"/>
                                        <p:tgtEl>
                                          <p:spTgt spid="13"/>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9144000" cy="1938992"/>
          </a:xfrm>
          <a:prstGeom prst="rect">
            <a:avLst/>
          </a:prstGeom>
          <a:noFill/>
        </p:spPr>
        <p:txBody>
          <a:bodyPr wrap="square" lIns="91440" tIns="45720" rIns="91440" bIns="45720">
            <a:spAutoFit/>
          </a:bodyPr>
          <a:lstStyle/>
          <a:p>
            <a:pPr algn="ctr"/>
            <a:r>
              <a:rPr lang="ru-RU"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Что об этом думают философы?</a:t>
            </a:r>
            <a:endParaRPr lang="ru-RU" sz="6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6" name="Овал 5"/>
          <p:cNvSpPr/>
          <p:nvPr/>
        </p:nvSpPr>
        <p:spPr>
          <a:xfrm>
            <a:off x="1142976"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1</a:t>
            </a:r>
            <a:endParaRPr lang="ru-RU" dirty="0"/>
          </a:p>
        </p:txBody>
      </p:sp>
      <p:sp>
        <p:nvSpPr>
          <p:cNvPr id="7" name="Овал 6"/>
          <p:cNvSpPr/>
          <p:nvPr/>
        </p:nvSpPr>
        <p:spPr>
          <a:xfrm>
            <a:off x="1857356" y="2071678"/>
            <a:ext cx="571504" cy="571504"/>
          </a:xfrm>
          <a:prstGeom prst="ellipse">
            <a:avLst/>
          </a:prstGeom>
          <a:solidFill>
            <a:schemeClr val="accent2">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2</a:t>
            </a:r>
            <a:endParaRPr lang="ru-RU" dirty="0"/>
          </a:p>
        </p:txBody>
      </p:sp>
      <p:sp>
        <p:nvSpPr>
          <p:cNvPr id="8" name="Овал 7"/>
          <p:cNvSpPr/>
          <p:nvPr/>
        </p:nvSpPr>
        <p:spPr>
          <a:xfrm>
            <a:off x="2571736"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3</a:t>
            </a:r>
            <a:endParaRPr lang="ru-RU" dirty="0"/>
          </a:p>
        </p:txBody>
      </p:sp>
      <p:sp>
        <p:nvSpPr>
          <p:cNvPr id="9" name="Овал 8"/>
          <p:cNvSpPr/>
          <p:nvPr/>
        </p:nvSpPr>
        <p:spPr>
          <a:xfrm>
            <a:off x="3286116"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4</a:t>
            </a:r>
            <a:endParaRPr lang="ru-RU" dirty="0"/>
          </a:p>
        </p:txBody>
      </p:sp>
      <p:sp>
        <p:nvSpPr>
          <p:cNvPr id="10" name="Овал 9"/>
          <p:cNvSpPr/>
          <p:nvPr/>
        </p:nvSpPr>
        <p:spPr>
          <a:xfrm>
            <a:off x="4000496" y="2071678"/>
            <a:ext cx="571504" cy="571504"/>
          </a:xfrm>
          <a:prstGeom prst="ellipse">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5</a:t>
            </a:r>
            <a:endParaRPr lang="ru-RU" dirty="0"/>
          </a:p>
        </p:txBody>
      </p:sp>
      <p:sp>
        <p:nvSpPr>
          <p:cNvPr id="11" name="Овал 10"/>
          <p:cNvSpPr/>
          <p:nvPr/>
        </p:nvSpPr>
        <p:spPr>
          <a:xfrm>
            <a:off x="4786314"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6</a:t>
            </a:r>
            <a:endParaRPr lang="ru-RU" dirty="0"/>
          </a:p>
        </p:txBody>
      </p:sp>
      <p:sp>
        <p:nvSpPr>
          <p:cNvPr id="12" name="Овал 11"/>
          <p:cNvSpPr/>
          <p:nvPr/>
        </p:nvSpPr>
        <p:spPr>
          <a:xfrm>
            <a:off x="5572132"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p>
        </p:txBody>
      </p:sp>
      <p:sp>
        <p:nvSpPr>
          <p:cNvPr id="13" name="Овал 12"/>
          <p:cNvSpPr/>
          <p:nvPr/>
        </p:nvSpPr>
        <p:spPr>
          <a:xfrm>
            <a:off x="6286512"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8</a:t>
            </a:r>
            <a:endParaRPr lang="ru-RU" dirty="0"/>
          </a:p>
        </p:txBody>
      </p:sp>
      <p:sp>
        <p:nvSpPr>
          <p:cNvPr id="14" name="Овал 13"/>
          <p:cNvSpPr/>
          <p:nvPr/>
        </p:nvSpPr>
        <p:spPr>
          <a:xfrm>
            <a:off x="7000892"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9</a:t>
            </a:r>
            <a:endParaRPr lang="ru-RU" dirty="0"/>
          </a:p>
        </p:txBody>
      </p:sp>
      <p:sp>
        <p:nvSpPr>
          <p:cNvPr id="15" name="Овал 14"/>
          <p:cNvSpPr/>
          <p:nvPr/>
        </p:nvSpPr>
        <p:spPr>
          <a:xfrm>
            <a:off x="7715272" y="2071678"/>
            <a:ext cx="571504" cy="571504"/>
          </a:xfrm>
          <a:prstGeom prst="ellipse">
            <a:avLst/>
          </a:prstGeom>
          <a:solidFill>
            <a:schemeClr val="accent4">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1600" dirty="0" smtClean="0"/>
              <a:t>10</a:t>
            </a:r>
            <a:endParaRPr lang="ru-RU" sz="1600" dirty="0"/>
          </a:p>
        </p:txBody>
      </p:sp>
      <p:sp>
        <p:nvSpPr>
          <p:cNvPr id="16" name="Прямоугольник 15"/>
          <p:cNvSpPr/>
          <p:nvPr/>
        </p:nvSpPr>
        <p:spPr>
          <a:xfrm>
            <a:off x="428596" y="2643182"/>
            <a:ext cx="1785918" cy="830997"/>
          </a:xfrm>
          <a:prstGeom prst="rect">
            <a:avLst/>
          </a:prstGeom>
          <a:noFill/>
        </p:spPr>
        <p:txBody>
          <a:bodyPr wrap="square" lIns="91440" tIns="45720" rIns="91440" bIns="45720">
            <a:spAutoFit/>
          </a:bodyPr>
          <a:lstStyle/>
          <a:p>
            <a:pPr algn="ct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Полностью оправдан</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7" name="Прямоугольник 16"/>
          <p:cNvSpPr/>
          <p:nvPr/>
        </p:nvSpPr>
        <p:spPr>
          <a:xfrm>
            <a:off x="6786578" y="1142984"/>
            <a:ext cx="2357422" cy="830997"/>
          </a:xfrm>
          <a:prstGeom prst="rect">
            <a:avLst/>
          </a:prstGeom>
          <a:noFill/>
        </p:spPr>
        <p:txBody>
          <a:bodyPr wrap="square" lIns="91440" tIns="45720" rIns="91440" bIns="45720">
            <a:spAutoFit/>
          </a:bodyPr>
          <a:lstStyle/>
          <a:p>
            <a:pPr algn="ct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Полностью не приемлемо</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8" name="Прямоугольник 17"/>
          <p:cNvSpPr/>
          <p:nvPr/>
        </p:nvSpPr>
        <p:spPr>
          <a:xfrm>
            <a:off x="571472" y="3643314"/>
            <a:ext cx="5715040" cy="500066"/>
          </a:xfrm>
          <a:prstGeom prst="rect">
            <a:avLst/>
          </a:prstGeom>
          <a:solidFill>
            <a:schemeClr val="accent2">
              <a:lumMod val="60000"/>
              <a:lumOff val="40000"/>
            </a:schemeClr>
          </a:solid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latin typeface="Impact" pitchFamily="34" charset="0"/>
              </a:rPr>
              <a:t>БЕНТАМ</a:t>
            </a:r>
            <a:endParaRPr lang="ru-RU" dirty="0">
              <a:solidFill>
                <a:schemeClr val="tx1"/>
              </a:solidFill>
              <a:latin typeface="Impact" pitchFamily="34" charset="0"/>
            </a:endParaRPr>
          </a:p>
        </p:txBody>
      </p:sp>
      <p:sp>
        <p:nvSpPr>
          <p:cNvPr id="19" name="Прямоугольник 18"/>
          <p:cNvSpPr/>
          <p:nvPr/>
        </p:nvSpPr>
        <p:spPr>
          <a:xfrm>
            <a:off x="571472" y="4429132"/>
            <a:ext cx="5715040" cy="500066"/>
          </a:xfrm>
          <a:prstGeom prst="rect">
            <a:avLst/>
          </a:prstGeom>
          <a:solidFill>
            <a:schemeClr val="accent5">
              <a:lumMod val="60000"/>
              <a:lumOff val="40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latin typeface="Impact" pitchFamily="34" charset="0"/>
              </a:rPr>
              <a:t>Аристотель</a:t>
            </a:r>
            <a:endParaRPr lang="ru-RU" dirty="0">
              <a:solidFill>
                <a:schemeClr val="tx1"/>
              </a:solidFill>
              <a:latin typeface="Impact" pitchFamily="34" charset="0"/>
            </a:endParaRPr>
          </a:p>
        </p:txBody>
      </p:sp>
      <p:sp>
        <p:nvSpPr>
          <p:cNvPr id="20" name="Прямоугольник 19"/>
          <p:cNvSpPr/>
          <p:nvPr/>
        </p:nvSpPr>
        <p:spPr>
          <a:xfrm>
            <a:off x="571472" y="5214950"/>
            <a:ext cx="5715040" cy="50006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latin typeface="Impact" pitchFamily="34" charset="0"/>
              </a:rPr>
              <a:t>Кант</a:t>
            </a:r>
            <a:endParaRPr lang="ru-RU" dirty="0">
              <a:solidFill>
                <a:schemeClr val="tx1"/>
              </a:solidFill>
              <a:latin typeface="Impact" pitchFamily="34"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sp>
        <p:nvSpPr>
          <p:cNvPr id="4" name="Прямоугольник 3"/>
          <p:cNvSpPr/>
          <p:nvPr/>
        </p:nvSpPr>
        <p:spPr>
          <a:xfrm>
            <a:off x="0" y="0"/>
            <a:ext cx="9144000" cy="1015663"/>
          </a:xfrm>
          <a:prstGeom prst="rect">
            <a:avLst/>
          </a:prstGeom>
          <a:noFill/>
        </p:spPr>
        <p:txBody>
          <a:bodyPr wrap="square" lIns="91440" tIns="45720" rIns="91440" bIns="45720">
            <a:spAutoFit/>
          </a:bodyPr>
          <a:lstStyle/>
          <a:p>
            <a:pPr algn="ctr"/>
            <a:r>
              <a:rPr lang="ru-RU"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Философы</a:t>
            </a:r>
            <a:endParaRPr lang="ru-RU" sz="6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5" name="Прямоугольник 4"/>
          <p:cNvSpPr/>
          <p:nvPr/>
        </p:nvSpPr>
        <p:spPr>
          <a:xfrm>
            <a:off x="0" y="857232"/>
            <a:ext cx="2857488" cy="6000768"/>
          </a:xfrm>
          <a:prstGeom prst="rect">
            <a:avLst/>
          </a:prstGeom>
          <a:solidFill>
            <a:schemeClr val="accent2">
              <a:lumMod val="60000"/>
              <a:lumOff val="40000"/>
            </a:schemeClr>
          </a:solid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latin typeface="Impact" pitchFamily="34" charset="0"/>
              </a:rPr>
              <a:t>БЕНТАМ</a:t>
            </a:r>
          </a:p>
          <a:p>
            <a:pPr algn="ctr"/>
            <a:r>
              <a:rPr lang="ru-RU" sz="1600" dirty="0" smtClean="0">
                <a:solidFill>
                  <a:schemeClr val="tx1"/>
                </a:solidFill>
                <a:latin typeface="Times New Roman" pitchFamily="18" charset="0"/>
                <a:cs typeface="Times New Roman" pitchFamily="18" charset="0"/>
              </a:rPr>
              <a:t>«Давайте взглянем на полную картину: Доктор пытается остановит это существо, тем самым спасти </a:t>
            </a:r>
            <a:r>
              <a:rPr lang="ru-RU" sz="1600" dirty="0" err="1" smtClean="0">
                <a:solidFill>
                  <a:schemeClr val="tx1"/>
                </a:solidFill>
                <a:latin typeface="Times New Roman" pitchFamily="18" charset="0"/>
                <a:cs typeface="Times New Roman" pitchFamily="18" charset="0"/>
              </a:rPr>
              <a:t>б`ольшую</a:t>
            </a:r>
            <a:r>
              <a:rPr lang="ru-RU" sz="1600" dirty="0" smtClean="0">
                <a:solidFill>
                  <a:schemeClr val="tx1"/>
                </a:solidFill>
                <a:latin typeface="Times New Roman" pitchFamily="18" charset="0"/>
                <a:cs typeface="Times New Roman" pitchFamily="18" charset="0"/>
              </a:rPr>
              <a:t> часть пассажиров. Именно поэтому он хотел увидеться именно с этой девушкой. И в конце концов ему удается спасти пассажиров и даже сохранить жизнь </a:t>
            </a:r>
            <a:r>
              <a:rPr lang="ru-RU" sz="1600" dirty="0" err="1" smtClean="0">
                <a:solidFill>
                  <a:schemeClr val="tx1"/>
                </a:solidFill>
                <a:latin typeface="Times New Roman" pitchFamily="18" charset="0"/>
                <a:cs typeface="Times New Roman" pitchFamily="18" charset="0"/>
              </a:rPr>
              <a:t>Мейзи</a:t>
            </a:r>
            <a:r>
              <a:rPr lang="ru-RU" sz="1600" dirty="0" smtClean="0">
                <a:solidFill>
                  <a:schemeClr val="tx1"/>
                </a:solidFill>
                <a:latin typeface="Times New Roman" pitchFamily="18" charset="0"/>
                <a:cs typeface="Times New Roman" pitchFamily="18" charset="0"/>
              </a:rPr>
              <a:t>. Другой вопрос – можно ли было обойтись без этой лжи? Возможно»</a:t>
            </a:r>
            <a:endParaRPr lang="ru-RU" sz="1600" dirty="0">
              <a:solidFill>
                <a:schemeClr val="tx1"/>
              </a:solidFill>
              <a:latin typeface="Times New Roman" pitchFamily="18" charset="0"/>
              <a:cs typeface="Times New Roman" pitchFamily="18" charset="0"/>
            </a:endParaRPr>
          </a:p>
        </p:txBody>
      </p:sp>
      <p:sp>
        <p:nvSpPr>
          <p:cNvPr id="6" name="Прямоугольник 5"/>
          <p:cNvSpPr/>
          <p:nvPr/>
        </p:nvSpPr>
        <p:spPr>
          <a:xfrm>
            <a:off x="3071802" y="857232"/>
            <a:ext cx="2928958" cy="6000768"/>
          </a:xfrm>
          <a:prstGeom prst="rect">
            <a:avLst/>
          </a:prstGeom>
          <a:solidFill>
            <a:schemeClr val="accent5">
              <a:lumMod val="60000"/>
              <a:lumOff val="40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latin typeface="Impact" pitchFamily="34" charset="0"/>
              </a:rPr>
              <a:t>Аристотель</a:t>
            </a:r>
          </a:p>
          <a:p>
            <a:pPr algn="ctr"/>
            <a:r>
              <a:rPr lang="ru-RU" sz="1600" dirty="0" smtClean="0">
                <a:solidFill>
                  <a:schemeClr val="tx1"/>
                </a:solidFill>
                <a:latin typeface="Times New Roman" pitchFamily="18" charset="0"/>
                <a:cs typeface="Times New Roman" pitchFamily="18" charset="0"/>
              </a:rPr>
              <a:t>«Человек всегда должен стремится к добродетели, чести и стремится совершать благородные поступки. Доктор старается помочь своим друзьям и другим пассажирам. И у него это получается. Но зачем тогда было лгать </a:t>
            </a:r>
            <a:r>
              <a:rPr lang="ru-RU" sz="1600" dirty="0" err="1" smtClean="0">
                <a:solidFill>
                  <a:schemeClr val="tx1"/>
                </a:solidFill>
                <a:latin typeface="Times New Roman" pitchFamily="18" charset="0"/>
                <a:cs typeface="Times New Roman" pitchFamily="18" charset="0"/>
              </a:rPr>
              <a:t>Мейзи</a:t>
            </a:r>
            <a:r>
              <a:rPr lang="ru-RU" sz="1600" dirty="0" smtClean="0">
                <a:solidFill>
                  <a:schemeClr val="tx1"/>
                </a:solidFill>
                <a:latin typeface="Times New Roman" pitchFamily="18" charset="0"/>
                <a:cs typeface="Times New Roman" pitchFamily="18" charset="0"/>
              </a:rPr>
              <a:t> и Кларе о том, что он не собирается спасать девушку? Ведь если он собирался спасать её, то зачем притворятся и врать своему другу? Быть может, потому что спасение не входило в его изначальные планы и сделал он это для того, чтобы исправится перед своими друзьями…»</a:t>
            </a:r>
            <a:endParaRPr lang="ru-RU" sz="1600" dirty="0">
              <a:solidFill>
                <a:schemeClr val="tx1"/>
              </a:solidFill>
              <a:latin typeface="Times New Roman" pitchFamily="18" charset="0"/>
              <a:cs typeface="Times New Roman" pitchFamily="18" charset="0"/>
            </a:endParaRPr>
          </a:p>
        </p:txBody>
      </p:sp>
      <p:sp>
        <p:nvSpPr>
          <p:cNvPr id="7" name="Прямоугольник 6"/>
          <p:cNvSpPr/>
          <p:nvPr/>
        </p:nvSpPr>
        <p:spPr>
          <a:xfrm>
            <a:off x="6286512" y="857232"/>
            <a:ext cx="2857488" cy="600076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latin typeface="Impact" pitchFamily="34" charset="0"/>
              </a:rPr>
              <a:t>Кант</a:t>
            </a:r>
          </a:p>
          <a:p>
            <a:pPr algn="ctr"/>
            <a:r>
              <a:rPr lang="ru-RU" sz="1600" dirty="0" smtClean="0">
                <a:solidFill>
                  <a:schemeClr val="tx1"/>
                </a:solidFill>
                <a:latin typeface="Times New Roman" pitchFamily="18" charset="0"/>
                <a:cs typeface="Times New Roman" pitchFamily="18" charset="0"/>
              </a:rPr>
              <a:t>«Это ещё одно наглядное доказательство того, что ложь не нужна обществу. Первоначальные мотивы доктора понятны: обмануть девушку и пожертвовать ей, чтобы спасти экипаж, воспользовавшись своим другом. Большое количество противоречий не позволяют назвать эту ложь «Белой». Но финальные мотивы Доктора лишают его ложь логики. Если он хотел попробовать спасти девушку, то зачем он соврал, что не собирался этого делать. Он бы мог просто сказать, что попытается её спасти, тем самым избегая этой не нужной лжи. Этим самым он лишь подрывает доверие своих друзей и окружающих»</a:t>
            </a:r>
            <a:endParaRPr lang="ru-RU" dirty="0">
              <a:solidFill>
                <a:schemeClr val="tx1"/>
              </a:solidFill>
              <a:latin typeface="Times New Roman" pitchFamily="18" charset="0"/>
              <a:cs typeface="Times New Roman"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sp>
        <p:nvSpPr>
          <p:cNvPr id="4" name="Прямоугольник 3"/>
          <p:cNvSpPr/>
          <p:nvPr/>
        </p:nvSpPr>
        <p:spPr>
          <a:xfrm>
            <a:off x="0" y="0"/>
            <a:ext cx="9144000" cy="1015663"/>
          </a:xfrm>
          <a:prstGeom prst="rect">
            <a:avLst/>
          </a:prstGeom>
          <a:noFill/>
        </p:spPr>
        <p:txBody>
          <a:bodyPr wrap="square" lIns="91440" tIns="45720" rIns="91440" bIns="45720">
            <a:spAutoFit/>
          </a:bodyPr>
          <a:lstStyle/>
          <a:p>
            <a:pPr algn="ctr"/>
            <a:r>
              <a:rPr lang="ru-RU"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Ситуация №2</a:t>
            </a:r>
            <a:endParaRPr lang="ru-RU" sz="6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5" name="Прямоугольник 4"/>
          <p:cNvSpPr/>
          <p:nvPr/>
        </p:nvSpPr>
        <p:spPr>
          <a:xfrm>
            <a:off x="0" y="857232"/>
            <a:ext cx="9144000" cy="646331"/>
          </a:xfrm>
          <a:prstGeom prst="rect">
            <a:avLst/>
          </a:prstGeom>
          <a:noFill/>
        </p:spPr>
        <p:txBody>
          <a:bodyPr wrap="square" lIns="91440" tIns="45720" rIns="91440" bIns="45720">
            <a:spAutoFit/>
          </a:bodyPr>
          <a:lstStyle/>
          <a:p>
            <a:pPr algn="ctr"/>
            <a:r>
              <a:rPr lang="ru-RU" sz="3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Девушка, которая ждала</a:t>
            </a:r>
            <a:endParaRPr lang="ru-RU"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6" name="Прямоугольник 5"/>
          <p:cNvSpPr/>
          <p:nvPr/>
        </p:nvSpPr>
        <p:spPr>
          <a:xfrm>
            <a:off x="0" y="1571612"/>
            <a:ext cx="7000892" cy="4524315"/>
          </a:xfrm>
          <a:prstGeom prst="rect">
            <a:avLst/>
          </a:prstGeom>
          <a:noFill/>
        </p:spPr>
        <p:txBody>
          <a:bodyPr wrap="square" lIns="91440" tIns="45720" rIns="91440" bIns="45720">
            <a:spAutoFit/>
          </a:bodyPr>
          <a:lstStyle/>
          <a:p>
            <a:pPr algn="ctr"/>
            <a:r>
              <a:rPr lang="ru-RU" sz="2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В этом эпизоде Доктор </a:t>
            </a: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вместе с супружеской парой прибывают на планету, на которой установлен временной карантин. Части планеты находятся в разных временных точках. Подруга Доктора – </a:t>
            </a:r>
            <a:r>
              <a:rPr lang="ru-RU" sz="2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Эми</a:t>
            </a: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 отделяется от остальной группы, а остальные встречаются с постаревшей версией </a:t>
            </a:r>
            <a:r>
              <a:rPr lang="ru-RU" sz="2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Эми</a:t>
            </a: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В итоге, группа не может просто забрать молодую </a:t>
            </a:r>
            <a:r>
              <a:rPr lang="ru-RU" sz="2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Эми</a:t>
            </a: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из-за парадокса. Им нужна помощь постаревшей версии, которая отказывается помогать, считая что может исчезнуть. Её муж, </a:t>
            </a:r>
            <a:r>
              <a:rPr lang="ru-RU" sz="2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Рори</a:t>
            </a: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договаривается с ней о том, что спасёт обеих. Доктор подтверждает, что это возможно… </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8" name="Прямоугольник 7"/>
          <p:cNvSpPr/>
          <p:nvPr/>
        </p:nvSpPr>
        <p:spPr>
          <a:xfrm>
            <a:off x="0" y="6215082"/>
            <a:ext cx="7000892" cy="461665"/>
          </a:xfrm>
          <a:prstGeom prst="rect">
            <a:avLst/>
          </a:prstGeom>
          <a:noFill/>
        </p:spPr>
        <p:txBody>
          <a:bodyPr wrap="square" lIns="91440" tIns="45720" rIns="91440" bIns="45720">
            <a:spAutoFit/>
          </a:bodyPr>
          <a:lstStyle/>
          <a:p>
            <a:pPr algn="ctr"/>
            <a:r>
              <a:rPr lang="ru-RU" sz="2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Но в момент спасения…</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9" name="Прямоугольник 8"/>
          <p:cNvSpPr/>
          <p:nvPr/>
        </p:nvSpPr>
        <p:spPr>
          <a:xfrm>
            <a:off x="0" y="3429000"/>
            <a:ext cx="7000892" cy="830997"/>
          </a:xfrm>
          <a:prstGeom prst="rect">
            <a:avLst/>
          </a:prstGeom>
          <a:noFill/>
        </p:spPr>
        <p:txBody>
          <a:bodyPr wrap="square" lIns="91440" tIns="45720" rIns="91440" bIns="45720">
            <a:spAutoFit/>
          </a:bodyPr>
          <a:lstStyle/>
          <a:p>
            <a:pPr algn="ct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В итоге Доктор спасает молодую </a:t>
            </a:r>
            <a:r>
              <a:rPr lang="ru-RU" sz="2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Эми</a:t>
            </a: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и покидает планету… </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22" presetClass="exit" presetSubtype="4" fill="hold" grpId="1" nodeType="withEffect">
                                  <p:stCondLst>
                                    <p:cond delay="0"/>
                                  </p:stCondLst>
                                  <p:childTnLst>
                                    <p:animEffect transition="out" filter="wipe(down)">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4" fill="hold" grpId="1" nodeType="clickEffect">
                                  <p:stCondLst>
                                    <p:cond delay="0"/>
                                  </p:stCondLst>
                                  <p:childTnLst>
                                    <p:animEffect transition="out" filter="wipe(down)">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6" grpId="1"/>
      <p:bldP spid="8" grpId="0"/>
      <p:bldP spid="8" grpId="1"/>
      <p:bldP spid="9" grpId="0"/>
      <p:bldP spid="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9144000" cy="1938992"/>
          </a:xfrm>
          <a:prstGeom prst="rect">
            <a:avLst/>
          </a:prstGeom>
          <a:noFill/>
        </p:spPr>
        <p:txBody>
          <a:bodyPr wrap="square" lIns="91440" tIns="45720" rIns="91440" bIns="45720">
            <a:spAutoFit/>
          </a:bodyPr>
          <a:lstStyle/>
          <a:p>
            <a:pPr algn="ctr"/>
            <a:r>
              <a:rPr lang="ru-RU"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Что вы думаете об этой ситуации?</a:t>
            </a:r>
            <a:endParaRPr lang="ru-RU" sz="6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5" name="Прямоугольник 4"/>
          <p:cNvSpPr/>
          <p:nvPr/>
        </p:nvSpPr>
        <p:spPr>
          <a:xfrm>
            <a:off x="0" y="3786190"/>
            <a:ext cx="6858016" cy="1200329"/>
          </a:xfrm>
          <a:prstGeom prst="rect">
            <a:avLst/>
          </a:prstGeom>
          <a:noFill/>
        </p:spPr>
        <p:txBody>
          <a:bodyPr wrap="square" lIns="91440" tIns="45720" rIns="91440" bIns="45720">
            <a:spAutoFit/>
          </a:bodyPr>
          <a:lstStyle/>
          <a:p>
            <a:pPr algn="ctr"/>
            <a:r>
              <a:rPr lang="ru-RU"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Можно ли оправдать ложь Доктора в этой ситуации?  </a:t>
            </a:r>
            <a:endParaRPr lang="ru-RU"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6" name="Овал 5"/>
          <p:cNvSpPr/>
          <p:nvPr/>
        </p:nvSpPr>
        <p:spPr>
          <a:xfrm>
            <a:off x="1142976"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1</a:t>
            </a:r>
            <a:endParaRPr lang="ru-RU" dirty="0"/>
          </a:p>
        </p:txBody>
      </p:sp>
      <p:sp>
        <p:nvSpPr>
          <p:cNvPr id="7" name="Овал 6"/>
          <p:cNvSpPr/>
          <p:nvPr/>
        </p:nvSpPr>
        <p:spPr>
          <a:xfrm>
            <a:off x="1857356"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2</a:t>
            </a:r>
            <a:endParaRPr lang="ru-RU" dirty="0"/>
          </a:p>
        </p:txBody>
      </p:sp>
      <p:sp>
        <p:nvSpPr>
          <p:cNvPr id="8" name="Овал 7"/>
          <p:cNvSpPr/>
          <p:nvPr/>
        </p:nvSpPr>
        <p:spPr>
          <a:xfrm>
            <a:off x="2571736"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3</a:t>
            </a:r>
            <a:endParaRPr lang="ru-RU" dirty="0"/>
          </a:p>
        </p:txBody>
      </p:sp>
      <p:sp>
        <p:nvSpPr>
          <p:cNvPr id="9" name="Овал 8"/>
          <p:cNvSpPr/>
          <p:nvPr/>
        </p:nvSpPr>
        <p:spPr>
          <a:xfrm>
            <a:off x="3286116"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4</a:t>
            </a:r>
            <a:endParaRPr lang="ru-RU" dirty="0"/>
          </a:p>
        </p:txBody>
      </p:sp>
      <p:sp>
        <p:nvSpPr>
          <p:cNvPr id="10" name="Овал 9"/>
          <p:cNvSpPr/>
          <p:nvPr/>
        </p:nvSpPr>
        <p:spPr>
          <a:xfrm>
            <a:off x="4000496"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5</a:t>
            </a:r>
            <a:endParaRPr lang="ru-RU" dirty="0"/>
          </a:p>
        </p:txBody>
      </p:sp>
      <p:sp>
        <p:nvSpPr>
          <p:cNvPr id="11" name="Овал 10"/>
          <p:cNvSpPr/>
          <p:nvPr/>
        </p:nvSpPr>
        <p:spPr>
          <a:xfrm>
            <a:off x="4786314"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6</a:t>
            </a:r>
            <a:endParaRPr lang="ru-RU" dirty="0"/>
          </a:p>
        </p:txBody>
      </p:sp>
      <p:sp>
        <p:nvSpPr>
          <p:cNvPr id="12" name="Овал 11"/>
          <p:cNvSpPr/>
          <p:nvPr/>
        </p:nvSpPr>
        <p:spPr>
          <a:xfrm>
            <a:off x="5572132"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7</a:t>
            </a:r>
          </a:p>
        </p:txBody>
      </p:sp>
      <p:sp>
        <p:nvSpPr>
          <p:cNvPr id="13" name="Овал 12"/>
          <p:cNvSpPr/>
          <p:nvPr/>
        </p:nvSpPr>
        <p:spPr>
          <a:xfrm>
            <a:off x="6286512"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8</a:t>
            </a:r>
            <a:endParaRPr lang="ru-RU" dirty="0"/>
          </a:p>
        </p:txBody>
      </p:sp>
      <p:sp>
        <p:nvSpPr>
          <p:cNvPr id="14" name="Овал 13"/>
          <p:cNvSpPr/>
          <p:nvPr/>
        </p:nvSpPr>
        <p:spPr>
          <a:xfrm>
            <a:off x="7000892"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9</a:t>
            </a:r>
            <a:endParaRPr lang="ru-RU" dirty="0"/>
          </a:p>
        </p:txBody>
      </p:sp>
      <p:sp>
        <p:nvSpPr>
          <p:cNvPr id="15" name="Овал 14"/>
          <p:cNvSpPr/>
          <p:nvPr/>
        </p:nvSpPr>
        <p:spPr>
          <a:xfrm>
            <a:off x="7715272" y="2071678"/>
            <a:ext cx="571504" cy="57150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1600" dirty="0" smtClean="0"/>
              <a:t>10</a:t>
            </a:r>
            <a:endParaRPr lang="ru-RU" sz="1600" dirty="0"/>
          </a:p>
        </p:txBody>
      </p:sp>
      <p:sp>
        <p:nvSpPr>
          <p:cNvPr id="16" name="Прямоугольник 15"/>
          <p:cNvSpPr/>
          <p:nvPr/>
        </p:nvSpPr>
        <p:spPr>
          <a:xfrm>
            <a:off x="428596" y="2643182"/>
            <a:ext cx="1785918" cy="830997"/>
          </a:xfrm>
          <a:prstGeom prst="rect">
            <a:avLst/>
          </a:prstGeom>
          <a:noFill/>
        </p:spPr>
        <p:txBody>
          <a:bodyPr wrap="square" lIns="91440" tIns="45720" rIns="91440" bIns="45720">
            <a:spAutoFit/>
          </a:bodyPr>
          <a:lstStyle/>
          <a:p>
            <a:pPr algn="ct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Полностью оправдан</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7" name="Прямоугольник 16"/>
          <p:cNvSpPr/>
          <p:nvPr/>
        </p:nvSpPr>
        <p:spPr>
          <a:xfrm>
            <a:off x="6786578" y="1142984"/>
            <a:ext cx="2357422" cy="830997"/>
          </a:xfrm>
          <a:prstGeom prst="rect">
            <a:avLst/>
          </a:prstGeom>
          <a:noFill/>
        </p:spPr>
        <p:txBody>
          <a:bodyPr wrap="square" lIns="91440" tIns="45720" rIns="91440" bIns="45720">
            <a:spAutoFit/>
          </a:bodyPr>
          <a:lstStyle/>
          <a:p>
            <a:pPr algn="ctr"/>
            <a:r>
              <a:rPr lang="ru-RU"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Полностью не приемлемо</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down)">
                                      <p:cBhvr>
                                        <p:cTn id="41" dur="500"/>
                                        <p:tgtEl>
                                          <p:spTgt spid="13"/>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1427</Words>
  <Application>Microsoft Office PowerPoint</Application>
  <PresentationFormat>Экран (4:3)</PresentationFormat>
  <Paragraphs>139</Paragraphs>
  <Slides>16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16</vt:i4>
      </vt:variant>
    </vt:vector>
  </HeadingPairs>
  <TitlesOfParts>
    <vt:vector size="17" baseType="lpstr">
      <vt:lpstr>Тема Office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vector>
  </TitlesOfParts>
  <Company>Portable by Gosuto® 2018</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user</dc:creator>
  <cp:lastModifiedBy>user</cp:lastModifiedBy>
  <cp:revision>33</cp:revision>
  <dcterms:created xsi:type="dcterms:W3CDTF">2019-11-08T18:03:28Z</dcterms:created>
  <dcterms:modified xsi:type="dcterms:W3CDTF">2019-11-17T21:04:33Z</dcterms:modified>
</cp:coreProperties>
</file>