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319" r:id="rId5"/>
    <p:sldId id="320" r:id="rId6"/>
    <p:sldId id="321" r:id="rId7"/>
    <p:sldId id="322" r:id="rId8"/>
    <p:sldId id="323" r:id="rId9"/>
    <p:sldId id="335" r:id="rId10"/>
    <p:sldId id="324" r:id="rId11"/>
    <p:sldId id="332" r:id="rId12"/>
    <p:sldId id="333" r:id="rId13"/>
    <p:sldId id="334" r:id="rId14"/>
    <p:sldId id="331" r:id="rId15"/>
    <p:sldId id="326" r:id="rId16"/>
    <p:sldId id="327" r:id="rId17"/>
    <p:sldId id="328" r:id="rId18"/>
    <p:sldId id="325" r:id="rId19"/>
    <p:sldId id="329" r:id="rId20"/>
    <p:sldId id="336" r:id="rId21"/>
    <p:sldId id="33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" initials="М" lastIdx="1" clrIdx="0">
    <p:extLst>
      <p:ext uri="{19B8F6BF-5375-455C-9EA6-DF929625EA0E}">
        <p15:presenceInfo xmlns:p15="http://schemas.microsoft.com/office/powerpoint/2012/main" userId="ad541bd1e9d1cd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8040"/>
    <a:srgbClr val="1712F6"/>
    <a:srgbClr val="B07540"/>
    <a:srgbClr val="EA8224"/>
    <a:srgbClr val="D56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1C1F9-8D10-844A-3100-F78DE59F0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656366-8A2B-68B3-F1DC-BCDED839F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84CB4-A3C6-6CB0-F722-FD9EE6FC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1F3-374C-4596-9485-1A138585EB60}" type="datetimeFigureOut">
              <a:rPr lang="ru-RU" smtClean="0"/>
              <a:t>23.11.2024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4C7680-2244-1E35-E7C6-2E30EDA8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228B1-F074-F6B2-8A12-E926532F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B254-46F1-4038-B0B5-DD5008C684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09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1F8AF-AE24-1AC8-4B4C-B5D009D1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4ACB98-DFF4-92F9-847C-2F8981A9B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4B957-2642-6163-CF69-18769F69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1F3-374C-4596-9485-1A138585EB60}" type="datetimeFigureOut">
              <a:rPr lang="ru-RU" smtClean="0"/>
              <a:t>23.11.2024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A84FC1-6070-FB47-E860-9F901DCF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883CF2-6B03-0688-1CEE-59BDBAEB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B254-46F1-4038-B0B5-DD5008C684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32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FC1DA8-98AD-6A7F-7758-DFD6C97B6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FD56B6-FF8A-9F06-69F5-318DA777B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522B2-A83A-D5D2-56E1-20064991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1F3-374C-4596-9485-1A138585EB60}" type="datetimeFigureOut">
              <a:rPr lang="ru-RU" smtClean="0"/>
              <a:t>23.11.2024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B4F507-B23A-82A4-B7BD-CD21B929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2D0EC-18A8-5D08-BCFC-2AC493FE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B254-46F1-4038-B0B5-DD5008C684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55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FDC5B-0A1F-436C-28E6-634ED0DD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33609B-07B0-2991-4517-9F1AC34B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7CF94-B11E-E780-298E-D8A6735A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1F3-374C-4596-9485-1A138585EB60}" type="datetimeFigureOut">
              <a:rPr lang="ru-RU" smtClean="0"/>
              <a:t>23.11.2024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1EC6C-B0E5-F70B-FC48-A730FEBE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1144CA-F034-D3D4-95E5-0B53753C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B254-46F1-4038-B0B5-DD5008C684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10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E47FD-E490-1998-1130-B50E54E2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8C64C-2A5E-7599-FF7C-49B8508E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F3A214-28D2-EE0D-4FFF-610C14E8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1F3-374C-4596-9485-1A138585EB60}" type="datetimeFigureOut">
              <a:rPr lang="ru-RU" smtClean="0"/>
              <a:t>23.11.2024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3C5BE-0FB8-70F9-BE36-7C1CB743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1EE4D-B575-57AA-F715-283F920E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B254-46F1-4038-B0B5-DD5008C684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37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BC912-ED52-F27E-87B2-4CA0518E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FF7934-83C3-3F0D-456F-4F251507E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5A5459-0AA0-86F6-A693-30FB2834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0AD9EA-F4F4-0C97-F563-70CC5EBB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1F3-374C-4596-9485-1A138585EB60}" type="datetimeFigureOut">
              <a:rPr lang="ru-RU" smtClean="0"/>
              <a:t>23.11.2024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085D4A-297A-63A4-1314-EAF53509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F17C1D-F7B5-7486-E40E-358C8872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B254-46F1-4038-B0B5-DD5008C684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17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A1AF0-D4A3-D1C0-716B-D0031EE6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119FB2-B5C4-F10C-AA9C-8AAF8927F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B3FCDC-6D05-3273-269E-4EC6FA9B9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663D24-56E0-3424-9227-5C43297BF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214207-AD0E-4A88-FA2C-3BE3D9F67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65F50B-FE5E-D747-7D64-9147F053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1F3-374C-4596-9485-1A138585EB60}" type="datetimeFigureOut">
              <a:rPr lang="ru-RU" smtClean="0"/>
              <a:t>23.11.2024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D2BCE9-F534-F04D-0BA7-7C21EE39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1A415A-E452-66D9-69A3-D3873250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B254-46F1-4038-B0B5-DD5008C684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72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2490A-48AC-5E1B-77EF-DFB970F2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C2002E-744C-9191-DBD5-95D6F1A8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1F3-374C-4596-9485-1A138585EB60}" type="datetimeFigureOut">
              <a:rPr lang="ru-RU" smtClean="0"/>
              <a:t>23.11.2024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7B45F9-9F52-874F-88E8-62A90B67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4DEB6A-B559-9105-88A7-4D37DE51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B254-46F1-4038-B0B5-DD5008C684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42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4EEF63-D421-4A30-1E8D-48C80E85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1F3-374C-4596-9485-1A138585EB60}" type="datetimeFigureOut">
              <a:rPr lang="ru-RU" smtClean="0"/>
              <a:t>23.11.2024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B7418E-C9DE-D0FA-D931-3A2A1C6B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46D6A8-019F-78B9-DD45-D340FB64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B254-46F1-4038-B0B5-DD5008C684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98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C250D-0DAE-CA6B-CFBC-A436AF1E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2B4F4-C90C-8D1F-DC90-E31649C9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2618B2-5872-1675-4822-40B1DE87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F108DE-1CD0-28CD-AC32-32D4E453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1F3-374C-4596-9485-1A138585EB60}" type="datetimeFigureOut">
              <a:rPr lang="ru-RU" smtClean="0"/>
              <a:t>23.11.2024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DE403B-5EE0-97DB-15E1-7DEC8387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D69118-63CB-A5FC-3B74-209216B1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B254-46F1-4038-B0B5-DD5008C684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63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AFE1A-1C40-7AF9-2D61-34DDCA9C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BF0A63-D0F3-6EE8-5E4F-03FB24DC2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7D82F0-E34E-FED5-ECA6-A829EF76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B75F96-EE2B-CA8B-3032-92E02853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1F3-374C-4596-9485-1A138585EB60}" type="datetimeFigureOut">
              <a:rPr lang="ru-RU" smtClean="0"/>
              <a:t>23.11.2024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E8D57B-6B2F-61BD-6529-00D7B10E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24D6E9-61C8-B9E2-8650-6FA13E5F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B254-46F1-4038-B0B5-DD5008C684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81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EDF9F-D3DF-AF7D-A13F-5F393552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758F1-3780-000E-5E75-B579B2B7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5344A3-3F4B-248B-2E67-0112A1C11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671F3-374C-4596-9485-1A138585EB60}" type="datetimeFigureOut">
              <a:rPr lang="ru-RU" smtClean="0"/>
              <a:t>23.11.2024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2E58B-1034-921B-9DE1-F66A3B4CC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34855-209A-8266-CA39-A9302DE0E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0B254-46F1-4038-B0B5-DD5008C684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38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AE464-738D-4ACD-EBB3-831356B29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3030"/>
            <a:ext cx="9144000" cy="2621349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Семантика перевода (трансляции). Грамматика анализа и грамматика синтеза. Синтаксически управляемый перевод. Пример: перевод в обратную польскую запись.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B6A2C2-B84C-175C-0AC5-6208E98E4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429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Карасев В.А., Гребнев Г.А.</a:t>
            </a:r>
          </a:p>
          <a:p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16.11.2024</a:t>
            </a:r>
          </a:p>
        </p:txBody>
      </p:sp>
    </p:spTree>
    <p:extLst>
      <p:ext uri="{BB962C8B-B14F-4D97-AF65-F5344CB8AC3E}">
        <p14:creationId xmlns:p14="http://schemas.microsoft.com/office/powerpoint/2010/main" val="85901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45FB5-6D4B-5E7E-FD0E-0CD462F5E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A00CC-1592-3F4D-6C84-DF92B167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Схема синтаксически управляемого перевода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(1/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E5BCF-F086-7AA1-EDEA-6B2CF07CB499}"/>
              </a:ext>
            </a:extLst>
          </p:cNvPr>
          <p:cNvSpPr txBox="1"/>
          <p:nvPr/>
        </p:nvSpPr>
        <p:spPr>
          <a:xfrm>
            <a:off x="89453" y="646331"/>
            <a:ext cx="119865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Одним из формализмов, используемых для задания переводов, является схема синтаксически управляемого перевода. Интуитивно – это такая схема, которая является просто грамматикой, в которой к каждому правилу присоединяется элемент перевода. </a:t>
            </a:r>
          </a:p>
          <a:p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Всякий раз, когда правило участвует в выводе выходной цепочки, с помощью элемента перевода вычисляется часть выходной цепочки, соответствующая части входной цепочки, порожденной этим правилом.</a:t>
            </a:r>
          </a:p>
        </p:txBody>
      </p:sp>
    </p:spTree>
    <p:extLst>
      <p:ext uri="{BB962C8B-B14F-4D97-AF65-F5344CB8AC3E}">
        <p14:creationId xmlns:p14="http://schemas.microsoft.com/office/powerpoint/2010/main" val="7923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7DCFB-37D1-D7DF-6174-258C65B17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CB807-4233-5B59-B546-3AFCD2EF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Схема синтаксически управляемого перевода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E760AC-24A4-ACBB-537A-53928C1039FA}"/>
                  </a:ext>
                </a:extLst>
              </p:cNvPr>
              <p:cNvSpPr txBox="1"/>
              <p:nvPr/>
            </p:nvSpPr>
            <p:spPr>
              <a:xfrm>
                <a:off x="89453" y="646331"/>
                <a:ext cx="1198659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B0754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Пример.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Рассмотрим схему перевода, отображающую арифметические выражения из языка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solidFill>
                      <a:srgbClr val="B0754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 соответствующие постфиксные польские записи:</a:t>
                </a:r>
                <a:endParaRPr lang="ru-RU" sz="2800" dirty="0">
                  <a:solidFill>
                    <a:srgbClr val="B0754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E760AC-24A4-ACBB-537A-53928C103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3" y="646331"/>
                <a:ext cx="11986590" cy="1384995"/>
              </a:xfrm>
              <a:prstGeom prst="rect">
                <a:avLst/>
              </a:prstGeom>
              <a:blipFill>
                <a:blip r:embed="rId2"/>
                <a:stretch>
                  <a:fillRect l="-1068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table">
            <a:extLst>
              <a:ext uri="{FF2B5EF4-FFF2-40B4-BE49-F238E27FC236}">
                <a16:creationId xmlns:a16="http://schemas.microsoft.com/office/drawing/2014/main" id="{919CEB9A-1F84-1E5F-CE42-DA1697D0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747" y="2468688"/>
            <a:ext cx="9398002" cy="34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4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FEF85-2600-E86C-C5FB-0DEA4D1ED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FA20A-4AE3-F6D5-05B1-F9BDE71F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Схема синтаксически управляемого перевода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D580B6-8563-57A8-FBC4-293CCB5CA7C9}"/>
                  </a:ext>
                </a:extLst>
              </p:cNvPr>
              <p:cNvSpPr txBox="1"/>
              <p:nvPr/>
            </p:nvSpPr>
            <p:spPr>
              <a:xfrm>
                <a:off x="89453" y="646331"/>
                <a:ext cx="1198659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B0754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Пример (продолжение).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Правилу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соответствует элемент перевода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Этот элемент говорит о том, что перевод, порождаемый символом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стоящим в левой части правила, получается из перевода, порождаемого символом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стоящим в правой части правила, за которым идут перевод, порождаемый символом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и знак +.</a:t>
                </a:r>
              </a:p>
              <a:p>
                <a:endParaRPr lang="ru-R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Определим выход, соответствующий входу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Для этого сначала по правилам схемы перевода найдем левый вывод цепочки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из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Затем вычислим соответствующую последовательность выводимых пар цепочек.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D580B6-8563-57A8-FBC4-293CCB5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3" y="646331"/>
                <a:ext cx="11986590" cy="4401205"/>
              </a:xfrm>
              <a:prstGeom prst="rect">
                <a:avLst/>
              </a:prstGeom>
              <a:blipFill>
                <a:blip r:embed="rId2"/>
                <a:stretch>
                  <a:fillRect l="-1068" t="-1385" b="-2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37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0B902-EC1F-553C-E813-9B20F141D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2682C-7FC1-A488-609E-0A5A5320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Схема синтаксически управляемого перевода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9C875-E676-EA61-BE92-0425E5DDF8D8}"/>
              </a:ext>
            </a:extLst>
          </p:cNvPr>
          <p:cNvSpPr txBox="1"/>
          <p:nvPr/>
        </p:nvSpPr>
        <p:spPr>
          <a:xfrm>
            <a:off x="89453" y="646331"/>
            <a:ext cx="11986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B075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Пример (продолжение). </a:t>
            </a: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Каждая выходная цепочка этой последовательности получается из предыдущей выходной цепочки заменой подходящего нетерминала правой частью элемента перевода, присоединенного к правилу, примененному при выводе соответствующей входной цепочки.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E412B820-4586-DDE6-E02B-372BADEA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92" y="2653182"/>
            <a:ext cx="7123042" cy="30756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51D65C-626C-214B-657F-3C88DFF7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7" y="2510396"/>
            <a:ext cx="3927376" cy="33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7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F3508-512E-9ADA-D04F-5D80F1268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E1BD-E42C-08A2-1EB3-7B55C06D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Схема синтаксически управляемого перевода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675169-81E4-BBB1-C39B-279EDCF488AD}"/>
                  </a:ext>
                </a:extLst>
              </p:cNvPr>
              <p:cNvSpPr txBox="1"/>
              <p:nvPr/>
            </p:nvSpPr>
            <p:spPr>
              <a:xfrm>
                <a:off x="89453" y="646331"/>
                <a:ext cx="1198659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Схемой синтаксически управляемого перевода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(или </a:t>
                </a:r>
                <a:r>
                  <a:rPr lang="ru-RU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схемой синтаксически управляемой трансляции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сокращенно </a:t>
                </a:r>
                <a:r>
                  <a:rPr lang="ru-RU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СУ-схема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называется пятёрка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&lt;</m:t>
                    </m:r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ru-RU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ru-RU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ru-RU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где</a:t>
                </a:r>
              </a:p>
              <a:p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–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конечное множество нетерминальных символов</a:t>
                </a:r>
              </a:p>
              <a:p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конечный входной алфавит</a:t>
                </a:r>
              </a:p>
              <a:p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(3)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конечный выходной алфавит</a:t>
                </a:r>
              </a:p>
              <a:p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(4)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конечное множество правил вывода вида A → α, β, где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ru-RU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ru-RU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ru-RU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</m:t>
                        </m:r>
                        <m:r>
                          <m:rPr>
                            <m:nor/>
                          </m:rPr>
                          <a:rPr lang="ru-RU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ru-RU" sz="3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β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ru-RU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</m:t>
                        </m:r>
                        <m:r>
                          <m:rPr>
                            <m:nor/>
                          </m:rPr>
                          <a:rPr lang="el-G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ru-RU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 вхождения нетерминалов в цепочку β образуют перестановку вхождений нетерминалов в цепочку α</a:t>
                </a:r>
              </a:p>
              <a:p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(5) S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основной символ (аксиома грамматики), S ∈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endParaRPr lang="ru-RU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675169-81E4-BBB1-C39B-279EDCF48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3" y="646331"/>
                <a:ext cx="11986590" cy="5016758"/>
              </a:xfrm>
              <a:prstGeom prst="rect">
                <a:avLst/>
              </a:prstGeom>
              <a:blipFill>
                <a:blip r:embed="rId2"/>
                <a:stretch>
                  <a:fillRect l="-1322" t="-1580" r="-203" b="-30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9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76860-A881-7869-AEED-434F3B76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3CE1-68B0-3892-CE42-A896AC6B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Схема синтаксически управляемого перевода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D41367-A4F8-8171-28E4-66E6F862F4B9}"/>
                  </a:ext>
                </a:extLst>
              </p:cNvPr>
              <p:cNvSpPr txBox="1"/>
              <p:nvPr/>
            </p:nvSpPr>
            <p:spPr>
              <a:xfrm>
                <a:off x="89453" y="646331"/>
                <a:ext cx="11986590" cy="48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A → α, β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правило. Каждому вхождению нетерминала в цепочку α соответствует некоторое вхождение того же нетерминала в цепочку β. Если нетерминал B входит в цепочку α только один раз, то соответствие очевидно. Если B входит более одного раза, то для указания соответствия мы будем пользоваться верхними целочисленными индексами. Это соответствие является частью правила. 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2800" dirty="0">
                    <a:solidFill>
                      <a:srgbClr val="B0754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Пример.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В правиле A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1-й, 2-й и 3-й позиции цепочки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соответствуют 2-я, 3-я и 1-я позиции цепочки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D41367-A4F8-8171-28E4-66E6F862F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3" y="646331"/>
                <a:ext cx="11986590" cy="4885761"/>
              </a:xfrm>
              <a:prstGeom prst="rect">
                <a:avLst/>
              </a:prstGeom>
              <a:blipFill>
                <a:blip r:embed="rId2"/>
                <a:stretch>
                  <a:fillRect l="-1068" t="-1248" r="-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05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45B9A-18A7-C085-44E8-A303CF7CD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87053-D503-0FC8-824A-3B426942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Схема синтаксически управляемого перевода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DFEC5-55D4-6EF7-F428-E9A72E979ED7}"/>
              </a:ext>
            </a:extLst>
          </p:cNvPr>
          <p:cNvSpPr txBox="1"/>
          <p:nvPr/>
        </p:nvSpPr>
        <p:spPr>
          <a:xfrm>
            <a:off x="102705" y="642327"/>
            <a:ext cx="119865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Определим выводимую пару цепочек схемы T:</a:t>
            </a:r>
          </a:p>
          <a:p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(1) (S, S) — выводимая пара, в которой символы S соответствуют друг другу.</a:t>
            </a:r>
          </a:p>
          <a:p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(2) если (αAβ, α'Aβ') — выводимая пара, в которой два выделенных вхождения нетерминала A соответствуют друг другу, и  A → γ, γ' — правило из R, то (αγβ, α'γ'β') — выводимая пара.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Вхождения нетерминалов в γ и γ' соответствуют друг другу точно так же, как они соответствовали в правиле. Вхождения нетерминалов в  α и β соответствуют вхождениям нетерминалов в α' и β' в новой выводимой паре точно также, как они соответствовали в старой выводимой паре. Когда надо, это соответствие будет указываться верхними индексами. Оно составляет существенную часть выводимой пары.</a:t>
            </a:r>
            <a:endParaRPr lang="ru-RU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35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D4B32-B978-050C-D1DA-5871B4610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3EF84-0E75-1707-838F-2E0D8C43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Схема синтаксически управляемого перевода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1F29E8-75EB-5DF9-FC0A-1F016649A542}"/>
                  </a:ext>
                </a:extLst>
              </p:cNvPr>
              <p:cNvSpPr txBox="1"/>
              <p:nvPr/>
            </p:nvSpPr>
            <p:spPr>
              <a:xfrm>
                <a:off x="102705" y="642327"/>
                <a:ext cx="11986590" cy="4006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между парами (αAβ, α'Aβ') и (αγβ, α'γ'β') с учётом соответствия их нетерминалов установлена описанная выше связь, то будем писать  (αAβ, α'Aβ') 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(αγβ, α'γ'β'). Транзитивное замыкание, рефлексивно-транзитивное замыкание и k-ю степень отношения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будем обозначать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соответственно.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Переводом, определяемым схемой T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(обозначается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(T)), называют множество пар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следующего вида: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p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1F29E8-75EB-5DF9-FC0A-1F016649A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5" y="642327"/>
                <a:ext cx="11986590" cy="4006610"/>
              </a:xfrm>
              <a:prstGeom prst="rect">
                <a:avLst/>
              </a:prstGeom>
              <a:blipFill>
                <a:blip r:embed="rId2"/>
                <a:stretch>
                  <a:fillRect l="-1068" t="-1520" b="-3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006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45EB7-37A9-33EA-F65E-1F8AAC4F5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289D5-B3D1-D0B9-68DF-C3B0552C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Схема синтаксически управляемого перевода (9/9)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F95BB-9C2F-27CC-8D40-27338B2138B7}"/>
              </a:ext>
            </a:extLst>
          </p:cNvPr>
          <p:cNvSpPr txBox="1"/>
          <p:nvPr/>
        </p:nvSpPr>
        <p:spPr>
          <a:xfrm>
            <a:off x="89453" y="646331"/>
            <a:ext cx="11986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21B7EA-BBAE-61B8-8119-E93023AA213F}"/>
                  </a:ext>
                </a:extLst>
              </p:cNvPr>
              <p:cNvSpPr txBox="1"/>
              <p:nvPr/>
            </p:nvSpPr>
            <p:spPr>
              <a:xfrm>
                <a:off x="31474" y="746838"/>
                <a:ext cx="12102547" cy="455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B0754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Пример. 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Рассмотрим следующую СУ-схему:</a:t>
                </a:r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+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+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где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состоит из прави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л: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 рассмотрим вывод: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⇒(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⇒(++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⇒(++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21B7EA-BBAE-61B8-8119-E93023AA2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4" y="746838"/>
                <a:ext cx="12102547" cy="4553106"/>
              </a:xfrm>
              <a:prstGeom prst="rect">
                <a:avLst/>
              </a:prstGeom>
              <a:blipFill>
                <a:blip r:embed="rId2"/>
                <a:stretch>
                  <a:fillRect l="-756" t="-1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C6EF0B-26DD-39F1-46B5-396BA70D8AC9}"/>
                  </a:ext>
                </a:extLst>
              </p:cNvPr>
              <p:cNvSpPr txBox="1"/>
              <p:nvPr/>
            </p:nvSpPr>
            <p:spPr>
              <a:xfrm>
                <a:off x="31474" y="5095328"/>
                <a:ext cx="12044568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 𝑥 −префиксная польская запись выражения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 некоторым заданным порядком выполнения операций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+}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C6EF0B-26DD-39F1-46B5-396BA70D8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4" y="5095328"/>
                <a:ext cx="12044568" cy="878510"/>
              </a:xfrm>
              <a:prstGeom prst="rect">
                <a:avLst/>
              </a:prstGeom>
              <a:blipFill>
                <a:blip r:embed="rId3"/>
                <a:stretch>
                  <a:fillRect l="-759" t="-3472" b="-14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995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4E5D5-2691-D4E1-3FCA-864811416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AC989-C7D3-2F63-698E-2A140E64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Синтаксически управляемый перевод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DD0493-4EA7-99BB-71CB-18A0C70223C8}"/>
                  </a:ext>
                </a:extLst>
              </p:cNvPr>
              <p:cNvSpPr txBox="1"/>
              <p:nvPr/>
            </p:nvSpPr>
            <p:spPr>
              <a:xfrm>
                <a:off x="102705" y="642327"/>
                <a:ext cx="11986590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T = &lt;N, Σ, Δ, R, S&gt; – СУ-схема,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называется </a:t>
                </a:r>
                <a:r>
                  <a:rPr lang="ru-RU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синтаксически управляемым переводом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ru-RU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СУ-переводом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Грамматика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&lt;N,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Σ,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S&gt;, где P = { A → β | A → α, β ∈ R }, называется </a:t>
                </a:r>
                <a:r>
                  <a:rPr lang="ru-RU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входной грамматикой СУ-схемы T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Грамматика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&lt;N,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Σ,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P',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S&gt;, где P' = { A → α | A → α, β ∈ R }, называется </a:t>
                </a:r>
                <a:r>
                  <a:rPr lang="ru-RU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выходной грамматикой схемы T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ru-R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2800" dirty="0">
                    <a:solidFill>
                      <a:srgbClr val="B0754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Примечание.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Синтаксически управляемый перевод можно трактовать ещё по-другому, считая его методом преобразования деревьев выводов входной грамматики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в деревья выводов выходной грамматики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Перевод данной входной цепочки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можно получить, построив её дерево вывода, затем преобразовав это дерево в дерево вывода в выходной грамматике и, наконец, взяв крону (листья) выходного дерева в качестве перевода цепочки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DD0493-4EA7-99BB-71CB-18A0C7022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5" y="642327"/>
                <a:ext cx="11986590" cy="5693866"/>
              </a:xfrm>
              <a:prstGeom prst="rect">
                <a:avLst/>
              </a:prstGeom>
              <a:blipFill>
                <a:blip r:embed="rId2"/>
                <a:stretch>
                  <a:fillRect l="-1068" t="-1071" r="-1577" b="-2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99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C2AD5-08F7-3113-373D-F7ADD636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05242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Историческая справка (1/2)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0CB8E-99D7-F879-6C7A-97845E8156DA}"/>
              </a:ext>
            </a:extLst>
          </p:cNvPr>
          <p:cNvSpPr txBox="1"/>
          <p:nvPr/>
        </p:nvSpPr>
        <p:spPr>
          <a:xfrm>
            <a:off x="2028548" y="5386836"/>
            <a:ext cx="2825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Альфред Ахо</a:t>
            </a:r>
          </a:p>
          <a:p>
            <a:pPr algn="ctr"/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1941 – н.в.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359FB-B65B-E877-28CB-A922317E685B}"/>
              </a:ext>
            </a:extLst>
          </p:cNvPr>
          <p:cNvSpPr txBox="1"/>
          <p:nvPr/>
        </p:nvSpPr>
        <p:spPr>
          <a:xfrm>
            <a:off x="7337943" y="5386836"/>
            <a:ext cx="3432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Джеффри Дэвид Ульман</a:t>
            </a:r>
          </a:p>
          <a:p>
            <a:pPr algn="ctr"/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1942 – н.в.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4D2FA13-3E42-B1C6-7A9C-F6B46FDD8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67" y="898124"/>
            <a:ext cx="3535474" cy="43868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834E0FC-B4DC-7A19-F96F-AE2917D8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242" y="903586"/>
            <a:ext cx="3464963" cy="43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1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9A426-41AD-EE35-7EDA-A4707FFFF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2D896-9B0D-8967-35E6-16B2BA1D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Синтаксически управляемый перевод (2/2)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EF805-5A46-0D17-B98E-F3BAC32DDFBC}"/>
              </a:ext>
            </a:extLst>
          </p:cNvPr>
          <p:cNvSpPr txBox="1"/>
          <p:nvPr/>
        </p:nvSpPr>
        <p:spPr>
          <a:xfrm>
            <a:off x="89453" y="646331"/>
            <a:ext cx="119865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BF8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Пример.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Как было замечено ранее, СУ-переводы позволяют строить деревья разбора, при этом учитывая приоритет операций. Построим дерево разбора для выражения </a:t>
            </a:r>
          </a:p>
          <a:p>
            <a:r>
              <a:rPr lang="ru-RU" sz="2800" dirty="0"/>
              <a:t>2 + 3 × 4</a:t>
            </a:r>
            <a:r>
              <a:rPr lang="ru-RU" sz="2800" dirty="0">
                <a:solidFill>
                  <a:srgbClr val="BF8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ru-RU" sz="2800" dirty="0">
              <a:solidFill>
                <a:srgbClr val="BF804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800" dirty="0"/>
              <a:t>   +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800" dirty="0"/>
              <a:t>  / \ </a:t>
            </a:r>
          </a:p>
          <a:p>
            <a:pPr marL="514350" indent="-514350">
              <a:buAutoNum type="arabicPlain" startAt="2"/>
            </a:pPr>
            <a:r>
              <a:rPr lang="ru-RU" sz="2800" dirty="0"/>
              <a:t>× </a:t>
            </a:r>
          </a:p>
          <a:p>
            <a:r>
              <a:rPr lang="ru-RU" sz="2800" dirty="0"/>
              <a:t>      / \ </a:t>
            </a:r>
          </a:p>
          <a:p>
            <a:r>
              <a:rPr lang="ru-RU" sz="2800" dirty="0"/>
              <a:t>    3    4</a:t>
            </a:r>
          </a:p>
          <a:p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Тогда можем перевести его в</a:t>
            </a:r>
            <a:b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1. Постфиксную запись 234</a:t>
            </a:r>
            <a:r>
              <a:rPr lang="ru-RU" sz="2800" dirty="0"/>
              <a:t> ×+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2. Префиксную запись +2</a:t>
            </a:r>
            <a:r>
              <a:rPr lang="ru-RU" sz="2800" dirty="0"/>
              <a:t> ×34</a:t>
            </a:r>
          </a:p>
          <a:p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При этом минуя инфиксную запись.</a:t>
            </a:r>
          </a:p>
        </p:txBody>
      </p:sp>
    </p:spTree>
    <p:extLst>
      <p:ext uri="{BB962C8B-B14F-4D97-AF65-F5344CB8AC3E}">
        <p14:creationId xmlns:p14="http://schemas.microsoft.com/office/powerpoint/2010/main" val="1539968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9E787-7D3C-6FDC-3A9E-358B85B2F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CD152-A57E-4246-D1E5-2E101AA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Литература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097BF-6CFB-29D7-58E1-65E529C53B48}"/>
              </a:ext>
            </a:extLst>
          </p:cNvPr>
          <p:cNvSpPr txBox="1"/>
          <p:nvPr/>
        </p:nvSpPr>
        <p:spPr>
          <a:xfrm>
            <a:off x="102705" y="642327"/>
            <a:ext cx="11986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А. Ахо, Дж. Ульман.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Теория синтаксического анализа, перевода и компиляции. Т. 1. Пер. с англ. В. Н. Агафонова под ред. В. М. Курочкина. М.: Мир, 1978. 236-251 сс.</a:t>
            </a:r>
          </a:p>
          <a:p>
            <a:pPr marL="514350" indent="-514350">
              <a:buAutoNum type="arabicPeriod"/>
            </a:pPr>
            <a:r>
              <a:rPr lang="ru-RU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А. Ахо, Дж. Ульман.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Теория синтаксического анализа, перевода и компиляции. Т. 2.</a:t>
            </a:r>
            <a:r>
              <a:rPr lang="ru-RU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Пер. с англ. А. Н. Бирюкова и В. А. Серебрякова под ред. В. М. Курочкина. М.: Мир, 1978.</a:t>
            </a:r>
          </a:p>
          <a:p>
            <a:pPr marL="514350" indent="-514350">
              <a:buAutoNum type="arabicPeriod"/>
            </a:pPr>
            <a:r>
              <a:rPr lang="ru-RU" sz="2800" b="0" i="1" dirty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Альфред Ахо, Рави Сети, Джеффри Ульман. 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Компиляторы. Принципы, технологии, инструменты. Издательство Вильямс, 2001.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5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A8181-AB09-B3CD-8DF7-45EA641D0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E2FCD-C3D5-3696-842D-84373F8B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04043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Историческая справка (2/2)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EE3B8-8613-F1CF-E0C0-E4687E862B08}"/>
              </a:ext>
            </a:extLst>
          </p:cNvPr>
          <p:cNvSpPr txBox="1"/>
          <p:nvPr/>
        </p:nvSpPr>
        <p:spPr>
          <a:xfrm>
            <a:off x="944216" y="5571501"/>
            <a:ext cx="4641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«Компиляторы: принципы, технологии, инструменты»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0EA3A-41AC-14A3-6F1E-D3EB756B96D2}"/>
              </a:ext>
            </a:extLst>
          </p:cNvPr>
          <p:cNvSpPr txBox="1"/>
          <p:nvPr/>
        </p:nvSpPr>
        <p:spPr>
          <a:xfrm>
            <a:off x="5808926" y="5571500"/>
            <a:ext cx="549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«Теория синтаксического анализа, перевода и компиляции»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4EB04D-F900-79DF-97E5-1C372F209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10" y="1153263"/>
            <a:ext cx="2720986" cy="4001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ECD171-7E9B-4310-C70C-7B63A29A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90" y="1003852"/>
            <a:ext cx="3733583" cy="444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F114B-9285-A5A6-3B32-501B0237F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15A5B-F0E0-1CC3-9F87-9A5B1353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04043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Перевод или трансляция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(1/2)</a:t>
            </a:r>
            <a:endParaRPr lang="ru-RU" sz="4000" dirty="0">
              <a:solidFill>
                <a:srgbClr val="1712F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3D084F-B67C-B82D-ED39-555686663DDA}"/>
                  </a:ext>
                </a:extLst>
              </p:cNvPr>
              <p:cNvSpPr txBox="1"/>
              <p:nvPr/>
            </p:nvSpPr>
            <p:spPr>
              <a:xfrm>
                <a:off x="79513" y="646331"/>
                <a:ext cx="11668539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</a:t>
                </a:r>
                <a:r>
                  <a:rPr lang="el-GR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входной алфавит, </a:t>
                </a:r>
                <a:r>
                  <a:rPr lang="el-GR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выходной алфавит. </a:t>
                </a:r>
                <a:r>
                  <a:rPr lang="ru-RU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Переводом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(или </a:t>
                </a:r>
                <a:r>
                  <a:rPr lang="ru-RU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трансляцией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ru-RU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с языка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ru-RU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ru-R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 язык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p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назовем отношение </a:t>
                </a:r>
              </a:p>
              <a:p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p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такое, что его область определения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а множество значений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V,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то цепочка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называется </a:t>
                </a:r>
                <a:r>
                  <a:rPr lang="ru-RU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выходом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для цепочки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2800" dirty="0">
                    <a:solidFill>
                      <a:srgbClr val="B0754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Замечание.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 общем случае в переводе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для данной входной цепочки может быть более одной выходной цепочки (инъекция). Однако перевод, предназначенный для описания языка программирования, должен быть функцией в строгом математическом смысле этого слова.</a:t>
                </a:r>
                <a:endParaRPr lang="ru-RU" sz="2800" dirty="0">
                  <a:solidFill>
                    <a:srgbClr val="B0754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3D084F-B67C-B82D-ED39-555686663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3" y="646331"/>
                <a:ext cx="11668539" cy="5693866"/>
              </a:xfrm>
              <a:prstGeom prst="rect">
                <a:avLst/>
              </a:prstGeom>
              <a:blipFill>
                <a:blip r:embed="rId2"/>
                <a:stretch>
                  <a:fillRect l="-1045" t="-1071" r="-418" b="-2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43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521D-4337-FA04-5DBD-9D3D8CF86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BAD0A-62C9-7A57-D779-9A8DE81A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04043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Перевод или трансляция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/2)</a:t>
            </a:r>
            <a:endParaRPr lang="ru-RU" sz="4000" dirty="0">
              <a:solidFill>
                <a:srgbClr val="1712F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597D3-D6A4-547C-7D00-9D93CC70AC2C}"/>
                  </a:ext>
                </a:extLst>
              </p:cNvPr>
              <p:cNvSpPr txBox="1"/>
              <p:nvPr/>
            </p:nvSpPr>
            <p:spPr>
              <a:xfrm>
                <a:off x="89453" y="646331"/>
                <a:ext cx="485029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B0754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Пример. 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Рассмотрим задачу перевода каждой греческой буквы цепочки из множества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ru-R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 ее английское название. Для этого введем следующий гомоморфизм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принадлежит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но не является буквой греческого алфавита.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определяется следующей таблицей, если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греческая буква</a:t>
                </a:r>
              </a:p>
              <a:p>
                <a:pPr marL="514350" indent="-514350">
                  <a:buAutoNum type="arabicPeriod"/>
                </a:pPr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pi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597D3-D6A4-547C-7D00-9D93CC70A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3" y="646331"/>
                <a:ext cx="4850296" cy="5632311"/>
              </a:xfrm>
              <a:prstGeom prst="rect">
                <a:avLst/>
              </a:prstGeom>
              <a:blipFill>
                <a:blip r:embed="rId2"/>
                <a:stretch>
                  <a:fillRect l="-2013" t="-866"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 descr="Изображение выглядит как текс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2E458E1-75C6-B090-F824-5A5B0207F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39" y="853172"/>
            <a:ext cx="6773243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0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F4F53-2875-D629-615E-999B8374B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B9DC2-E14B-1AA6-E7C7-793F9118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04043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Польская запись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(1/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BDC11C-6139-0806-3974-3F3A0EBD70DD}"/>
                  </a:ext>
                </a:extLst>
              </p:cNvPr>
              <p:cNvSpPr txBox="1"/>
              <p:nvPr/>
            </p:nvSpPr>
            <p:spPr>
              <a:xfrm>
                <a:off x="89453" y="646331"/>
                <a:ext cx="11986590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Запись обычных (или </a:t>
                </a:r>
                <a:r>
                  <a:rPr lang="ru-RU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инфиксных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арифметических выражений без использования скобок называют </a:t>
                </a:r>
                <a:r>
                  <a:rPr lang="ru-RU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польской записью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Пусть </a:t>
                </a:r>
                <a:r>
                  <a:rPr lang="el-G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множество знаков бинарных операций (например,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{+, ⋅})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 Σ – множество операндов. Определим рекурсивно две формы польской записи, </a:t>
                </a:r>
                <a:r>
                  <a:rPr lang="ru-RU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префиксную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</a:t>
                </a:r>
                <a:r>
                  <a:rPr lang="ru-RU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постфиксную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457200" indent="-457200">
                  <a:buAutoNum type="arabicPeriod"/>
                </a:pP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инфиксное выражение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является просто операндом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Σ, то префиксная и постфиксная формы польской записи выражения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(обозначим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 дальнейшем их как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соответственно)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это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инфиксное выражение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это знак операции,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инфиксные выражения, операнды для </a:t>
                </a:r>
                <a:r>
                  <a:rPr lang="el-G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то</a:t>
                </a:r>
              </a:p>
              <a:p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2.1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префиксная польская запись</a:t>
                </a:r>
              </a:p>
              <a:p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2.2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постфиксная польская запись</a:t>
                </a:r>
              </a:p>
              <a:p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  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инфиксное выражение, то его префиксная форма есть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а постфиксная форма есть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ru-R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BDC11C-6139-0806-3974-3F3A0EBD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3" y="646331"/>
                <a:ext cx="11986590" cy="6124754"/>
              </a:xfrm>
              <a:prstGeom prst="rect">
                <a:avLst/>
              </a:prstGeom>
              <a:blipFill>
                <a:blip r:embed="rId2"/>
                <a:stretch>
                  <a:fillRect l="-1068" t="-995" r="-814" b="-1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83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48C2B-0ADA-CA8F-D632-44083E83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4AEB0-17F7-3609-2E55-8489F955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04043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Польская запись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(2/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978B6E-2E14-3E56-CDAB-FBFF18F2B91F}"/>
                  </a:ext>
                </a:extLst>
              </p:cNvPr>
              <p:cNvSpPr txBox="1"/>
              <p:nvPr/>
            </p:nvSpPr>
            <p:spPr>
              <a:xfrm>
                <a:off x="89453" y="646331"/>
                <a:ext cx="1198659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>
                    <a:solidFill>
                      <a:srgbClr val="B0754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Пример.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Рассмотрим инфиксное выражение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Оно имеет вид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Префиксная польская запись: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32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32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sz="32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32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sz="32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ru-R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𝑎𝑏𝑐</m:t>
                      </m:r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Постфиксная польская запись: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32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32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32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sz="32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sz="32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sz="32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sz="32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l-GR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+,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ru-R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978B6E-2E14-3E56-CDAB-FBFF18F2B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3" y="646331"/>
                <a:ext cx="11986590" cy="4893647"/>
              </a:xfrm>
              <a:prstGeom prst="rect">
                <a:avLst/>
              </a:prstGeom>
              <a:blipFill>
                <a:blip r:embed="rId2"/>
                <a:stretch>
                  <a:fillRect l="-1322" t="-1619" r="-1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0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CA84-832D-1F86-F9CE-7A4E1F4B5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BE02F-7504-01BD-2249-81A517E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04043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Польская запись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1B02B4-9BBE-A817-5A1B-1EA28984AE99}"/>
                  </a:ext>
                </a:extLst>
              </p:cNvPr>
              <p:cNvSpPr txBox="1"/>
              <p:nvPr/>
            </p:nvSpPr>
            <p:spPr>
              <a:xfrm>
                <a:off x="89453" y="646331"/>
                <a:ext cx="1198659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Два важнейших примера переводов – это множества пар следующего вида:</a:t>
                </a:r>
              </a:p>
              <a:p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где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−инфиксное выраже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ние,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−префиксная польская 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запись</m:t>
                    </m:r>
                  </m:oMath>
                </a14:m>
                <a:endParaRPr lang="ru-RU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где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−инфиксное выражение,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−постфиксная польская запись</m:t>
                    </m:r>
                  </m:oMath>
                </a14:m>
                <a:endParaRPr lang="ru-RU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Однако эти переводы </a:t>
                </a:r>
                <a:r>
                  <a:rPr lang="ru-RU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нельзя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задать с помощью гомоморфизмов, поэтому необходимы более мощные способы задания переводов, например схема синтаксически управляемого перевода.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1B02B4-9BBE-A817-5A1B-1EA28984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3" y="646331"/>
                <a:ext cx="11986590" cy="6370975"/>
              </a:xfrm>
              <a:prstGeom prst="rect">
                <a:avLst/>
              </a:prstGeom>
              <a:blipFill>
                <a:blip r:embed="rId2"/>
                <a:stretch>
                  <a:fillRect l="-1322" t="-1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41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10C98-6054-9A13-B89D-33D6D8614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8FB2D-DCEE-38AD-AC0B-367D8E63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04043" cy="64633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Польская запись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ru-RU" sz="40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07037-999B-BDC3-175D-47B91E47CE50}"/>
              </a:ext>
            </a:extLst>
          </p:cNvPr>
          <p:cNvSpPr txBox="1"/>
          <p:nvPr/>
        </p:nvSpPr>
        <p:spPr>
          <a:xfrm>
            <a:off x="89453" y="646331"/>
            <a:ext cx="1198659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B075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Примечание.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При помощи гомоморфизма нельзя </a:t>
            </a:r>
            <a:r>
              <a:rPr lang="ru-RU" sz="28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анализировать структуру выражения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или </a:t>
            </a:r>
            <a:r>
              <a:rPr lang="ru-RU" sz="2800" dirty="0">
                <a:solidFill>
                  <a:srgbClr val="1712F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переставлять символы в зависимости от их приоритета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>
                <a:solidFill>
                  <a:srgbClr val="BF8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Пример.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Чтобы преобразовать 2 + 3 × 4 в постфиксную запись 234×+, нужно знать, что × выполняется раньше +. Гомоморфизм не может разбирать выражение и знать приоритетность операций, он </a:t>
            </a:r>
            <a:r>
              <a:rPr lang="ru-RU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только преобразует символы, сохраняя их порядок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СУ-переводы используют </a:t>
            </a:r>
            <a:r>
              <a:rPr lang="ru-RU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контекстную информацию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позволяя: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Разбирать входное выражение (строить дерево разбора).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Учитывать приоритет операций.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Переставлять символы в выходной строке на основе структуры дерева.</a:t>
            </a: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48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1848</Words>
  <Application>Microsoft Office PowerPoint</Application>
  <PresentationFormat>Широкоэкранный</PresentationFormat>
  <Paragraphs>125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Тема Office</vt:lpstr>
      <vt:lpstr>Семантика перевода (трансляции). Грамматика анализа и грамматика синтеза. Синтаксически управляемый перевод. Пример: перевод в обратную польскую запись.</vt:lpstr>
      <vt:lpstr>Историческая справка (1/2) </vt:lpstr>
      <vt:lpstr>Историческая справка (2/2)</vt:lpstr>
      <vt:lpstr>Перевод или трансляция (1/2)</vt:lpstr>
      <vt:lpstr>Перевод или трансляция (2/2)</vt:lpstr>
      <vt:lpstr>Польская запись (1/4) </vt:lpstr>
      <vt:lpstr>Польская запись (2/4) </vt:lpstr>
      <vt:lpstr>Польская запись (3/4) </vt:lpstr>
      <vt:lpstr>Польская запись (4/4) </vt:lpstr>
      <vt:lpstr>Схема синтаксически управляемого перевода (1/9)</vt:lpstr>
      <vt:lpstr>Схема синтаксически управляемого перевода (2/9)</vt:lpstr>
      <vt:lpstr>Схема синтаксически управляемого перевода (3/9)</vt:lpstr>
      <vt:lpstr>Схема синтаксически управляемого перевода (4/9)</vt:lpstr>
      <vt:lpstr>Схема синтаксически управляемого перевода (5/9)</vt:lpstr>
      <vt:lpstr>Схема синтаксически управляемого перевода (6/9)</vt:lpstr>
      <vt:lpstr>Схема синтаксически управляемого перевода (7/9)</vt:lpstr>
      <vt:lpstr>Схема синтаксически управляемого перевода (8/9)</vt:lpstr>
      <vt:lpstr>Схема синтаксически управляемого перевода (9/9)</vt:lpstr>
      <vt:lpstr>Синтаксически управляемый перевод (1/2)</vt:lpstr>
      <vt:lpstr>Синтаксически управляемый перевод (2/2)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Машина Тьюринга. Машина Поста. Нормальные алгорифмы Маркова.</dc:title>
  <dc:creator>Максим</dc:creator>
  <cp:lastModifiedBy>Вячеслав Карасёв</cp:lastModifiedBy>
  <cp:revision>15</cp:revision>
  <dcterms:created xsi:type="dcterms:W3CDTF">2024-10-19T00:13:19Z</dcterms:created>
  <dcterms:modified xsi:type="dcterms:W3CDTF">2024-11-23T09:50:56Z</dcterms:modified>
</cp:coreProperties>
</file>