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49EA256-EEE1-4371-96AE-C532130EE17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959" autoAdjust="0"/>
  </p:normalViewPr>
  <p:slideViewPr>
    <p:cSldViewPr>
      <p:cViewPr varScale="1">
        <p:scale>
          <a:sx n="73" d="100"/>
          <a:sy n="73" d="100"/>
        </p:scale>
        <p:origin x="-27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Motorola\MeshNetworkOverBLE\&#1050;&#1085;&#1080;&#1075;&#1072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Motorola\MeshNetworkOverBLE\&#1050;&#1085;&#1080;&#1075;&#1072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Motorola\MeshNetworkOverBLE\&#1050;&#1085;&#1080;&#1075;&#1072;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Motorola\MeshNetworkOverBLE\&#1050;&#1085;&#1080;&#1075;&#1072;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Motorola\MeshNetworkOverBLE\&#1050;&#1085;&#1080;&#1075;&#1072;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Motorola\MeshNetworkOverBLE\&#1050;&#1085;&#1080;&#1075;&#1072;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Motorola\MeshNetworkOverBLE\&#1050;&#1085;&#1080;&#1075;&#1072;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Motorola\MeshNetworkOverBLE\&#1050;&#1085;&#1080;&#1075;&#1072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System Relaxation(5),ms</c:v>
          </c:tx>
          <c:marker>
            <c:symbol val="none"/>
          </c:marker>
          <c:val>
            <c:numRef>
              <c:f>Лист20!$A$23:$A$42</c:f>
              <c:numCache>
                <c:formatCode>General</c:formatCode>
                <c:ptCount val="20"/>
                <c:pt idx="0">
                  <c:v>1393</c:v>
                </c:pt>
                <c:pt idx="1">
                  <c:v>1637</c:v>
                </c:pt>
                <c:pt idx="2">
                  <c:v>1365</c:v>
                </c:pt>
                <c:pt idx="3">
                  <c:v>1616</c:v>
                </c:pt>
                <c:pt idx="4">
                  <c:v>1340</c:v>
                </c:pt>
                <c:pt idx="5">
                  <c:v>1594</c:v>
                </c:pt>
                <c:pt idx="6">
                  <c:v>1571</c:v>
                </c:pt>
                <c:pt idx="7">
                  <c:v>1474</c:v>
                </c:pt>
                <c:pt idx="8">
                  <c:v>1328</c:v>
                </c:pt>
                <c:pt idx="9">
                  <c:v>1527</c:v>
                </c:pt>
                <c:pt idx="10">
                  <c:v>1479</c:v>
                </c:pt>
                <c:pt idx="11">
                  <c:v>1588</c:v>
                </c:pt>
                <c:pt idx="12">
                  <c:v>1550</c:v>
                </c:pt>
                <c:pt idx="13">
                  <c:v>1604</c:v>
                </c:pt>
                <c:pt idx="14">
                  <c:v>1292</c:v>
                </c:pt>
                <c:pt idx="15">
                  <c:v>1313</c:v>
                </c:pt>
                <c:pt idx="16">
                  <c:v>1660</c:v>
                </c:pt>
                <c:pt idx="17">
                  <c:v>1584</c:v>
                </c:pt>
                <c:pt idx="18">
                  <c:v>1213</c:v>
                </c:pt>
                <c:pt idx="19">
                  <c:v>1636</c:v>
                </c:pt>
              </c:numCache>
            </c:numRef>
          </c:val>
          <c:smooth val="0"/>
        </c:ser>
        <c:ser>
          <c:idx val="1"/>
          <c:order val="1"/>
          <c:tx>
            <c:v>System Relaxation(10),ms</c:v>
          </c:tx>
          <c:marker>
            <c:symbol val="none"/>
          </c:marker>
          <c:val>
            <c:numRef>
              <c:f>Лист20!$B$23:$B$42</c:f>
              <c:numCache>
                <c:formatCode>General</c:formatCode>
                <c:ptCount val="20"/>
                <c:pt idx="0">
                  <c:v>2104</c:v>
                </c:pt>
                <c:pt idx="1">
                  <c:v>2563</c:v>
                </c:pt>
                <c:pt idx="2">
                  <c:v>2800</c:v>
                </c:pt>
                <c:pt idx="3">
                  <c:v>2697</c:v>
                </c:pt>
                <c:pt idx="4">
                  <c:v>2121</c:v>
                </c:pt>
                <c:pt idx="5">
                  <c:v>1963</c:v>
                </c:pt>
                <c:pt idx="6">
                  <c:v>2085</c:v>
                </c:pt>
                <c:pt idx="7">
                  <c:v>2591</c:v>
                </c:pt>
                <c:pt idx="8">
                  <c:v>2247</c:v>
                </c:pt>
                <c:pt idx="9">
                  <c:v>2305</c:v>
                </c:pt>
                <c:pt idx="10">
                  <c:v>2253</c:v>
                </c:pt>
                <c:pt idx="11">
                  <c:v>2282</c:v>
                </c:pt>
                <c:pt idx="12">
                  <c:v>2211</c:v>
                </c:pt>
                <c:pt idx="13">
                  <c:v>2136</c:v>
                </c:pt>
                <c:pt idx="14">
                  <c:v>2364</c:v>
                </c:pt>
                <c:pt idx="15">
                  <c:v>2190</c:v>
                </c:pt>
                <c:pt idx="16">
                  <c:v>2181</c:v>
                </c:pt>
                <c:pt idx="17">
                  <c:v>2307</c:v>
                </c:pt>
                <c:pt idx="18">
                  <c:v>2970</c:v>
                </c:pt>
                <c:pt idx="19">
                  <c:v>3100</c:v>
                </c:pt>
              </c:numCache>
            </c:numRef>
          </c:val>
          <c:smooth val="0"/>
        </c:ser>
        <c:ser>
          <c:idx val="2"/>
          <c:order val="2"/>
          <c:tx>
            <c:v>System Relaxation(15),ms</c:v>
          </c:tx>
          <c:marker>
            <c:symbol val="none"/>
          </c:marker>
          <c:val>
            <c:numRef>
              <c:f>Лист20!$C$23:$C$42</c:f>
              <c:numCache>
                <c:formatCode>General</c:formatCode>
                <c:ptCount val="20"/>
                <c:pt idx="0">
                  <c:v>3314</c:v>
                </c:pt>
                <c:pt idx="1">
                  <c:v>3283</c:v>
                </c:pt>
                <c:pt idx="2">
                  <c:v>2680</c:v>
                </c:pt>
                <c:pt idx="3">
                  <c:v>2912</c:v>
                </c:pt>
                <c:pt idx="4">
                  <c:v>3778</c:v>
                </c:pt>
                <c:pt idx="5">
                  <c:v>2726</c:v>
                </c:pt>
                <c:pt idx="6">
                  <c:v>2706</c:v>
                </c:pt>
                <c:pt idx="7">
                  <c:v>3555</c:v>
                </c:pt>
                <c:pt idx="8">
                  <c:v>3060</c:v>
                </c:pt>
                <c:pt idx="9">
                  <c:v>3530</c:v>
                </c:pt>
                <c:pt idx="10">
                  <c:v>3575</c:v>
                </c:pt>
                <c:pt idx="11">
                  <c:v>3199</c:v>
                </c:pt>
                <c:pt idx="12">
                  <c:v>3189</c:v>
                </c:pt>
                <c:pt idx="13">
                  <c:v>3470</c:v>
                </c:pt>
                <c:pt idx="14">
                  <c:v>2768</c:v>
                </c:pt>
                <c:pt idx="15">
                  <c:v>3068</c:v>
                </c:pt>
                <c:pt idx="16">
                  <c:v>2758</c:v>
                </c:pt>
                <c:pt idx="17">
                  <c:v>3502</c:v>
                </c:pt>
                <c:pt idx="18">
                  <c:v>2672</c:v>
                </c:pt>
                <c:pt idx="19">
                  <c:v>4090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128832"/>
        <c:axId val="55130368"/>
      </c:lineChart>
      <c:catAx>
        <c:axId val="55128832"/>
        <c:scaling>
          <c:orientation val="minMax"/>
        </c:scaling>
        <c:delete val="0"/>
        <c:axPos val="b"/>
        <c:majorTickMark val="out"/>
        <c:minorTickMark val="none"/>
        <c:tickLblPos val="nextTo"/>
        <c:crossAx val="55130368"/>
        <c:crosses val="autoZero"/>
        <c:auto val="1"/>
        <c:lblAlgn val="ctr"/>
        <c:lblOffset val="100"/>
        <c:noMultiLvlLbl val="0"/>
      </c:catAx>
      <c:valAx>
        <c:axId val="55130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1288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Average System Relaxation</c:v>
          </c:tx>
          <c:marker>
            <c:symbol val="none"/>
          </c:marker>
          <c:trendline>
            <c:spPr>
              <a:ln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43682402928333508"/>
                  <c:y val="-2.5770301439592778E-2"/>
                </c:manualLayout>
              </c:layout>
              <c:numFmt formatCode="General" sourceLinked="0"/>
            </c:trendlineLbl>
          </c:trendline>
          <c:cat>
            <c:numRef>
              <c:f>Лист22!$C$2:$C$4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cat>
          <c:val>
            <c:numRef>
              <c:f>Лист22!$A$2:$A$4</c:f>
              <c:numCache>
                <c:formatCode>General</c:formatCode>
                <c:ptCount val="3"/>
                <c:pt idx="0">
                  <c:v>1488.2</c:v>
                </c:pt>
                <c:pt idx="1">
                  <c:v>2373.5</c:v>
                </c:pt>
                <c:pt idx="2">
                  <c:v>3191.75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152000"/>
        <c:axId val="55157888"/>
      </c:lineChart>
      <c:catAx>
        <c:axId val="55152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5157888"/>
        <c:crosses val="autoZero"/>
        <c:auto val="1"/>
        <c:lblAlgn val="ctr"/>
        <c:lblOffset val="100"/>
        <c:noMultiLvlLbl val="0"/>
      </c:catAx>
      <c:valAx>
        <c:axId val="55157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1520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Transmision Time(5), ms</c:v>
          </c:tx>
          <c:marker>
            <c:symbol val="none"/>
          </c:marker>
          <c:val>
            <c:numRef>
              <c:f>Лист21!$A$23:$A$42</c:f>
              <c:numCache>
                <c:formatCode>General</c:formatCode>
                <c:ptCount val="20"/>
                <c:pt idx="0">
                  <c:v>445</c:v>
                </c:pt>
                <c:pt idx="1">
                  <c:v>565</c:v>
                </c:pt>
                <c:pt idx="2">
                  <c:v>424</c:v>
                </c:pt>
                <c:pt idx="3">
                  <c:v>604</c:v>
                </c:pt>
                <c:pt idx="4">
                  <c:v>291</c:v>
                </c:pt>
                <c:pt idx="5">
                  <c:v>468</c:v>
                </c:pt>
                <c:pt idx="6">
                  <c:v>450</c:v>
                </c:pt>
                <c:pt idx="7">
                  <c:v>489</c:v>
                </c:pt>
                <c:pt idx="8">
                  <c:v>489</c:v>
                </c:pt>
                <c:pt idx="9">
                  <c:v>409</c:v>
                </c:pt>
                <c:pt idx="10">
                  <c:v>349</c:v>
                </c:pt>
                <c:pt idx="11">
                  <c:v>590</c:v>
                </c:pt>
                <c:pt idx="12">
                  <c:v>541</c:v>
                </c:pt>
                <c:pt idx="13">
                  <c:v>553</c:v>
                </c:pt>
                <c:pt idx="14">
                  <c:v>249</c:v>
                </c:pt>
                <c:pt idx="15">
                  <c:v>468</c:v>
                </c:pt>
                <c:pt idx="16">
                  <c:v>610</c:v>
                </c:pt>
                <c:pt idx="17">
                  <c:v>593</c:v>
                </c:pt>
                <c:pt idx="18">
                  <c:v>620</c:v>
                </c:pt>
                <c:pt idx="19">
                  <c:v>559</c:v>
                </c:pt>
              </c:numCache>
            </c:numRef>
          </c:val>
          <c:smooth val="0"/>
        </c:ser>
        <c:ser>
          <c:idx val="1"/>
          <c:order val="1"/>
          <c:tx>
            <c:v>Transmision Time(10), ms</c:v>
          </c:tx>
          <c:marker>
            <c:symbol val="none"/>
          </c:marker>
          <c:val>
            <c:numRef>
              <c:f>Лист21!$B$23:$B$42</c:f>
              <c:numCache>
                <c:formatCode>General</c:formatCode>
                <c:ptCount val="20"/>
                <c:pt idx="0">
                  <c:v>1044</c:v>
                </c:pt>
                <c:pt idx="1">
                  <c:v>1555</c:v>
                </c:pt>
                <c:pt idx="2">
                  <c:v>1852</c:v>
                </c:pt>
                <c:pt idx="3">
                  <c:v>1655</c:v>
                </c:pt>
                <c:pt idx="4">
                  <c:v>1108</c:v>
                </c:pt>
                <c:pt idx="5">
                  <c:v>1168</c:v>
                </c:pt>
                <c:pt idx="6">
                  <c:v>1065</c:v>
                </c:pt>
                <c:pt idx="7">
                  <c:v>1457</c:v>
                </c:pt>
                <c:pt idx="8">
                  <c:v>1220</c:v>
                </c:pt>
                <c:pt idx="9">
                  <c:v>1367</c:v>
                </c:pt>
                <c:pt idx="10">
                  <c:v>1318</c:v>
                </c:pt>
                <c:pt idx="11">
                  <c:v>1333</c:v>
                </c:pt>
                <c:pt idx="12">
                  <c:v>1362</c:v>
                </c:pt>
                <c:pt idx="13">
                  <c:v>1199</c:v>
                </c:pt>
                <c:pt idx="14">
                  <c:v>1415</c:v>
                </c:pt>
                <c:pt idx="15">
                  <c:v>1137</c:v>
                </c:pt>
                <c:pt idx="16">
                  <c:v>1138</c:v>
                </c:pt>
                <c:pt idx="17">
                  <c:v>1370</c:v>
                </c:pt>
                <c:pt idx="18">
                  <c:v>1898</c:v>
                </c:pt>
                <c:pt idx="19">
                  <c:v>2070</c:v>
                </c:pt>
              </c:numCache>
            </c:numRef>
          </c:val>
          <c:smooth val="0"/>
        </c:ser>
        <c:ser>
          <c:idx val="2"/>
          <c:order val="2"/>
          <c:tx>
            <c:v>Transmision Time(15), ms</c:v>
          </c:tx>
          <c:marker>
            <c:symbol val="none"/>
          </c:marker>
          <c:val>
            <c:numRef>
              <c:f>Лист21!$C$23:$C$42</c:f>
              <c:numCache>
                <c:formatCode>General</c:formatCode>
                <c:ptCount val="20"/>
                <c:pt idx="0">
                  <c:v>2265</c:v>
                </c:pt>
                <c:pt idx="1">
                  <c:v>2341</c:v>
                </c:pt>
                <c:pt idx="2">
                  <c:v>1733</c:v>
                </c:pt>
                <c:pt idx="3">
                  <c:v>1995</c:v>
                </c:pt>
                <c:pt idx="4">
                  <c:v>2772</c:v>
                </c:pt>
                <c:pt idx="5">
                  <c:v>1779</c:v>
                </c:pt>
                <c:pt idx="6">
                  <c:v>2179</c:v>
                </c:pt>
                <c:pt idx="7">
                  <c:v>2442</c:v>
                </c:pt>
                <c:pt idx="8">
                  <c:v>1939</c:v>
                </c:pt>
                <c:pt idx="9">
                  <c:v>2475</c:v>
                </c:pt>
                <c:pt idx="10">
                  <c:v>2569</c:v>
                </c:pt>
                <c:pt idx="11">
                  <c:v>2153</c:v>
                </c:pt>
                <c:pt idx="12">
                  <c:v>2242</c:v>
                </c:pt>
                <c:pt idx="13">
                  <c:v>2463</c:v>
                </c:pt>
                <c:pt idx="14">
                  <c:v>1859</c:v>
                </c:pt>
                <c:pt idx="15">
                  <c:v>2071</c:v>
                </c:pt>
                <c:pt idx="16">
                  <c:v>1707</c:v>
                </c:pt>
                <c:pt idx="17">
                  <c:v>2484</c:v>
                </c:pt>
                <c:pt idx="18">
                  <c:v>1617</c:v>
                </c:pt>
                <c:pt idx="19">
                  <c:v>3040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81984"/>
        <c:axId val="55083776"/>
      </c:lineChart>
      <c:catAx>
        <c:axId val="55081984"/>
        <c:scaling>
          <c:orientation val="minMax"/>
        </c:scaling>
        <c:delete val="0"/>
        <c:axPos val="b"/>
        <c:majorTickMark val="out"/>
        <c:minorTickMark val="none"/>
        <c:tickLblPos val="nextTo"/>
        <c:crossAx val="55083776"/>
        <c:crosses val="autoZero"/>
        <c:auto val="1"/>
        <c:lblAlgn val="ctr"/>
        <c:lblOffset val="100"/>
        <c:noMultiLvlLbl val="0"/>
      </c:catAx>
      <c:valAx>
        <c:axId val="55083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0819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Average Transmission Time</c:v>
          </c:tx>
          <c:marker>
            <c:symbol val="none"/>
          </c:marker>
          <c:trendline>
            <c:spPr>
              <a:ln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30470157598013253"/>
                  <c:y val="-2.4496013850405042E-2"/>
                </c:manualLayout>
              </c:layout>
              <c:numFmt formatCode="General" sourceLinked="0"/>
            </c:trendlineLbl>
          </c:trendline>
          <c:cat>
            <c:numRef>
              <c:f>Лист22!$C$2:$C$4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cat>
          <c:val>
            <c:numRef>
              <c:f>Лист22!$B$2:$B$4</c:f>
              <c:numCache>
                <c:formatCode>General</c:formatCode>
                <c:ptCount val="3"/>
                <c:pt idx="0">
                  <c:v>488.3</c:v>
                </c:pt>
                <c:pt idx="1">
                  <c:v>1386.55</c:v>
                </c:pt>
                <c:pt idx="2">
                  <c:v>2206.25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109504"/>
        <c:axId val="55111040"/>
      </c:lineChart>
      <c:catAx>
        <c:axId val="55109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5111040"/>
        <c:crosses val="autoZero"/>
        <c:auto val="1"/>
        <c:lblAlgn val="ctr"/>
        <c:lblOffset val="100"/>
        <c:noMultiLvlLbl val="0"/>
      </c:catAx>
      <c:valAx>
        <c:axId val="55111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1095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Average Network Loading (bytes/ms, 5)</c:v>
          </c:tx>
          <c:marker>
            <c:symbol val="none"/>
          </c:marker>
          <c:val>
            <c:numRef>
              <c:f>Лист21!$E$23:$E$42</c:f>
              <c:numCache>
                <c:formatCode>General</c:formatCode>
                <c:ptCount val="20"/>
                <c:pt idx="0">
                  <c:v>4.3041400000000003</c:v>
                </c:pt>
                <c:pt idx="1">
                  <c:v>4.0242100000000001</c:v>
                </c:pt>
                <c:pt idx="2">
                  <c:v>3.3064499999999999</c:v>
                </c:pt>
                <c:pt idx="3">
                  <c:v>3.8196099999999999</c:v>
                </c:pt>
                <c:pt idx="4">
                  <c:v>3.3637899999999998</c:v>
                </c:pt>
                <c:pt idx="5">
                  <c:v>3.7591999999999999</c:v>
                </c:pt>
                <c:pt idx="6">
                  <c:v>3.7443599999999999</c:v>
                </c:pt>
                <c:pt idx="7">
                  <c:v>3.3177300000000001</c:v>
                </c:pt>
                <c:pt idx="8">
                  <c:v>5.3231200000000003</c:v>
                </c:pt>
                <c:pt idx="9">
                  <c:v>4.30715</c:v>
                </c:pt>
                <c:pt idx="10">
                  <c:v>3.6462500000000002</c:v>
                </c:pt>
                <c:pt idx="11">
                  <c:v>3.7388699999999999</c:v>
                </c:pt>
                <c:pt idx="12">
                  <c:v>3.8103600000000002</c:v>
                </c:pt>
                <c:pt idx="13">
                  <c:v>4.2919700000000001</c:v>
                </c:pt>
                <c:pt idx="14">
                  <c:v>4.7386200000000001</c:v>
                </c:pt>
                <c:pt idx="15">
                  <c:v>4.3543000000000003</c:v>
                </c:pt>
                <c:pt idx="16">
                  <c:v>3.7111999999999998</c:v>
                </c:pt>
                <c:pt idx="17">
                  <c:v>3.6117900000000001</c:v>
                </c:pt>
                <c:pt idx="18">
                  <c:v>2.9514300000000002</c:v>
                </c:pt>
                <c:pt idx="19">
                  <c:v>4.0844100000000001</c:v>
                </c:pt>
              </c:numCache>
            </c:numRef>
          </c:val>
          <c:smooth val="0"/>
        </c:ser>
        <c:ser>
          <c:idx val="1"/>
          <c:order val="1"/>
          <c:tx>
            <c:v>Average Network Loading (bytes/ms, 10)</c:v>
          </c:tx>
          <c:marker>
            <c:symbol val="none"/>
          </c:marker>
          <c:val>
            <c:numRef>
              <c:f>Лист21!$F$23:$F$42</c:f>
              <c:numCache>
                <c:formatCode>General</c:formatCode>
                <c:ptCount val="20"/>
                <c:pt idx="0">
                  <c:v>7.8017899999999996</c:v>
                </c:pt>
                <c:pt idx="1">
                  <c:v>7.4357300000000004</c:v>
                </c:pt>
                <c:pt idx="2">
                  <c:v>7.6209199999999999</c:v>
                </c:pt>
                <c:pt idx="3">
                  <c:v>7.0132099999999999</c:v>
                </c:pt>
                <c:pt idx="4">
                  <c:v>5.8899699999999999</c:v>
                </c:pt>
                <c:pt idx="5">
                  <c:v>5.0199400000000001</c:v>
                </c:pt>
                <c:pt idx="6">
                  <c:v>5.56839</c:v>
                </c:pt>
                <c:pt idx="7">
                  <c:v>5.3671899999999999</c:v>
                </c:pt>
                <c:pt idx="8">
                  <c:v>5.5160499999999999</c:v>
                </c:pt>
                <c:pt idx="9">
                  <c:v>6.3574599999999997</c:v>
                </c:pt>
                <c:pt idx="10">
                  <c:v>6.5109599999999999</c:v>
                </c:pt>
                <c:pt idx="11">
                  <c:v>5.89011</c:v>
                </c:pt>
                <c:pt idx="12">
                  <c:v>5.3841999999999999</c:v>
                </c:pt>
                <c:pt idx="13">
                  <c:v>6.0634899999999998</c:v>
                </c:pt>
                <c:pt idx="14">
                  <c:v>5.96774</c:v>
                </c:pt>
                <c:pt idx="15">
                  <c:v>6.1739100000000002</c:v>
                </c:pt>
                <c:pt idx="16">
                  <c:v>5.8122999999999996</c:v>
                </c:pt>
                <c:pt idx="17">
                  <c:v>5.6210000000000004</c:v>
                </c:pt>
                <c:pt idx="18">
                  <c:v>6.8257199999999996</c:v>
                </c:pt>
                <c:pt idx="19">
                  <c:v>6.3957699999999997</c:v>
                </c:pt>
              </c:numCache>
            </c:numRef>
          </c:val>
          <c:smooth val="0"/>
        </c:ser>
        <c:ser>
          <c:idx val="2"/>
          <c:order val="2"/>
          <c:tx>
            <c:v>Average Network Loading (bytes/ms, 15)</c:v>
          </c:tx>
          <c:marker>
            <c:symbol val="none"/>
          </c:marker>
          <c:val>
            <c:numRef>
              <c:f>Лист21!$G$23:$G$42</c:f>
              <c:numCache>
                <c:formatCode>General</c:formatCode>
                <c:ptCount val="20"/>
                <c:pt idx="0">
                  <c:v>6.8355399999999999</c:v>
                </c:pt>
                <c:pt idx="1">
                  <c:v>6.70261</c:v>
                </c:pt>
                <c:pt idx="2">
                  <c:v>7.5298400000000001</c:v>
                </c:pt>
                <c:pt idx="3">
                  <c:v>7.6416700000000004</c:v>
                </c:pt>
                <c:pt idx="4">
                  <c:v>5.6989099999999997</c:v>
                </c:pt>
                <c:pt idx="5">
                  <c:v>7.2724500000000001</c:v>
                </c:pt>
                <c:pt idx="6">
                  <c:v>7.8672000000000004</c:v>
                </c:pt>
                <c:pt idx="7">
                  <c:v>6.7637499999999999</c:v>
                </c:pt>
                <c:pt idx="8">
                  <c:v>7.4635600000000002</c:v>
                </c:pt>
                <c:pt idx="9">
                  <c:v>6.3411400000000002</c:v>
                </c:pt>
                <c:pt idx="10">
                  <c:v>6.82979</c:v>
                </c:pt>
                <c:pt idx="11">
                  <c:v>6.5988699999999998</c:v>
                </c:pt>
                <c:pt idx="12">
                  <c:v>6.7683900000000001</c:v>
                </c:pt>
                <c:pt idx="13">
                  <c:v>6.6692099999999996</c:v>
                </c:pt>
                <c:pt idx="14">
                  <c:v>6.6813200000000004</c:v>
                </c:pt>
                <c:pt idx="15">
                  <c:v>7.1535200000000003</c:v>
                </c:pt>
                <c:pt idx="16">
                  <c:v>6.3456200000000003</c:v>
                </c:pt>
                <c:pt idx="17">
                  <c:v>6.6612299999999998</c:v>
                </c:pt>
                <c:pt idx="18">
                  <c:v>8.3071900000000003</c:v>
                </c:pt>
                <c:pt idx="19">
                  <c:v>5.6355399999999998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485952"/>
        <c:axId val="55487488"/>
      </c:lineChart>
      <c:catAx>
        <c:axId val="55485952"/>
        <c:scaling>
          <c:orientation val="minMax"/>
        </c:scaling>
        <c:delete val="0"/>
        <c:axPos val="b"/>
        <c:majorTickMark val="out"/>
        <c:minorTickMark val="none"/>
        <c:tickLblPos val="nextTo"/>
        <c:crossAx val="55487488"/>
        <c:crosses val="autoZero"/>
        <c:auto val="1"/>
        <c:lblAlgn val="ctr"/>
        <c:lblOffset val="100"/>
        <c:noMultiLvlLbl val="0"/>
      </c:catAx>
      <c:valAx>
        <c:axId val="55487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4859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Average Network Loading (packets/ms, 5)</c:v>
          </c:tx>
          <c:marker>
            <c:symbol val="none"/>
          </c:marker>
          <c:val>
            <c:numRef>
              <c:f>Лист21!$I$23:$I$42</c:f>
              <c:numCache>
                <c:formatCode>General</c:formatCode>
                <c:ptCount val="20"/>
                <c:pt idx="0">
                  <c:v>0.228909</c:v>
                </c:pt>
                <c:pt idx="1">
                  <c:v>0.24116199999999999</c:v>
                </c:pt>
                <c:pt idx="2">
                  <c:v>0.196774</c:v>
                </c:pt>
                <c:pt idx="3">
                  <c:v>0.2099</c:v>
                </c:pt>
                <c:pt idx="4">
                  <c:v>0.181063</c:v>
                </c:pt>
                <c:pt idx="5">
                  <c:v>0.22805300000000001</c:v>
                </c:pt>
                <c:pt idx="6">
                  <c:v>0.21954899999999999</c:v>
                </c:pt>
                <c:pt idx="7">
                  <c:v>0.196552</c:v>
                </c:pt>
                <c:pt idx="8">
                  <c:v>0.26908100000000001</c:v>
                </c:pt>
                <c:pt idx="9">
                  <c:v>0.24912500000000001</c:v>
                </c:pt>
                <c:pt idx="10">
                  <c:v>0.21936800000000001</c:v>
                </c:pt>
                <c:pt idx="11">
                  <c:v>0.219585</c:v>
                </c:pt>
                <c:pt idx="12">
                  <c:v>0.22484899999999999</c:v>
                </c:pt>
                <c:pt idx="13">
                  <c:v>0.25109500000000001</c:v>
                </c:pt>
                <c:pt idx="14">
                  <c:v>0.24620600000000001</c:v>
                </c:pt>
                <c:pt idx="15">
                  <c:v>0.24172199999999999</c:v>
                </c:pt>
                <c:pt idx="16">
                  <c:v>0.224022</c:v>
                </c:pt>
                <c:pt idx="17">
                  <c:v>0.185749</c:v>
                </c:pt>
                <c:pt idx="18">
                  <c:v>0.14196800000000001</c:v>
                </c:pt>
                <c:pt idx="19">
                  <c:v>0.23891299999999999</c:v>
                </c:pt>
              </c:numCache>
            </c:numRef>
          </c:val>
          <c:smooth val="0"/>
        </c:ser>
        <c:ser>
          <c:idx val="1"/>
          <c:order val="1"/>
          <c:tx>
            <c:v>Average Network Loading (packets/ms, 10)</c:v>
          </c:tx>
          <c:marker>
            <c:symbol val="none"/>
          </c:marker>
          <c:val>
            <c:numRef>
              <c:f>Лист21!$J$23:$J$42</c:f>
              <c:numCache>
                <c:formatCode>General</c:formatCode>
                <c:ptCount val="20"/>
                <c:pt idx="0">
                  <c:v>0.41432400000000003</c:v>
                </c:pt>
                <c:pt idx="1">
                  <c:v>0.41798000000000002</c:v>
                </c:pt>
                <c:pt idx="2">
                  <c:v>0.41978399999999999</c:v>
                </c:pt>
                <c:pt idx="3">
                  <c:v>0.41857800000000001</c:v>
                </c:pt>
                <c:pt idx="4">
                  <c:v>0.42294799999999999</c:v>
                </c:pt>
                <c:pt idx="5">
                  <c:v>0.37085899999999999</c:v>
                </c:pt>
                <c:pt idx="6">
                  <c:v>0.40388200000000002</c:v>
                </c:pt>
                <c:pt idx="7">
                  <c:v>0.33750000000000002</c:v>
                </c:pt>
                <c:pt idx="8">
                  <c:v>0.37667600000000001</c:v>
                </c:pt>
                <c:pt idx="9">
                  <c:v>0.39344299999999999</c:v>
                </c:pt>
                <c:pt idx="10">
                  <c:v>0.46037099999999997</c:v>
                </c:pt>
                <c:pt idx="11">
                  <c:v>0.41318700000000003</c:v>
                </c:pt>
                <c:pt idx="12">
                  <c:v>0.38954100000000003</c:v>
                </c:pt>
                <c:pt idx="13">
                  <c:v>0.40351500000000001</c:v>
                </c:pt>
                <c:pt idx="14">
                  <c:v>0.38924700000000001</c:v>
                </c:pt>
                <c:pt idx="15">
                  <c:v>0.4</c:v>
                </c:pt>
                <c:pt idx="16">
                  <c:v>0.38606499999999999</c:v>
                </c:pt>
                <c:pt idx="17">
                  <c:v>0.36832700000000002</c:v>
                </c:pt>
                <c:pt idx="18">
                  <c:v>0.44104599999999999</c:v>
                </c:pt>
                <c:pt idx="19">
                  <c:v>0.39577299999999999</c:v>
                </c:pt>
              </c:numCache>
            </c:numRef>
          </c:val>
          <c:smooth val="0"/>
        </c:ser>
        <c:ser>
          <c:idx val="2"/>
          <c:order val="2"/>
          <c:tx>
            <c:v>Average Network Loading (packets/ms, 15)</c:v>
          </c:tx>
          <c:marker>
            <c:symbol val="none"/>
          </c:marker>
          <c:val>
            <c:numRef>
              <c:f>Лист21!$K$23:$K$42</c:f>
              <c:numCache>
                <c:formatCode>General</c:formatCode>
                <c:ptCount val="20"/>
                <c:pt idx="0">
                  <c:v>0.52360700000000004</c:v>
                </c:pt>
                <c:pt idx="1">
                  <c:v>0.55493499999999996</c:v>
                </c:pt>
                <c:pt idx="2">
                  <c:v>0.54729099999999997</c:v>
                </c:pt>
                <c:pt idx="3">
                  <c:v>0.57628599999999996</c:v>
                </c:pt>
                <c:pt idx="4">
                  <c:v>0.51721799999999996</c:v>
                </c:pt>
                <c:pt idx="5">
                  <c:v>0.53508999999999995</c:v>
                </c:pt>
                <c:pt idx="6">
                  <c:v>0.56731900000000002</c:v>
                </c:pt>
                <c:pt idx="7">
                  <c:v>0.50313799999999997</c:v>
                </c:pt>
                <c:pt idx="8">
                  <c:v>0.53929700000000003</c:v>
                </c:pt>
                <c:pt idx="9">
                  <c:v>0.50627699999999998</c:v>
                </c:pt>
                <c:pt idx="10">
                  <c:v>0.52790999999999999</c:v>
                </c:pt>
                <c:pt idx="11">
                  <c:v>0.54391199999999995</c:v>
                </c:pt>
                <c:pt idx="12">
                  <c:v>0.54131099999999999</c:v>
                </c:pt>
                <c:pt idx="13">
                  <c:v>0.551566</c:v>
                </c:pt>
                <c:pt idx="14">
                  <c:v>0.47756199999999999</c:v>
                </c:pt>
                <c:pt idx="15">
                  <c:v>0.51477799999999996</c:v>
                </c:pt>
                <c:pt idx="16">
                  <c:v>0.48498000000000002</c:v>
                </c:pt>
                <c:pt idx="17">
                  <c:v>0.56795399999999996</c:v>
                </c:pt>
                <c:pt idx="18">
                  <c:v>0.55444000000000004</c:v>
                </c:pt>
                <c:pt idx="19">
                  <c:v>0.50713399999999997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525760"/>
        <c:axId val="55527296"/>
      </c:lineChart>
      <c:catAx>
        <c:axId val="55525760"/>
        <c:scaling>
          <c:orientation val="minMax"/>
        </c:scaling>
        <c:delete val="0"/>
        <c:axPos val="b"/>
        <c:majorTickMark val="out"/>
        <c:minorTickMark val="none"/>
        <c:tickLblPos val="nextTo"/>
        <c:crossAx val="55527296"/>
        <c:crosses val="autoZero"/>
        <c:auto val="1"/>
        <c:lblAlgn val="ctr"/>
        <c:lblOffset val="100"/>
        <c:noMultiLvlLbl val="0"/>
      </c:catAx>
      <c:valAx>
        <c:axId val="55527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5257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Average Network Loading bytes/ms</c:v>
          </c:tx>
          <c:marker>
            <c:symbol val="none"/>
          </c:marker>
          <c:trendline>
            <c:spPr>
              <a:ln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4770782575944823"/>
                  <c:y val="-1.9615202892849008E-2"/>
                </c:manualLayout>
              </c:layout>
              <c:numFmt formatCode="General" sourceLinked="0"/>
            </c:trendlineLbl>
          </c:trendline>
          <c:cat>
            <c:numRef>
              <c:f>Лист22!$C$43:$C$45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cat>
          <c:val>
            <c:numRef>
              <c:f>Лист22!$A$43:$A$45</c:f>
              <c:numCache>
                <c:formatCode>General</c:formatCode>
                <c:ptCount val="3"/>
                <c:pt idx="0">
                  <c:v>3.9104480000000001</c:v>
                </c:pt>
                <c:pt idx="1">
                  <c:v>6.2117930000000001</c:v>
                </c:pt>
                <c:pt idx="2">
                  <c:v>6.8883679999999998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536640"/>
        <c:axId val="55567104"/>
      </c:lineChart>
      <c:catAx>
        <c:axId val="55536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5567104"/>
        <c:crosses val="autoZero"/>
        <c:auto val="1"/>
        <c:lblAlgn val="ctr"/>
        <c:lblOffset val="100"/>
        <c:noMultiLvlLbl val="0"/>
      </c:catAx>
      <c:valAx>
        <c:axId val="55567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5366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Average Network Loading packets/ms</c:v>
          </c:tx>
          <c:marker>
            <c:symbol val="none"/>
          </c:marker>
          <c:trendline>
            <c:spPr>
              <a:ln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44476372067841297"/>
                  <c:y val="-1.8853491199629459E-2"/>
                </c:manualLayout>
              </c:layout>
              <c:numFmt formatCode="General" sourceLinked="0"/>
            </c:trendlineLbl>
          </c:trendline>
          <c:cat>
            <c:numRef>
              <c:f>Лист22!$C$43:$C$45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cat>
          <c:val>
            <c:numRef>
              <c:f>Лист22!$B$43:$B$45</c:f>
              <c:numCache>
                <c:formatCode>General</c:formatCode>
                <c:ptCount val="3"/>
                <c:pt idx="0">
                  <c:v>0.22068199999999999</c:v>
                </c:pt>
                <c:pt idx="1">
                  <c:v>0.40115200000000001</c:v>
                </c:pt>
                <c:pt idx="2">
                  <c:v>0.53210000000000002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579776"/>
        <c:axId val="55581312"/>
      </c:lineChart>
      <c:catAx>
        <c:axId val="55579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5581312"/>
        <c:crosses val="autoZero"/>
        <c:auto val="1"/>
        <c:lblAlgn val="ctr"/>
        <c:lblOffset val="100"/>
        <c:noMultiLvlLbl val="0"/>
      </c:catAx>
      <c:valAx>
        <c:axId val="55581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5797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C3E7-4C4A-4D77-9CC3-355266CD725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C2550-38AA-49FD-A163-307BCA653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7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данный момент, наиболее встречающимся словосочетанием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-публикациях является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Of Things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(“Интернет вещей”). Интернет вещей – это концепция сети физических устройств, со встроенными технологиями передачи данных между собой и сетью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качестве этих физических устройств чаще всего выступают бытовые предметы, автомобили, всевозможные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измерительные датчики. Наиболее известной системой, которая дала толчок развитию интернета вещей, это система «умный дом»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C2550-38AA-49FD-A163-307BCA653C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60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Большинство технологий, относящихся к интернету вещей, основано на получении и анализе данных от датчиков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автономным питанием, непрерывно передающих информацию о состоянии того или иного объекта. В этом случае важным является вопрос энергопотребления. Устройства, оснащенные беспроводной технологией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 Low Energy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позволяют решить проблему высокого энергопотребления. Устройства, использующие данную технологию, потребляют меньше энергии, чем устройства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предыдущих поколений. Многие устройства могут работать более года на миниатюрной батарейке без подзарядки. Это делает возможным создание сети из небольших датчиков, работающих непрерывно.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C2550-38AA-49FD-A163-307BCA653C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68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Mesh Over Bluetooth Low Energy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включает в себя программное и аппаратное решение для автоматизации управления освещением в системе “умный дом”. Каждый светоизлучающий прибор в помещении содержит устройство на безе технологии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 Low Energy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Таким образом, с помощью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устройств, световые приборы могут обмениваться информацией о своем состоянии и командами между собой, и с управляющим устройством, например, смартфоном. Далее информация со слайда.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C2550-38AA-49FD-A163-307BCA653C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Информация со слайда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C2550-38AA-49FD-A163-307BCA653C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Информация</a:t>
            </a:r>
            <a:r>
              <a:rPr lang="ru-RU" baseline="0" dirty="0" smtClean="0"/>
              <a:t> со слайда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C2550-38AA-49FD-A163-307BCA653C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49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Информация со слайда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C2550-38AA-49FD-A163-307BCA653C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60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Информация со </a:t>
            </a:r>
            <a:r>
              <a:rPr lang="ru-RU" dirty="0" err="1" smtClean="0"/>
              <a:t>слайда.Объект</a:t>
            </a:r>
            <a:r>
              <a:rPr lang="ru-RU" dirty="0" smtClean="0"/>
              <a:t> класс </a:t>
            </a:r>
            <a:r>
              <a:rPr lang="en-US" dirty="0" err="1" smtClean="0"/>
              <a:t>TopologyMngr</a:t>
            </a:r>
            <a:r>
              <a:rPr lang="en-US" baseline="0" dirty="0" smtClean="0"/>
              <a:t> </a:t>
            </a:r>
            <a:r>
              <a:rPr lang="ru-RU" baseline="0" dirty="0" smtClean="0"/>
              <a:t>при старте системы считывает информацию о топологии сети из конфигурационного файла. Информация о топологии сети включает в себя метрики сети (пояснить), количество устройств, количество групп устройств, распределение устройств по группам, области видимости устройств (пояснить), информация о маршрутах мобильных устройств. </a:t>
            </a:r>
          </a:p>
          <a:p>
            <a:r>
              <a:rPr lang="ru-RU" baseline="0" dirty="0" smtClean="0"/>
              <a:t>Класс </a:t>
            </a:r>
            <a:r>
              <a:rPr lang="en-US" baseline="0" dirty="0" err="1" smtClean="0"/>
              <a:t>SimMngr</a:t>
            </a:r>
            <a:r>
              <a:rPr lang="en-US" baseline="0" dirty="0" smtClean="0"/>
              <a:t> </a:t>
            </a:r>
            <a:r>
              <a:rPr lang="ru-RU" baseline="0" dirty="0" smtClean="0"/>
              <a:t>отвечает за проведение процесса симулирования, сбор характеристик. При старте системы, объект класса </a:t>
            </a:r>
            <a:r>
              <a:rPr lang="en-US" baseline="0" dirty="0" err="1" smtClean="0"/>
              <a:t>SimMngr</a:t>
            </a:r>
            <a:r>
              <a:rPr lang="en-US" baseline="0" dirty="0" smtClean="0"/>
              <a:t> </a:t>
            </a:r>
            <a:r>
              <a:rPr lang="ru-RU" baseline="0" dirty="0" smtClean="0"/>
              <a:t>считывает сценарий моделирования из соответствующего файла, создаёт объекты класса </a:t>
            </a:r>
            <a:r>
              <a:rPr lang="en-US" baseline="0" dirty="0" err="1" smtClean="0"/>
              <a:t>BLEdevice</a:t>
            </a:r>
            <a:r>
              <a:rPr lang="ru-RU" baseline="0" dirty="0" smtClean="0"/>
              <a:t>, основываясь на информации о топологии сети от объекта класса </a:t>
            </a:r>
            <a:r>
              <a:rPr lang="en-US" baseline="0" dirty="0" err="1" smtClean="0"/>
              <a:t>TopologyMngr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Класс </a:t>
            </a:r>
            <a:r>
              <a:rPr lang="en-US" baseline="0" dirty="0" err="1" smtClean="0"/>
              <a:t>BLEdevice</a:t>
            </a:r>
            <a:r>
              <a:rPr lang="en-US" baseline="0" dirty="0" smtClean="0"/>
              <a:t> </a:t>
            </a:r>
            <a:r>
              <a:rPr lang="ru-RU" baseline="0" dirty="0" smtClean="0"/>
              <a:t>отвечает за симуляцию работы устройства </a:t>
            </a:r>
            <a:r>
              <a:rPr lang="en-US" baseline="0" dirty="0" smtClean="0"/>
              <a:t>Bluetooth Low Energy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Объекты класса </a:t>
            </a:r>
            <a:r>
              <a:rPr lang="en-US" baseline="0" dirty="0" smtClean="0"/>
              <a:t>Packet </a:t>
            </a:r>
            <a:r>
              <a:rPr lang="ru-RU" baseline="0" dirty="0" smtClean="0"/>
              <a:t>используются для передачи данных. В объект класса </a:t>
            </a:r>
            <a:r>
              <a:rPr lang="en-US" baseline="0" dirty="0" smtClean="0"/>
              <a:t>Packet </a:t>
            </a:r>
            <a:r>
              <a:rPr lang="ru-RU" baseline="0" dirty="0" smtClean="0"/>
              <a:t>хранит данные для передачи, информацию о пакете.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C2550-38AA-49FD-A163-307BCA653C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20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функционирования системы, все объекты класса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BLEdevice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используют один и тот же программный код стека протоколов. Это возможно благодаря особенности реализации стека протоколов. Каждый объект класса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BLEdevice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хранит некоторую особую структуру данных, содержащую необходимую информацию для функционирования стека протоколов. В процессе работы системы, объекты класса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BLEdevice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сообщают стеку протоколов свою особую структуру данных, что позволяет идентифицировать устройство.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C2550-38AA-49FD-A163-307BCA653C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72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C2550-38AA-49FD-A163-307BCA653C5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44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8BB0C83-5846-473E-BCB4-08CEA7433B4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5C4439D-46B5-4CF4-B5E5-2C8A63018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C83-5846-473E-BCB4-08CEA7433B4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439D-46B5-4CF4-B5E5-2C8A63018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C83-5846-473E-BCB4-08CEA7433B4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439D-46B5-4CF4-B5E5-2C8A63018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C83-5846-473E-BCB4-08CEA7433B4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439D-46B5-4CF4-B5E5-2C8A63018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C83-5846-473E-BCB4-08CEA7433B4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439D-46B5-4CF4-B5E5-2C8A63018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C83-5846-473E-BCB4-08CEA7433B4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439D-46B5-4CF4-B5E5-2C8A63018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BB0C83-5846-473E-BCB4-08CEA7433B4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5C4439D-46B5-4CF4-B5E5-2C8A63018E29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8BB0C83-5846-473E-BCB4-08CEA7433B4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5C4439D-46B5-4CF4-B5E5-2C8A63018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C83-5846-473E-BCB4-08CEA7433B4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439D-46B5-4CF4-B5E5-2C8A63018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C83-5846-473E-BCB4-08CEA7433B4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439D-46B5-4CF4-B5E5-2C8A63018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0C83-5846-473E-BCB4-08CEA7433B4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439D-46B5-4CF4-B5E5-2C8A63018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8BB0C83-5846-473E-BCB4-08CEA7433B4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5C4439D-46B5-4CF4-B5E5-2C8A63018E2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Система моделирования </a:t>
            </a:r>
            <a:r>
              <a:rPr lang="en-US" sz="4000" dirty="0" smtClean="0"/>
              <a:t>mesh</a:t>
            </a:r>
            <a:r>
              <a:rPr lang="ru-RU" sz="4000" dirty="0" smtClean="0"/>
              <a:t>-сети на базе </a:t>
            </a:r>
            <a:r>
              <a:rPr lang="en-US" sz="4000" dirty="0" smtClean="0"/>
              <a:t>Bluetooth Low Energy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Сакуновский</a:t>
            </a:r>
            <a:r>
              <a:rPr lang="ru-RU" dirty="0" smtClean="0"/>
              <a:t> А.А. , гр.43504/3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47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 анализ характеристик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качестве примера работы программы предоставляется анализ работы системы на двух различных топологиях сети: “линия” и </a:t>
            </a:r>
            <a:r>
              <a:rPr lang="ru-RU" dirty="0" err="1" smtClean="0"/>
              <a:t>полносвязная</a:t>
            </a:r>
            <a:r>
              <a:rPr lang="ru-RU" dirty="0" smtClean="0"/>
              <a:t> </a:t>
            </a:r>
            <a:r>
              <a:rPr lang="ru-RU" dirty="0"/>
              <a:t>топология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Характеристики: </a:t>
            </a:r>
            <a:r>
              <a:rPr lang="ru-RU" dirty="0"/>
              <a:t>время релаксации системы, время передачи пакета, средняя нагрузка сети (пакеты в миллисекунду), средняя нагрузка сети (байты в миллисекунду). </a:t>
            </a:r>
          </a:p>
        </p:txBody>
      </p:sp>
    </p:spTree>
    <p:extLst>
      <p:ext uri="{BB962C8B-B14F-4D97-AF65-F5344CB8AC3E}">
        <p14:creationId xmlns:p14="http://schemas.microsoft.com/office/powerpoint/2010/main" val="102103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Сводный график времени релаксации системы </a:t>
            </a:r>
            <a:r>
              <a:rPr lang="ru-RU" sz="2800" dirty="0" smtClean="0"/>
              <a:t>(топология "</a:t>
            </a:r>
            <a:r>
              <a:rPr lang="ru-RU" sz="2800" dirty="0"/>
              <a:t>линия")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16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Аппроксимация зависимости времени релаксации системы от количества узлов в системе </a:t>
            </a:r>
            <a:r>
              <a:rPr lang="ru-RU" sz="2800" dirty="0" smtClean="0"/>
              <a:t>(топология "</a:t>
            </a:r>
            <a:r>
              <a:rPr lang="ru-RU" sz="2800" dirty="0"/>
              <a:t>линия")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298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Сводный график времени передачи пакета </a:t>
            </a:r>
            <a:r>
              <a:rPr lang="ru-RU" dirty="0" smtClean="0"/>
              <a:t>(топология "</a:t>
            </a:r>
            <a:r>
              <a:rPr lang="ru-RU" dirty="0"/>
              <a:t>линия")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7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Аппроксимация зависимости времени передачи пакета от количества узлов в системе </a:t>
            </a:r>
            <a:r>
              <a:rPr lang="ru-RU" sz="2400" dirty="0" smtClean="0"/>
              <a:t>(топология "</a:t>
            </a:r>
            <a:r>
              <a:rPr lang="ru-RU" sz="2400" dirty="0"/>
              <a:t>линия")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89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Сводные графики средней </a:t>
            </a:r>
            <a:r>
              <a:rPr lang="ru-RU" smtClean="0"/>
              <a:t>нагрузки системы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476745"/>
              </p:ext>
            </p:extLst>
          </p:nvPr>
        </p:nvGraphicFramePr>
        <p:xfrm>
          <a:off x="457200" y="2249488"/>
          <a:ext cx="41148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278918184"/>
              </p:ext>
            </p:extLst>
          </p:nvPr>
        </p:nvGraphicFramePr>
        <p:xfrm>
          <a:off x="4572000" y="2204864"/>
          <a:ext cx="424815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965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Аппроксимация зависимости нагрузки сети от количества узлов в сети </a:t>
            </a:r>
            <a:r>
              <a:rPr lang="ru-RU" sz="2800" dirty="0" smtClean="0"/>
              <a:t>(топология</a:t>
            </a:r>
            <a:r>
              <a:rPr lang="en-US" sz="2800" dirty="0" smtClean="0"/>
              <a:t> </a:t>
            </a:r>
            <a:r>
              <a:rPr lang="ru-RU" sz="2800" dirty="0" smtClean="0"/>
              <a:t>"</a:t>
            </a:r>
            <a:r>
              <a:rPr lang="ru-RU" sz="2800" dirty="0"/>
              <a:t>линия")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382132"/>
              </p:ext>
            </p:extLst>
          </p:nvPr>
        </p:nvGraphicFramePr>
        <p:xfrm>
          <a:off x="457200" y="2249488"/>
          <a:ext cx="41148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965202734"/>
              </p:ext>
            </p:extLst>
          </p:nvPr>
        </p:nvGraphicFramePr>
        <p:xfrm>
          <a:off x="4427984" y="2204864"/>
          <a:ext cx="424815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701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топологии “линия” </a:t>
            </a:r>
            <a:r>
              <a:rPr lang="en-US" dirty="0"/>
              <a:t>c </a:t>
            </a:r>
            <a:r>
              <a:rPr lang="ru-RU" dirty="0"/>
              <a:t>ростом числа узлов в сети наблюдается близкое к линейному увеличение времени релаксации системы, времени передачи пакета, увеличение нагрузки сети.</a:t>
            </a:r>
          </a:p>
        </p:txBody>
      </p:sp>
    </p:spTree>
    <p:extLst>
      <p:ext uri="{BB962C8B-B14F-4D97-AF65-F5344CB8AC3E}">
        <p14:creationId xmlns:p14="http://schemas.microsoft.com/office/powerpoint/2010/main" val="1467677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поставленные задачи были успешно выполнены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Анализ существующих на рынке систем.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Определение требований к симулятору.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Изучение технологии </a:t>
            </a:r>
            <a:r>
              <a:rPr lang="en-US" dirty="0"/>
              <a:t>Bluetooth Low Energy</a:t>
            </a:r>
            <a:r>
              <a:rPr lang="ru-RU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Реализация симулятора.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Получение и анализ характеристик </a:t>
            </a:r>
            <a:r>
              <a:rPr lang="en-US" dirty="0"/>
              <a:t>mesh-</a:t>
            </a:r>
            <a:r>
              <a:rPr lang="ru-RU" dirty="0"/>
              <a:t>сети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50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Актуальность.</a:t>
            </a:r>
            <a:r>
              <a:rPr lang="en-US" dirty="0"/>
              <a:t> Internet of </a:t>
            </a:r>
            <a:r>
              <a:rPr lang="en-US" dirty="0" smtClean="0"/>
              <a:t>things</a:t>
            </a:r>
            <a:r>
              <a:rPr lang="ru-RU" dirty="0"/>
              <a:t>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21" y="2411134"/>
            <a:ext cx="6858957" cy="4001058"/>
          </a:xfrm>
        </p:spPr>
      </p:pic>
    </p:spTree>
    <p:extLst>
      <p:ext uri="{BB962C8B-B14F-4D97-AF65-F5344CB8AC3E}">
        <p14:creationId xmlns:p14="http://schemas.microsoft.com/office/powerpoint/2010/main" val="289001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Актуальность. </a:t>
            </a:r>
            <a:r>
              <a:rPr lang="en-US" dirty="0" smtClean="0"/>
              <a:t>Bluetooth Low Energy.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92341"/>
            <a:ext cx="8229600" cy="3238644"/>
          </a:xfrm>
        </p:spPr>
      </p:pic>
    </p:spTree>
    <p:extLst>
      <p:ext uri="{BB962C8B-B14F-4D97-AF65-F5344CB8AC3E}">
        <p14:creationId xmlns:p14="http://schemas.microsoft.com/office/powerpoint/2010/main" val="64068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Целью работы является создание системы моделирования </a:t>
            </a:r>
            <a:r>
              <a:rPr lang="en-US" dirty="0" smtClean="0"/>
              <a:t>mesh-</a:t>
            </a:r>
            <a:r>
              <a:rPr lang="ru-RU" dirty="0" smtClean="0"/>
              <a:t>сети на базе устройств </a:t>
            </a:r>
            <a:r>
              <a:rPr lang="en-US" dirty="0" smtClean="0"/>
              <a:t>Bluetooth Low Energy</a:t>
            </a:r>
            <a:r>
              <a:rPr lang="ru-RU" dirty="0" smtClean="0"/>
              <a:t>, использующей реальный стек протоколов, осуществляющей подсчет характеристик </a:t>
            </a:r>
            <a:r>
              <a:rPr lang="en-US" dirty="0" smtClean="0"/>
              <a:t>mesh-</a:t>
            </a:r>
            <a:r>
              <a:rPr lang="ru-RU" dirty="0" smtClean="0"/>
              <a:t>сети.</a:t>
            </a:r>
          </a:p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Анализ существующих на рынке систем.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Определение требований к симулятору.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Изучение технологии </a:t>
            </a:r>
            <a:r>
              <a:rPr lang="en-US" dirty="0" smtClean="0"/>
              <a:t>Bluetooth Low Energy</a:t>
            </a:r>
            <a:r>
              <a:rPr lang="ru-RU" dirty="0" smtClean="0"/>
              <a:t>.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Реализация симулятора.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Получение и анализ характеристик </a:t>
            </a:r>
            <a:r>
              <a:rPr lang="en-US" dirty="0" smtClean="0"/>
              <a:t>mesh-</a:t>
            </a:r>
            <a:r>
              <a:rPr lang="ru-RU" dirty="0" smtClean="0"/>
              <a:t>сети.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314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существующих систем. </a:t>
            </a:r>
            <a:r>
              <a:rPr lang="en-US" dirty="0" err="1" smtClean="0"/>
              <a:t>BTool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BTool</a:t>
            </a:r>
            <a:r>
              <a:rPr lang="ru-RU" dirty="0"/>
              <a:t> – приложение, позволяющее пользователю устанавливать соединение с </a:t>
            </a:r>
            <a:r>
              <a:rPr lang="en-US" dirty="0"/>
              <a:t>Bluetooth Low Energy</a:t>
            </a:r>
            <a:r>
              <a:rPr lang="ru-RU" dirty="0"/>
              <a:t> устройством под видом “</a:t>
            </a:r>
            <a:r>
              <a:rPr lang="en-US" dirty="0"/>
              <a:t>Master</a:t>
            </a:r>
            <a:r>
              <a:rPr lang="ru-RU" dirty="0"/>
              <a:t>”-</a:t>
            </a:r>
            <a:r>
              <a:rPr lang="ru-RU" dirty="0" smtClean="0"/>
              <a:t>устройства</a:t>
            </a:r>
            <a:r>
              <a:rPr lang="en-US" dirty="0" smtClean="0"/>
              <a:t>.</a:t>
            </a:r>
          </a:p>
          <a:p>
            <a:r>
              <a:rPr lang="en-US" dirty="0" err="1"/>
              <a:t>BTool</a:t>
            </a:r>
            <a:r>
              <a:rPr lang="en-US" dirty="0"/>
              <a:t> </a:t>
            </a:r>
            <a:r>
              <a:rPr lang="ru-RU" dirty="0"/>
              <a:t>предоставляет пользователю следующие возможности:</a:t>
            </a:r>
          </a:p>
          <a:p>
            <a:pPr lvl="1"/>
            <a:r>
              <a:rPr lang="ru-RU" dirty="0"/>
              <a:t>Поиск доступных устройств</a:t>
            </a:r>
          </a:p>
          <a:p>
            <a:pPr lvl="1"/>
            <a:r>
              <a:rPr lang="ru-RU" dirty="0"/>
              <a:t>Создание соединения с найденными устройствами</a:t>
            </a:r>
          </a:p>
          <a:p>
            <a:pPr lvl="1"/>
            <a:r>
              <a:rPr lang="ru-RU" dirty="0"/>
              <a:t>Установление параметров соединения</a:t>
            </a:r>
          </a:p>
          <a:p>
            <a:pPr lvl="1"/>
            <a:r>
              <a:rPr lang="ru-RU" dirty="0"/>
              <a:t>Чтение и запись доступных </a:t>
            </a:r>
            <a:r>
              <a:rPr lang="en-US" dirty="0"/>
              <a:t>GATT</a:t>
            </a:r>
            <a:r>
              <a:rPr lang="ru-RU" dirty="0"/>
              <a:t>(</a:t>
            </a:r>
            <a:r>
              <a:rPr lang="ru-RU" dirty="0" err="1"/>
              <a:t>Generic</a:t>
            </a:r>
            <a:r>
              <a:rPr lang="ru-RU" dirty="0"/>
              <a:t> </a:t>
            </a:r>
            <a:r>
              <a:rPr lang="ru-RU" dirty="0" err="1"/>
              <a:t>Attribute</a:t>
            </a:r>
            <a:r>
              <a:rPr lang="ru-RU" dirty="0"/>
              <a:t> </a:t>
            </a:r>
            <a:r>
              <a:rPr lang="ru-RU" dirty="0" err="1"/>
              <a:t>Profile</a:t>
            </a:r>
            <a:r>
              <a:rPr lang="ru-RU" dirty="0"/>
              <a:t>)-характеристик</a:t>
            </a:r>
          </a:p>
          <a:p>
            <a:pPr lvl="1"/>
            <a:r>
              <a:rPr lang="ru-RU" dirty="0"/>
              <a:t>Использование доступных</a:t>
            </a:r>
            <a:r>
              <a:rPr lang="en-US" dirty="0"/>
              <a:t> GATT </a:t>
            </a:r>
            <a:r>
              <a:rPr lang="ru-RU" dirty="0"/>
              <a:t>сервисов</a:t>
            </a:r>
            <a:r>
              <a:rPr lang="en-US" dirty="0"/>
              <a:t> (Battery service, accelerometer service </a:t>
            </a:r>
            <a:r>
              <a:rPr lang="ru-RU" dirty="0"/>
              <a:t>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034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</a:t>
            </a:r>
            <a:r>
              <a:rPr lang="en-US" dirty="0" smtClean="0"/>
              <a:t>MOBLE Simulator </a:t>
            </a:r>
            <a:r>
              <a:rPr lang="ru-RU" dirty="0" smtClean="0"/>
              <a:t>и </a:t>
            </a:r>
            <a:r>
              <a:rPr lang="en-US" dirty="0" err="1" smtClean="0"/>
              <a:t>BTool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/>
              <a:t>Продукт </a:t>
            </a:r>
            <a:r>
              <a:rPr lang="en-US" dirty="0" err="1"/>
              <a:t>BTool</a:t>
            </a:r>
            <a:r>
              <a:rPr lang="en-US" dirty="0"/>
              <a:t> </a:t>
            </a:r>
            <a:r>
              <a:rPr lang="ru-RU" dirty="0"/>
              <a:t>не подходит для достижения поставленных целей. Таким образом, возникает необходимость в создании собственной системы.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1"/>
          </p:nvPr>
        </p:nvGraphicFramePr>
        <p:xfrm>
          <a:off x="152400" y="776288"/>
          <a:ext cx="5101055" cy="432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5389"/>
                <a:gridCol w="1662833"/>
                <a:gridCol w="1662833"/>
              </a:tblGrid>
              <a:tr h="2059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Свойство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BTool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MOBLE Simulator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</a:tr>
              <a:tr h="10296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Поддержка </a:t>
                      </a:r>
                      <a:r>
                        <a:rPr lang="en-US" sz="900">
                          <a:effectLst/>
                        </a:rPr>
                        <a:t>Connection State</a:t>
                      </a:r>
                      <a:r>
                        <a:rPr lang="ru-RU" sz="900">
                          <a:effectLst/>
                        </a:rPr>
                        <a:t> (Конечный автомат состояний устройства будет рассмотрен в разделе </a:t>
                      </a:r>
                      <a:r>
                        <a:rPr lang="en-US" sz="900">
                          <a:effectLst/>
                        </a:rPr>
                        <a:t>Bluetooth LE</a:t>
                      </a:r>
                      <a:r>
                        <a:rPr lang="ru-RU" sz="900">
                          <a:effectLst/>
                        </a:rPr>
                        <a:t>)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Присутствует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Отсутствует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</a:tr>
              <a:tr h="10296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Конфигурирование топологии сети (задание количества устройств, задание полей видимости устройств)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Отсутствует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Присутствует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</a:tr>
              <a:tr h="4118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Взаимодействие с реальным устройством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Присутствует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Отсутствует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</a:tr>
              <a:tr h="8236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Сбор характеристик сети (нагрузка, время релаксации, время передачи пакета и т.д.)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Отсутствует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Присутствует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</a:tr>
              <a:tr h="8236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Задание сценария работы устройств (расписание отсылки пакетов)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Отсутствует</a:t>
                      </a:r>
                      <a:endParaRPr lang="ru-RU" sz="9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Присутствует</a:t>
                      </a:r>
                      <a:endParaRPr lang="ru-RU" sz="9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1040" marR="8104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62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разрабатываемой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ru-RU" dirty="0"/>
              <a:t>Возможность конфигурирования топологии сети</a:t>
            </a:r>
          </a:p>
          <a:p>
            <a:pPr lvl="0"/>
            <a:r>
              <a:rPr lang="ru-RU" dirty="0"/>
              <a:t>Импорт стека протоколов без его последующего изменения</a:t>
            </a:r>
          </a:p>
          <a:p>
            <a:pPr lvl="0"/>
            <a:r>
              <a:rPr lang="ru-RU" dirty="0"/>
              <a:t>Реализация сбора характеристик сети (время релаксации, время передачи, средняя нагрузка)</a:t>
            </a:r>
          </a:p>
          <a:p>
            <a:pPr lvl="0"/>
            <a:r>
              <a:rPr lang="ru-RU" dirty="0"/>
              <a:t>Автоматическое определение модельного времени, необходимого для получения данных характеристик</a:t>
            </a:r>
          </a:p>
          <a:p>
            <a:r>
              <a:rPr lang="ru-RU" dirty="0"/>
              <a:t>Задание размера выборки характеристик</a:t>
            </a:r>
          </a:p>
        </p:txBody>
      </p:sp>
    </p:spTree>
    <p:extLst>
      <p:ext uri="{BB962C8B-B14F-4D97-AF65-F5344CB8AC3E}">
        <p14:creationId xmlns:p14="http://schemas.microsoft.com/office/powerpoint/2010/main" val="45850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Функционирование системы основано на четырех основных классах</a:t>
            </a:r>
            <a:r>
              <a:rPr lang="en-US" dirty="0" smtClean="0"/>
              <a:t>: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SimMngr</a:t>
            </a:r>
            <a:endParaRPr lang="en-US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TopologyMngr</a:t>
            </a:r>
            <a:endParaRPr lang="en-US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Packet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BLEdevice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30638"/>
            <a:ext cx="5102225" cy="4342824"/>
          </a:xfrm>
        </p:spPr>
      </p:pic>
    </p:spTree>
    <p:extLst>
      <p:ext uri="{BB962C8B-B14F-4D97-AF65-F5344CB8AC3E}">
        <p14:creationId xmlns:p14="http://schemas.microsoft.com/office/powerpoint/2010/main" val="111012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Классы </a:t>
            </a:r>
            <a:r>
              <a:rPr lang="en-US" dirty="0" err="1" smtClean="0"/>
              <a:t>SimMngr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BLEdevice</a:t>
            </a:r>
            <a:r>
              <a:rPr lang="en-US" dirty="0" smtClean="0"/>
              <a:t> </a:t>
            </a:r>
            <a:r>
              <a:rPr lang="ru-RU" dirty="0" smtClean="0"/>
              <a:t>взаимодействуют  с импортированным стеком протоколов.</a:t>
            </a:r>
            <a:endParaRPr lang="en-US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объекты класса </a:t>
            </a:r>
            <a:r>
              <a:rPr lang="en-US" dirty="0" err="1"/>
              <a:t>BLEdevice</a:t>
            </a:r>
            <a:r>
              <a:rPr lang="ru-RU" dirty="0"/>
              <a:t> используют один и тот же программный код стека </a:t>
            </a:r>
            <a:r>
              <a:rPr lang="ru-RU" dirty="0" smtClean="0"/>
              <a:t>протоколов.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22812"/>
            <a:ext cx="5102225" cy="1958476"/>
          </a:xfrm>
        </p:spPr>
      </p:pic>
    </p:spTree>
    <p:extLst>
      <p:ext uri="{BB962C8B-B14F-4D97-AF65-F5344CB8AC3E}">
        <p14:creationId xmlns:p14="http://schemas.microsoft.com/office/powerpoint/2010/main" val="1439515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504</TotalTime>
  <Words>966</Words>
  <Application>Microsoft Office PowerPoint</Application>
  <PresentationFormat>Экран (4:3)</PresentationFormat>
  <Paragraphs>93</Paragraphs>
  <Slides>18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Городская</vt:lpstr>
      <vt:lpstr>Система моделирования mesh-сети на базе Bluetooth Low Energy</vt:lpstr>
      <vt:lpstr>Актуальность. Internet of things.</vt:lpstr>
      <vt:lpstr>Актуальность. Bluetooth Low Energy.</vt:lpstr>
      <vt:lpstr>Цели и задачи.</vt:lpstr>
      <vt:lpstr>Анализ существующих систем. BTool.</vt:lpstr>
      <vt:lpstr>Сравнение MOBLE Simulator и BTool.</vt:lpstr>
      <vt:lpstr>Требования к разрабатываемой системе</vt:lpstr>
      <vt:lpstr>Архитектура системы</vt:lpstr>
      <vt:lpstr>Архитектура системы</vt:lpstr>
      <vt:lpstr>Получение и анализ характеристик сети</vt:lpstr>
      <vt:lpstr>Сводный график времени релаксации системы (топология "линия")</vt:lpstr>
      <vt:lpstr>Аппроксимация зависимости времени релаксации системы от количества узлов в системе (топология "линия")</vt:lpstr>
      <vt:lpstr>Сводный график времени передачи пакета (топология "линия")</vt:lpstr>
      <vt:lpstr>Аппроксимация зависимости времени передачи пакета от количества узлов в системе (топология "линия")</vt:lpstr>
      <vt:lpstr>Сводные графики средней нагрузки системы</vt:lpstr>
      <vt:lpstr>Аппроксимация зависимости нагрузки сети от количества узлов в сети (топология "линия")</vt:lpstr>
      <vt:lpstr>Вывод</vt:lpstr>
      <vt:lpstr>Заключение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моделирования mesh-сети на базе Bluetooth Low Energy</dc:title>
  <dc:creator>AntonSknvsky</dc:creator>
  <cp:lastModifiedBy>AntonSknvsky</cp:lastModifiedBy>
  <cp:revision>21</cp:revision>
  <dcterms:created xsi:type="dcterms:W3CDTF">2015-06-06T11:10:40Z</dcterms:created>
  <dcterms:modified xsi:type="dcterms:W3CDTF">2015-06-08T10:01:32Z</dcterms:modified>
</cp:coreProperties>
</file>