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сформированных гипотез (в %)</c:v>
                </c:pt>
              </c:strCache>
            </c:strRef>
          </c:tx>
          <c:invertIfNegative val="0"/>
          <c:cat>
            <c:strRef>
              <c:f>Лист1!$A$2:$A$4</c:f>
              <c:strCache>
                <c:ptCount val="3"/>
                <c:pt idx="0">
                  <c:v>Искусственные фразы</c:v>
                </c:pt>
                <c:pt idx="1">
                  <c:v>Реальные фразы (positive test)</c:v>
                </c:pt>
                <c:pt idx="2">
                  <c:v>Реальные фразы (negative test)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96.410256410000002</c:v>
                </c:pt>
                <c:pt idx="1">
                  <c:v>63.85542169</c:v>
                </c:pt>
                <c:pt idx="2">
                  <c:v>1.5151515149999999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559680"/>
        <c:axId val="87217664"/>
      </c:barChart>
      <c:catAx>
        <c:axId val="79559680"/>
        <c:scaling>
          <c:orientation val="minMax"/>
        </c:scaling>
        <c:delete val="0"/>
        <c:axPos val="b"/>
        <c:majorTickMark val="out"/>
        <c:minorTickMark val="none"/>
        <c:tickLblPos val="nextTo"/>
        <c:crossAx val="87217664"/>
        <c:crosses val="autoZero"/>
        <c:auto val="1"/>
        <c:lblAlgn val="ctr"/>
        <c:lblOffset val="100"/>
        <c:noMultiLvlLbl val="0"/>
      </c:catAx>
      <c:valAx>
        <c:axId val="8721766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559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Разработка и программная реализация модуля для генерации достоверных гипотез пользовательского ввода в системах понимания естественной речи</a:t>
            </a:r>
            <a:endParaRPr lang="en-US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r>
              <a:rPr lang="ru-RU" dirty="0" err="1" smtClean="0"/>
              <a:t>Грицина</a:t>
            </a:r>
            <a:r>
              <a:rPr lang="ru-RU" dirty="0" smtClean="0"/>
              <a:t> Е.О., группа 43504/3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The Stanford Parser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Синтаксический анализатор, входящие в библиотеку </a:t>
            </a:r>
            <a:r>
              <a:rPr lang="en-US" b="1" dirty="0" smtClean="0"/>
              <a:t>Stanford CoreNLP</a:t>
            </a:r>
            <a:r>
              <a:rPr lang="ru-RU" dirty="0" smtClean="0"/>
              <a:t>. Позволяет формировать синтаксические деревья и работать с ними.</a:t>
            </a:r>
          </a:p>
          <a:p>
            <a:pPr marL="0" indent="0" algn="ctr">
              <a:buNone/>
            </a:pPr>
            <a:r>
              <a:rPr lang="en-US" i="1" dirty="0" smtClean="0"/>
              <a:t>Describe witness in case 12</a:t>
            </a:r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86000" y="3886200"/>
            <a:ext cx="4495800" cy="213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(ROOT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(S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(VP (VB Describe)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(NP (NN witness))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(PP (IN in)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NP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NN case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12))))))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7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семантического сокращения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На основе анализа синтаксических деревьев было разработано 12 правил для формирования гипотез пользовательского ввода: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/>
              <a:t>Пунктуация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и замена слова </a:t>
            </a:r>
            <a:r>
              <a:rPr lang="en-US" b="1" dirty="0" smtClean="0"/>
              <a:t>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Притяжательное окончание </a:t>
            </a:r>
            <a:r>
              <a:rPr lang="ru-RU" b="1" dirty="0" smtClean="0"/>
              <a:t>«</a:t>
            </a:r>
            <a:r>
              <a:rPr lang="en-US" b="1" dirty="0" smtClean="0"/>
              <a:t>’s</a:t>
            </a:r>
            <a:r>
              <a:rPr lang="ru-RU" b="1" dirty="0" smtClean="0"/>
              <a:t>»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/>
              <a:t>Прилагательные</a:t>
            </a:r>
            <a:r>
              <a:rPr lang="ru-RU" dirty="0" smtClean="0"/>
              <a:t> перед существительным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/>
              <a:t>Окончание «</a:t>
            </a:r>
            <a:r>
              <a:rPr lang="en-US" b="1" dirty="0" smtClean="0"/>
              <a:t>s</a:t>
            </a:r>
            <a:r>
              <a:rPr lang="ru-RU" b="1" dirty="0" smtClean="0"/>
              <a:t>» </a:t>
            </a:r>
            <a:r>
              <a:rPr lang="ru-RU" dirty="0" smtClean="0"/>
              <a:t>в числительных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числительных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наречий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имен собственных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равнозначных конструкций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3 правила для работы с </a:t>
            </a:r>
            <a:r>
              <a:rPr lang="ru-RU" b="1" dirty="0" smtClean="0"/>
              <a:t>предложными конструкциями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089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семантического сокращения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Удаление однородных конструкций</a:t>
            </a:r>
          </a:p>
          <a:p>
            <a:pPr marL="0" indent="0" algn="ctr">
              <a:buNone/>
            </a:pPr>
            <a:r>
              <a:rPr lang="en-US" i="1" dirty="0" smtClean="0"/>
              <a:t>What’s the best way to get to witness one from here</a:t>
            </a:r>
            <a:endParaRPr lang="en-US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95400" y="2667000"/>
            <a:ext cx="6553200" cy="3733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(SBARQ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(WHNP (WP what))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(SQ (VBZ 's)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(NP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(NP (DT the) (JJS best) (NN way))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(S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(VP (TO to)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(VP (VB get)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(PP (TO to)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 (NP (NN witness) (CD one)))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(PP (IN from)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 (NP (RB here))))))))))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9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семантического сокращения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Удаление предложных конструкций</a:t>
            </a:r>
          </a:p>
          <a:p>
            <a:pPr marL="0" indent="0" algn="ctr">
              <a:buNone/>
            </a:pPr>
            <a:r>
              <a:rPr lang="en-US" i="1" dirty="0" smtClean="0"/>
              <a:t>Find my video record with car crashing in the gallery</a:t>
            </a:r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4000" y="2819400"/>
            <a:ext cx="6096000" cy="2819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(VP (VB find)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(NP (PRP$ my) (NN video) (NN record))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(PP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(IN with)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(NP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(NP (NN car))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(VP (VBG crashing)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(PP (IN in)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(NP (DT the) (NN gallery)))))))))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9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Порядок формирования гипотез</a:t>
            </a:r>
            <a:endParaRPr lang="en-US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02871" y="1752600"/>
            <a:ext cx="1447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Исходное предложение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0000" y="1747157"/>
            <a:ext cx="1828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Предварительная обработка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5600" y="1747157"/>
            <a:ext cx="1828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Построение синтаксического дерева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Stanford Parser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0600" y="3124200"/>
            <a:ext cx="7620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Применение правил семантического сокращения</a:t>
            </a: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правил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02871" y="3581400"/>
            <a:ext cx="1447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Анализ дерева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1102" y="3581400"/>
            <a:ext cx="1586595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Формирование гипотез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26702" y="3581400"/>
            <a:ext cx="1586595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Удаление повторов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05600" y="5257800"/>
            <a:ext cx="18288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Восстановление предложений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Stanford Parser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57600" y="5334000"/>
            <a:ext cx="1970314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Список гипотез пользовательского ввода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>
            <a:stCxn id="4" idx="3"/>
            <a:endCxn id="5" idx="1"/>
          </p:cNvCxnSpPr>
          <p:nvPr/>
        </p:nvCxnSpPr>
        <p:spPr>
          <a:xfrm flipV="1">
            <a:off x="2650671" y="2242457"/>
            <a:ext cx="1159329" cy="54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6" idx="1"/>
          </p:cNvCxnSpPr>
          <p:nvPr/>
        </p:nvCxnSpPr>
        <p:spPr>
          <a:xfrm>
            <a:off x="5638800" y="2242457"/>
            <a:ext cx="1066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2"/>
          </p:cNvCxnSpPr>
          <p:nvPr/>
        </p:nvCxnSpPr>
        <p:spPr>
          <a:xfrm flipH="1">
            <a:off x="7619999" y="2737757"/>
            <a:ext cx="1" cy="3864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650671" y="3886200"/>
            <a:ext cx="12804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3"/>
            <a:endCxn id="10" idx="1"/>
          </p:cNvCxnSpPr>
          <p:nvPr/>
        </p:nvCxnSpPr>
        <p:spPr>
          <a:xfrm>
            <a:off x="5517697" y="4076700"/>
            <a:ext cx="130900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7619999" y="5029200"/>
            <a:ext cx="1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1" idx="1"/>
          </p:cNvCxnSpPr>
          <p:nvPr/>
        </p:nvCxnSpPr>
        <p:spPr>
          <a:xfrm flipH="1">
            <a:off x="5627914" y="5829300"/>
            <a:ext cx="10776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2650672" y="4267200"/>
            <a:ext cx="128043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5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en-US" dirty="0"/>
          </a:p>
        </p:txBody>
      </p:sp>
      <p:pic>
        <p:nvPicPr>
          <p:cNvPr id="2050" name="Picture 2" descr="C:\Users\Demo\Documents\GraduateWorks\docs\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19200"/>
            <a:ext cx="884604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4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u-RU" dirty="0" smtClean="0"/>
              <a:t>Оценка достоверности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715000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ru-RU" dirty="0" smtClean="0"/>
                  <a:t>Происходит при формировании каждой гипотезы.</a:t>
                </a:r>
              </a:p>
              <a:p>
                <a:pPr algn="just"/>
                <a:r>
                  <a:rPr lang="ru-RU" dirty="0" smtClean="0"/>
                  <a:t>Зависит от количества удаляемых слов и их частей речи.</a:t>
                </a:r>
              </a:p>
              <a:p>
                <a:pPr algn="just"/>
                <a:r>
                  <a:rPr lang="ru-RU" dirty="0" smtClean="0"/>
                  <a:t>Каждая часть речи имеет свой «вес». Веса описаны в классе констант.</a:t>
                </a:r>
              </a:p>
              <a:p>
                <a:pPr algn="just"/>
                <a:r>
                  <a:rPr lang="ru-RU" dirty="0" smtClean="0"/>
                  <a:t>Исходная фраза обладает максимальной достоверностью, гипотезы лишь уменьшают ее.</a:t>
                </a:r>
              </a:p>
              <a:p>
                <a:pPr algn="just"/>
                <a:r>
                  <a:rPr lang="ru-RU" dirty="0" smtClean="0"/>
                  <a:t>Рассчитывается по формуле:</a:t>
                </a:r>
              </a:p>
              <a:p>
                <a:pPr algn="just"/>
                <a:endParaRPr lang="ru-RU" sz="11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𝑛𝑒𝑤𝐶𝑜𝑛𝑓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𝑐𝑜𝑛𝑓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𝑐𝑜𝑛𝑓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𝑟𝑊𝑐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𝑡𝑊𝑐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𝑃𝑂𝑆𝑐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𝑅𝑐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endParaRPr lang="en-US" sz="1200" dirty="0" smtClean="0"/>
              </a:p>
              <a:p>
                <a:pPr algn="just"/>
                <a:r>
                  <a:rPr lang="en-US" b="1" dirty="0" err="1" smtClean="0"/>
                  <a:t>newConf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b="1" dirty="0" err="1" smtClean="0"/>
                  <a:t>conf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новая и исходная достоверность, </a:t>
                </a:r>
                <a:r>
                  <a:rPr lang="en-US" b="1" dirty="0" err="1" smtClean="0"/>
                  <a:t>rWc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количество удаленных слов, </a:t>
                </a:r>
                <a:r>
                  <a:rPr lang="en-US" b="1" dirty="0" err="1" smtClean="0"/>
                  <a:t>tWc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слов до удаления, </a:t>
                </a:r>
                <a:r>
                  <a:rPr lang="en-US" b="1" dirty="0" err="1" smtClean="0"/>
                  <a:t>POSc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b="1" dirty="0" err="1" smtClean="0"/>
                  <a:t>Rc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коэффициенты для частей речи и применяемого правила.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715000"/>
              </a:xfrm>
              <a:blipFill rotWithShape="1">
                <a:blip r:embed="rId2"/>
                <a:stretch>
                  <a:fillRect l="-815" t="-64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7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ru-RU" sz="4400" dirty="0" smtClean="0"/>
              <a:t>Результат работы алгоритма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Пример 1.</a:t>
            </a:r>
          </a:p>
          <a:p>
            <a:pPr marL="0" indent="0" algn="ctr">
              <a:buNone/>
            </a:pPr>
            <a:r>
              <a:rPr lang="en-US" i="1" dirty="0" smtClean="0"/>
              <a:t>I </a:t>
            </a:r>
            <a:r>
              <a:rPr lang="en-US" i="1" dirty="0"/>
              <a:t>need to get to witness 3 in case 8776</a:t>
            </a:r>
          </a:p>
          <a:p>
            <a:pPr marL="0" indent="0">
              <a:buNone/>
            </a:pPr>
            <a:r>
              <a:rPr lang="en-US" b="1" dirty="0" err="1"/>
              <a:t>Ожидаемые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 in case 8776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 3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 in case 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</a:t>
            </a:r>
          </a:p>
          <a:p>
            <a:pPr marL="0" indent="0">
              <a:buNone/>
            </a:pPr>
            <a:r>
              <a:rPr lang="en-US" b="1" dirty="0" err="1"/>
              <a:t>Результат</a:t>
            </a:r>
            <a:r>
              <a:rPr lang="en-US" b="1" dirty="0"/>
              <a:t> </a:t>
            </a:r>
            <a:r>
              <a:rPr lang="en-US" b="1" dirty="0" err="1"/>
              <a:t>работы</a:t>
            </a:r>
            <a:r>
              <a:rPr lang="en-US" b="1" dirty="0"/>
              <a:t> </a:t>
            </a:r>
            <a:r>
              <a:rPr lang="en-US" b="1" dirty="0" err="1" smtClean="0"/>
              <a:t>алгоритма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c:1.0 </a:t>
            </a:r>
            <a:r>
              <a:rPr lang="en-US" dirty="0"/>
              <a:t>: I need to get to witness 3 in case 8776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c:0.944 </a:t>
            </a:r>
            <a:r>
              <a:rPr lang="en-US" dirty="0"/>
              <a:t>: I need to get to witness in case 8776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c:0.93 </a:t>
            </a:r>
            <a:r>
              <a:rPr lang="en-US" dirty="0"/>
              <a:t>: I need to get to witness 3 in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c:0.870 </a:t>
            </a:r>
            <a:r>
              <a:rPr lang="en-US" dirty="0"/>
              <a:t>: I need to get to witness in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c:0.803 </a:t>
            </a:r>
            <a:r>
              <a:rPr lang="en-US" dirty="0"/>
              <a:t>: I need to get to witness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c:0.739 </a:t>
            </a:r>
            <a:r>
              <a:rPr lang="en-US" dirty="0"/>
              <a:t>: I need to get to witness</a:t>
            </a:r>
          </a:p>
          <a:p>
            <a:pPr marL="0" indent="0">
              <a:buNone/>
            </a:pPr>
            <a:r>
              <a:rPr lang="en-US" b="1" dirty="0" err="1"/>
              <a:t>Сформированные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 4 </a:t>
            </a:r>
            <a:r>
              <a:rPr lang="en-US" b="1" dirty="0" err="1"/>
              <a:t>из</a:t>
            </a:r>
            <a:r>
              <a:rPr lang="en-US" b="1" dirty="0"/>
              <a:t>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7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ru-RU" sz="4400" dirty="0"/>
              <a:t>Результат работы алгоритма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  <a:r>
              <a:rPr lang="ru-RU" b="1" dirty="0" smtClean="0"/>
              <a:t>.</a:t>
            </a:r>
          </a:p>
          <a:p>
            <a:pPr marL="0" indent="0" algn="ctr">
              <a:buNone/>
            </a:pPr>
            <a:r>
              <a:rPr lang="en-US" i="1" dirty="0" smtClean="0"/>
              <a:t>let </a:t>
            </a:r>
            <a:r>
              <a:rPr lang="en-US" i="1" dirty="0"/>
              <a:t>make our way to the residence of witness number 2</a:t>
            </a:r>
          </a:p>
          <a:p>
            <a:pPr marL="0" indent="0">
              <a:buNone/>
            </a:pPr>
            <a:r>
              <a:rPr lang="en-US" b="1" dirty="0" err="1"/>
              <a:t>Ожидаемые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the residence of witness 2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the residence of witness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witness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the residence</a:t>
            </a:r>
          </a:p>
          <a:p>
            <a:pPr marL="0" indent="0">
              <a:buNone/>
            </a:pPr>
            <a:r>
              <a:rPr lang="en-US" b="1" dirty="0" err="1"/>
              <a:t>Результат</a:t>
            </a:r>
            <a:r>
              <a:rPr lang="en-US" b="1" dirty="0"/>
              <a:t> </a:t>
            </a:r>
            <a:r>
              <a:rPr lang="en-US" b="1" dirty="0" err="1"/>
              <a:t>работы</a:t>
            </a:r>
            <a:r>
              <a:rPr lang="en-US" b="1" dirty="0"/>
              <a:t> </a:t>
            </a:r>
            <a:r>
              <a:rPr lang="en-US" b="1" dirty="0" err="1" smtClean="0"/>
              <a:t>алгоритма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c:0.98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: let make our way to the residence of witness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c:0.942 </a:t>
            </a:r>
            <a:r>
              <a:rPr lang="en-US" dirty="0"/>
              <a:t>: let make way to the residence of witness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c:0.913 </a:t>
            </a:r>
            <a:r>
              <a:rPr lang="en-US" dirty="0"/>
              <a:t>: let make our way to the residence of witness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c:0.869 </a:t>
            </a:r>
            <a:r>
              <a:rPr lang="en-US" dirty="0"/>
              <a:t>: let make way to the residence of witness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c:0.788 </a:t>
            </a:r>
            <a:r>
              <a:rPr lang="en-US" dirty="0"/>
              <a:t>: let make our way to the residence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c:0.738 </a:t>
            </a:r>
            <a:r>
              <a:rPr lang="en-US" dirty="0"/>
              <a:t>: let make way to the residence</a:t>
            </a:r>
          </a:p>
          <a:p>
            <a:pPr marL="0" indent="0">
              <a:buNone/>
            </a:pPr>
            <a:r>
              <a:rPr lang="en-US" b="1" dirty="0" err="1"/>
              <a:t>Сформированные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 3 </a:t>
            </a:r>
            <a:r>
              <a:rPr lang="en-US" b="1" dirty="0" err="1"/>
              <a:t>из</a:t>
            </a:r>
            <a:r>
              <a:rPr lang="en-US" b="1" dirty="0"/>
              <a:t>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ru-RU" dirty="0" smtClean="0"/>
              <a:t>Тестирование алгоритма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Три критерия оценки работы алгоритма: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Отношение количества сформированных гипотез к ожидаемым для искусственных фраз.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Отношение количества сформированных гипотез к ожидаемым для </a:t>
            </a:r>
            <a:r>
              <a:rPr lang="ru-RU" dirty="0" smtClean="0"/>
              <a:t>реальных запросов пользователей.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Отношение количества сформированных гипотез к </a:t>
            </a:r>
            <a:r>
              <a:rPr lang="ru-RU" dirty="0" smtClean="0"/>
              <a:t>нежелательным гипотезам </a:t>
            </a:r>
            <a:r>
              <a:rPr lang="ru-RU" dirty="0"/>
              <a:t>реальных запросов пользователей.</a:t>
            </a:r>
            <a:endParaRPr lang="ru-RU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Обработка естественного языка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NLP</a:t>
            </a:r>
            <a:r>
              <a:rPr lang="en-US" dirty="0" smtClean="0"/>
              <a:t> - </a:t>
            </a:r>
            <a:r>
              <a:rPr lang="ru-RU" dirty="0"/>
              <a:t>Обработка естественного языка (</a:t>
            </a:r>
            <a:r>
              <a:rPr lang="en-US" dirty="0"/>
              <a:t>Natural Language </a:t>
            </a:r>
            <a:r>
              <a:rPr lang="en-US" dirty="0" smtClean="0"/>
              <a:t>Processing)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b="1" dirty="0" smtClean="0"/>
              <a:t>NLU</a:t>
            </a:r>
            <a:r>
              <a:rPr lang="en-US" dirty="0" smtClean="0"/>
              <a:t> – </a:t>
            </a:r>
            <a:r>
              <a:rPr lang="ru-RU" dirty="0" smtClean="0"/>
              <a:t>понимание естественной речи (</a:t>
            </a:r>
            <a:r>
              <a:rPr lang="en-US" dirty="0"/>
              <a:t>Natural language </a:t>
            </a:r>
            <a:r>
              <a:rPr lang="en-US" dirty="0" smtClean="0"/>
              <a:t>understanding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9718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Распознавание речи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7000" y="2971800"/>
            <a:ext cx="15240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Понимание текста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53000" y="29718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Генерация ответа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86600" y="29718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Синтез речи</a:t>
            </a:r>
            <a:endParaRPr lang="en-US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>
            <a:off x="1905000" y="3657600"/>
            <a:ext cx="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4191000" y="3657600"/>
            <a:ext cx="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1"/>
          </p:cNvCxnSpPr>
          <p:nvPr/>
        </p:nvCxnSpPr>
        <p:spPr>
          <a:xfrm>
            <a:off x="6400800" y="3657600"/>
            <a:ext cx="685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ru-RU" dirty="0"/>
              <a:t>Тестирование алгоритма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1537"/>
              </p:ext>
            </p:extLst>
          </p:nvPr>
        </p:nvGraphicFramePr>
        <p:xfrm>
          <a:off x="457200" y="1752600"/>
          <a:ext cx="82296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4509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Тестовый набор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 ожидаемых</a:t>
                      </a:r>
                      <a:r>
                        <a:rPr lang="ru-RU" baseline="0" dirty="0" smtClean="0"/>
                        <a:t> гипотез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Удалось сгенерировать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Кол-во фраз, для которых</a:t>
                      </a:r>
                      <a:r>
                        <a:rPr lang="ru-RU" baseline="0" dirty="0" smtClean="0"/>
                        <a:t> сработал алгоритм</a:t>
                      </a:r>
                      <a:endParaRPr lang="en-US" dirty="0"/>
                    </a:p>
                  </a:txBody>
                  <a:tcPr anchor="ctr"/>
                </a:tc>
              </a:tr>
              <a:tr h="781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Искусственные фразы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 </a:t>
                      </a:r>
                      <a:r>
                        <a:rPr lang="ru-RU" dirty="0" smtClean="0"/>
                        <a:t>из</a:t>
                      </a:r>
                      <a:r>
                        <a:rPr lang="ru-RU" baseline="0" dirty="0" smtClean="0"/>
                        <a:t> 50</a:t>
                      </a:r>
                      <a:endParaRPr lang="en-US" dirty="0"/>
                    </a:p>
                  </a:txBody>
                  <a:tcPr anchor="ctr"/>
                </a:tc>
              </a:tr>
              <a:tr h="781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Реальные фразы</a:t>
                      </a:r>
                    </a:p>
                    <a:p>
                      <a:pPr algn="ctr"/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test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 из 26</a:t>
                      </a:r>
                      <a:endParaRPr lang="en-US" dirty="0"/>
                    </a:p>
                  </a:txBody>
                  <a:tcPr anchor="ctr"/>
                </a:tc>
              </a:tr>
              <a:tr h="781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Реальные</a:t>
                      </a:r>
                      <a:r>
                        <a:rPr lang="ru-RU" baseline="0" dirty="0" smtClean="0"/>
                        <a:t> фразы</a:t>
                      </a:r>
                    </a:p>
                    <a:p>
                      <a:pPr algn="ctr"/>
                      <a:r>
                        <a:rPr lang="ru-RU" baseline="0" dirty="0" smtClean="0"/>
                        <a:t>(</a:t>
                      </a:r>
                      <a:r>
                        <a:rPr lang="en-US" baseline="0" dirty="0" smtClean="0"/>
                        <a:t>negative test</a:t>
                      </a:r>
                      <a:r>
                        <a:rPr lang="ru-RU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 из 182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6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ru-RU" sz="4800" dirty="0" smtClean="0"/>
              <a:t>Оценка результатов работы алгоритма</a:t>
            </a:r>
            <a:endParaRPr lang="en-US" sz="4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667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64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Интеграция данного алгоритма в существующую систему понимания естественной речи позволила бы существенно повысить точность работы такой </a:t>
            </a:r>
            <a:r>
              <a:rPr lang="ru-RU" dirty="0" smtClean="0"/>
              <a:t>без </a:t>
            </a:r>
            <a:r>
              <a:rPr lang="ru-RU" dirty="0"/>
              <a:t>необходимости изменения существующих грамматических шаблонов или создания новых. </a:t>
            </a:r>
            <a:endParaRPr lang="ru-RU" dirty="0" smtClean="0"/>
          </a:p>
          <a:p>
            <a:pPr algn="just"/>
            <a:r>
              <a:rPr lang="ru-RU" dirty="0" smtClean="0"/>
              <a:t>Таким </a:t>
            </a:r>
            <a:r>
              <a:rPr lang="ru-RU" dirty="0"/>
              <a:t>образом, все поставленные задачи в ходе работы были выполнены, а цель работы можно считать достигнутой.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34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6002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Извлечение информации из предложения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4876800" cy="4525963"/>
          </a:xfrm>
        </p:spPr>
        <p:txBody>
          <a:bodyPr/>
          <a:lstStyle/>
          <a:p>
            <a:r>
              <a:rPr lang="ru-RU" dirty="0" smtClean="0"/>
              <a:t>Грамматические шаблоны и словари</a:t>
            </a: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578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USER SAYS </a:t>
            </a:r>
            <a:endParaRPr lang="ru-RU" sz="1800" b="1" dirty="0" smtClean="0"/>
          </a:p>
          <a:p>
            <a:pPr marL="0" indent="0">
              <a:buNone/>
            </a:pPr>
            <a:r>
              <a:rPr lang="en-US" sz="1800" dirty="0" smtClean="0"/>
              <a:t>describe </a:t>
            </a:r>
            <a:r>
              <a:rPr lang="en-US" sz="1800" dirty="0"/>
              <a:t>witness in case 1112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b="1" dirty="0" smtClean="0"/>
              <a:t>INTENT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 smtClean="0"/>
              <a:t>DescribeWitness</a:t>
            </a:r>
            <a:endParaRPr lang="ru-RU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ACTION</a:t>
            </a:r>
          </a:p>
          <a:p>
            <a:pPr marL="0" indent="0">
              <a:buNone/>
            </a:pPr>
            <a:r>
              <a:rPr lang="en-US" sz="1800" dirty="0"/>
              <a:t>/private/search/cad/witness/describe</a:t>
            </a:r>
          </a:p>
          <a:p>
            <a:pPr marL="0" indent="0">
              <a:buNone/>
            </a:pPr>
            <a:r>
              <a:rPr lang="en-US" sz="1800" dirty="0"/>
              <a:t>PARAMETER	VALUE</a:t>
            </a:r>
          </a:p>
          <a:p>
            <a:pPr marL="0" indent="0">
              <a:buNone/>
            </a:pPr>
            <a:r>
              <a:rPr lang="en-US" sz="1800" dirty="0"/>
              <a:t>INCIDENT_ID	1112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5" y="2458924"/>
            <a:ext cx="4883374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Проблема распространенности предложений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Не получится определить грамматический шаблон для предложений с распространяющими словами:</a:t>
            </a:r>
          </a:p>
          <a:p>
            <a:pPr algn="just"/>
            <a:endParaRPr lang="ru-RU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</a:t>
            </a:r>
            <a:r>
              <a:rPr lang="en-US" b="1" i="1" dirty="0" smtClean="0"/>
              <a:t>the second </a:t>
            </a:r>
            <a:r>
              <a:rPr lang="en-US" i="1" dirty="0" smtClean="0"/>
              <a:t>witness in case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</a:t>
            </a:r>
            <a:r>
              <a:rPr lang="en-US" b="1" i="1" dirty="0" smtClean="0"/>
              <a:t>female</a:t>
            </a:r>
            <a:r>
              <a:rPr lang="en-US" i="1" dirty="0" smtClean="0"/>
              <a:t> witness in case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witness </a:t>
            </a:r>
            <a:r>
              <a:rPr lang="en-US" b="1" i="1" dirty="0" smtClean="0"/>
              <a:t>number two </a:t>
            </a:r>
            <a:r>
              <a:rPr lang="en-US" i="1" dirty="0" smtClean="0"/>
              <a:t>in case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</a:t>
            </a:r>
            <a:r>
              <a:rPr lang="en-US" b="1" i="1" dirty="0" smtClean="0"/>
              <a:t>second or first </a:t>
            </a:r>
            <a:r>
              <a:rPr lang="en-US" i="1" dirty="0" smtClean="0"/>
              <a:t>witness in case</a:t>
            </a:r>
            <a:endParaRPr lang="ru-RU" i="1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witness </a:t>
            </a:r>
            <a:r>
              <a:rPr lang="en-US" b="1" i="1" dirty="0" smtClean="0"/>
              <a:t>in the last </a:t>
            </a:r>
            <a:r>
              <a:rPr lang="en-US" i="1" dirty="0" smtClean="0"/>
              <a:t>case</a:t>
            </a:r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Приходится добавлять новые грамматические шаблоны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/>
              <a:t>Целью</a:t>
            </a:r>
            <a:r>
              <a:rPr lang="ru-RU" dirty="0"/>
              <a:t> работы является разработка </a:t>
            </a:r>
            <a:r>
              <a:rPr lang="ru-RU" dirty="0" smtClean="0"/>
              <a:t>алгоритма, который </a:t>
            </a:r>
            <a:r>
              <a:rPr lang="ru-RU" dirty="0"/>
              <a:t>бы производил формирование гипотез пользовательского ввода на основе сказанного </a:t>
            </a:r>
            <a:r>
              <a:rPr lang="ru-RU" dirty="0" smtClean="0"/>
              <a:t>предложения </a:t>
            </a:r>
            <a:r>
              <a:rPr lang="ru-RU" dirty="0"/>
              <a:t>и оценку достоверности этих гипотез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 smtClean="0"/>
              <a:t>Задачи:</a:t>
            </a:r>
          </a:p>
          <a:p>
            <a:pPr algn="just"/>
            <a:r>
              <a:rPr lang="ru-RU" dirty="0" smtClean="0"/>
              <a:t>Проанализировать существующие способы решения проблемы.</a:t>
            </a:r>
          </a:p>
          <a:p>
            <a:pPr algn="just"/>
            <a:r>
              <a:rPr lang="ru-RU" dirty="0" smtClean="0"/>
              <a:t>Определить требования к алгоритму.</a:t>
            </a:r>
          </a:p>
          <a:p>
            <a:pPr algn="just"/>
            <a:r>
              <a:rPr lang="ru-RU" dirty="0" smtClean="0"/>
              <a:t>Разработать алгоритм формирования гипотез.</a:t>
            </a:r>
          </a:p>
          <a:p>
            <a:pPr algn="just"/>
            <a:r>
              <a:rPr lang="ru-RU" dirty="0" smtClean="0"/>
              <a:t>Разработать метод подсчета достоверности гипотез</a:t>
            </a:r>
          </a:p>
          <a:p>
            <a:pPr algn="just"/>
            <a:r>
              <a:rPr lang="ru-RU" dirty="0" smtClean="0"/>
              <a:t>Провести тестирование алгоритма и оценить результаты его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существующих походов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Свободная позиция слов в предложении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Грамматический шаблон: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ru-RU" b="1" dirty="0" smtClean="0"/>
              <a:t>*</a:t>
            </a:r>
            <a:r>
              <a:rPr lang="en-US" dirty="0" smtClean="0"/>
              <a:t> @describe </a:t>
            </a:r>
            <a:r>
              <a:rPr lang="en-US" b="1" dirty="0" smtClean="0"/>
              <a:t>*</a:t>
            </a:r>
            <a:r>
              <a:rPr lang="en-US" dirty="0" smtClean="0"/>
              <a:t> @witness </a:t>
            </a:r>
            <a:r>
              <a:rPr lang="en-US" b="1" dirty="0" smtClean="0"/>
              <a:t>*</a:t>
            </a:r>
            <a:endParaRPr lang="ru-RU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ru-RU" dirty="0" smtClean="0"/>
              <a:t>Будет верно применен к фразам: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Please</a:t>
            </a:r>
            <a:r>
              <a:rPr lang="en-US" dirty="0" smtClean="0"/>
              <a:t> describe </a:t>
            </a:r>
            <a:r>
              <a:rPr lang="en-US" b="1" dirty="0" smtClean="0"/>
              <a:t>for me second </a:t>
            </a:r>
            <a:r>
              <a:rPr lang="en-US" dirty="0" smtClean="0"/>
              <a:t>witness </a:t>
            </a:r>
            <a:r>
              <a:rPr lang="en-US" b="1" dirty="0" smtClean="0"/>
              <a:t>in 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Describe </a:t>
            </a:r>
            <a:r>
              <a:rPr lang="en-US" b="1" dirty="0" smtClean="0"/>
              <a:t>female</a:t>
            </a:r>
            <a:r>
              <a:rPr lang="en-US" dirty="0" smtClean="0"/>
              <a:t> witness </a:t>
            </a:r>
            <a:r>
              <a:rPr lang="en-US" b="1" dirty="0" smtClean="0"/>
              <a:t>in last 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Describe </a:t>
            </a:r>
            <a:r>
              <a:rPr lang="en-US" b="1" dirty="0"/>
              <a:t>second or first </a:t>
            </a:r>
            <a:r>
              <a:rPr lang="en-US" dirty="0"/>
              <a:t>witness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Но приведет к ложному срабатыванию для фраз:</a:t>
            </a:r>
          </a:p>
          <a:p>
            <a:pPr>
              <a:buBlip>
                <a:blip r:embed="rId2"/>
              </a:buBlip>
            </a:pPr>
            <a:r>
              <a:rPr lang="en-US" b="1" dirty="0"/>
              <a:t>Describe </a:t>
            </a:r>
            <a:r>
              <a:rPr lang="en-US" dirty="0"/>
              <a:t>vehicle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witness</a:t>
            </a:r>
            <a:r>
              <a:rPr lang="en-US" dirty="0"/>
              <a:t> in this </a:t>
            </a:r>
            <a:r>
              <a:rPr lang="en-US" dirty="0" smtClean="0"/>
              <a:t>case</a:t>
            </a:r>
            <a:endParaRPr lang="ru-RU" dirty="0" smtClean="0"/>
          </a:p>
          <a:p>
            <a:pPr>
              <a:buBlip>
                <a:blip r:embed="rId2"/>
              </a:buBlip>
            </a:pPr>
            <a:r>
              <a:rPr lang="en-US" b="1" dirty="0" smtClean="0"/>
              <a:t>Describe </a:t>
            </a:r>
            <a:r>
              <a:rPr lang="en-US" dirty="0"/>
              <a:t>incident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 smtClean="0"/>
              <a:t>witness</a:t>
            </a:r>
            <a:endParaRPr lang="ru-RU" b="1" dirty="0" smtClean="0"/>
          </a:p>
          <a:p>
            <a:pPr>
              <a:buBlip>
                <a:blip r:embed="rId2"/>
              </a:buBlip>
            </a:pPr>
            <a:r>
              <a:rPr lang="en-US" b="1" dirty="0" smtClean="0"/>
              <a:t>Describe </a:t>
            </a:r>
            <a:r>
              <a:rPr lang="en-US" dirty="0"/>
              <a:t>route</a:t>
            </a:r>
            <a:r>
              <a:rPr lang="en-US" b="1" dirty="0"/>
              <a:t> </a:t>
            </a:r>
            <a:r>
              <a:rPr lang="en-US" dirty="0"/>
              <a:t>to the </a:t>
            </a:r>
            <a:r>
              <a:rPr lang="en-US" b="1" dirty="0"/>
              <a:t>witness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0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походов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Алгоритмы суммаризации текстов</a:t>
            </a:r>
          </a:p>
          <a:p>
            <a:pPr algn="just"/>
            <a:r>
              <a:rPr lang="ru-RU" i="1" dirty="0"/>
              <a:t>Суммаризация текста представляет собой автоматическое выделение ключевой информации из текста и создание краткого изложения для него</a:t>
            </a:r>
            <a:r>
              <a:rPr lang="ru-RU" i="1" dirty="0" smtClean="0"/>
              <a:t>.</a:t>
            </a:r>
          </a:p>
          <a:p>
            <a:pPr algn="just"/>
            <a:endParaRPr lang="ru-RU" i="1" dirty="0"/>
          </a:p>
          <a:p>
            <a:pPr algn="just"/>
            <a:r>
              <a:rPr lang="ru-RU" dirty="0" smtClean="0"/>
              <a:t>Невозможно применять к предложениям, </a:t>
            </a:r>
            <a:r>
              <a:rPr lang="ru-RU" dirty="0"/>
              <a:t>потому эти алгоритмы основаны  на анализе связей между </a:t>
            </a:r>
            <a:r>
              <a:rPr lang="ru-RU" b="1" dirty="0"/>
              <a:t>несколькими предложениями текста</a:t>
            </a:r>
            <a:r>
              <a:rPr lang="ru-RU" dirty="0"/>
              <a:t>, выделению среди них ключевых и наиболее повторяющихся </a:t>
            </a:r>
            <a:r>
              <a:rPr lang="ru-RU" dirty="0" smtClean="0"/>
              <a:t>слов.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Требования к разрабатываемому алгоритму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Формировать гипотезы на основе </a:t>
            </a:r>
            <a:r>
              <a:rPr lang="ru-RU" b="1" dirty="0" smtClean="0"/>
              <a:t>исходной</a:t>
            </a:r>
            <a:r>
              <a:rPr lang="ru-RU" dirty="0" smtClean="0"/>
              <a:t> фразы пользователя.</a:t>
            </a:r>
          </a:p>
          <a:p>
            <a:pPr algn="just"/>
            <a:r>
              <a:rPr lang="ru-RU" dirty="0" smtClean="0"/>
              <a:t>Необходимо </a:t>
            </a:r>
            <a:r>
              <a:rPr lang="ru-RU" b="1" dirty="0" smtClean="0"/>
              <a:t>исключить</a:t>
            </a:r>
            <a:r>
              <a:rPr lang="ru-RU" dirty="0" smtClean="0"/>
              <a:t> из предложения распространяющие слова и конструкции.</a:t>
            </a:r>
          </a:p>
          <a:p>
            <a:pPr algn="just"/>
            <a:r>
              <a:rPr lang="ru-RU" dirty="0" smtClean="0"/>
              <a:t>Изменение исходной фразы должно формировать новую гипотезу.</a:t>
            </a:r>
          </a:p>
          <a:p>
            <a:pPr algn="just"/>
            <a:r>
              <a:rPr lang="ru-RU" b="1" dirty="0" smtClean="0"/>
              <a:t>Достоверность</a:t>
            </a:r>
            <a:r>
              <a:rPr lang="ru-RU" dirty="0" smtClean="0"/>
              <a:t> гипотезы должна изменяться в зависимости от количества исключенных слов, их частей речи и роли в предложении.</a:t>
            </a:r>
          </a:p>
          <a:p>
            <a:pPr algn="just"/>
            <a:r>
              <a:rPr lang="ru-RU" dirty="0" smtClean="0"/>
              <a:t>В гипотезах необходимо сохранить </a:t>
            </a:r>
            <a:r>
              <a:rPr lang="ru-RU" b="1" dirty="0" smtClean="0"/>
              <a:t>семантическое значение </a:t>
            </a:r>
            <a:r>
              <a:rPr lang="ru-RU" dirty="0" smtClean="0"/>
              <a:t>исходной фразы</a:t>
            </a:r>
          </a:p>
          <a:p>
            <a:pPr algn="just"/>
            <a:r>
              <a:rPr lang="ru-RU" dirty="0" smtClean="0"/>
              <a:t>Гипотезы должны обладать </a:t>
            </a:r>
            <a:r>
              <a:rPr lang="ru-RU" b="1" dirty="0" smtClean="0"/>
              <a:t>синтаксической корректностью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 алгоритма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ru-RU" b="1" dirty="0" smtClean="0"/>
              <a:t>Синтаксический анализ предложений</a:t>
            </a:r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r>
              <a:rPr lang="ru-RU" dirty="0" smtClean="0"/>
              <a:t>Принцип разделения на составляющие, каждая из которых тоже разбивается на составляющие.</a:t>
            </a:r>
          </a:p>
          <a:p>
            <a:pPr algn="just"/>
            <a:r>
              <a:rPr lang="ru-RU" dirty="0" smtClean="0"/>
              <a:t>Будем формировать гипотезы на основе </a:t>
            </a:r>
            <a:r>
              <a:rPr lang="ru-RU" b="1" dirty="0" smtClean="0"/>
              <a:t>анализа</a:t>
            </a:r>
            <a:r>
              <a:rPr lang="ru-RU" dirty="0" smtClean="0"/>
              <a:t> таких синтаксических деревьев.</a:t>
            </a:r>
          </a:p>
          <a:p>
            <a:endParaRPr lang="en-US" b="1" dirty="0"/>
          </a:p>
        </p:txBody>
      </p:sp>
      <p:pic>
        <p:nvPicPr>
          <p:cNvPr id="5" name="Рисунок 4" descr="https://hsto.org/getpro/geektimes/post_images/b08/8cc/0a9/b088cc0a921abbade53e1d54547e575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33244"/>
            <a:ext cx="4724400" cy="2390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9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168</TotalTime>
  <Words>1204</Words>
  <Application>Microsoft Office PowerPoint</Application>
  <PresentationFormat>Экран (4:3)</PresentationFormat>
  <Paragraphs>221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Исполнительная</vt:lpstr>
      <vt:lpstr>Разработка и программная реализация модуля для генерации достоверных гипотез пользовательского ввода в системах понимания естественной речи</vt:lpstr>
      <vt:lpstr>Обработка естественного языка</vt:lpstr>
      <vt:lpstr>Извлечение информации из предложения</vt:lpstr>
      <vt:lpstr>Проблема распространенности предложений</vt:lpstr>
      <vt:lpstr>Цели и задачи</vt:lpstr>
      <vt:lpstr>Анализ существующих походов</vt:lpstr>
      <vt:lpstr>Анализ существующих походов</vt:lpstr>
      <vt:lpstr>Требования к разрабатываемому алгоритму</vt:lpstr>
      <vt:lpstr>Разработка алгоритма</vt:lpstr>
      <vt:lpstr>The Stanford Parser</vt:lpstr>
      <vt:lpstr>Правила семантического сокращения</vt:lpstr>
      <vt:lpstr>Правила семантического сокращения</vt:lpstr>
      <vt:lpstr>Правила семантического сокращения</vt:lpstr>
      <vt:lpstr>Порядок формирования гипотез</vt:lpstr>
      <vt:lpstr>Архитектура проекта</vt:lpstr>
      <vt:lpstr>Оценка достоверности</vt:lpstr>
      <vt:lpstr>Результат работы алгоритма</vt:lpstr>
      <vt:lpstr>Результат работы алгоритма</vt:lpstr>
      <vt:lpstr>Тестирование алгоритма</vt:lpstr>
      <vt:lpstr>Тестирование алгоритма</vt:lpstr>
      <vt:lpstr>Оценка результатов работы алгоритма</vt:lpstr>
      <vt:lpstr>Заключение</vt:lpstr>
      <vt:lpstr>Спасибо за внимание!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Demo</dc:creator>
  <cp:lastModifiedBy>Demo</cp:lastModifiedBy>
  <cp:revision>13</cp:revision>
  <dcterms:created xsi:type="dcterms:W3CDTF">2016-06-13T13:46:29Z</dcterms:created>
  <dcterms:modified xsi:type="dcterms:W3CDTF">2016-06-13T16:35:00Z</dcterms:modified>
</cp:coreProperties>
</file>