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Golos Text"/>
      <p:regular r:id="rId27"/>
      <p:bold r:id="rId28"/>
    </p:embeddedFont>
    <p:embeddedFont>
      <p:font typeface="Golos Text SemiBo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j7VC+4Gza4TFCSINJCh9TrIFBt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GolosText-bold.fntdata"/><Relationship Id="rId27" Type="http://schemas.openxmlformats.org/officeDocument/2006/relationships/font" Target="fonts/GolosTex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GolosText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GolosTextSemiBo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39db42f1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3239db42f16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239db42f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3239db42f16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6ebb9b50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326ebb9b504_1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6ebb9b504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326ebb9b504_1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26ebb9b50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326ebb9b504_1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239db42f1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3239db42f16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d80129dd2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2d80129dd2f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26ebb9b504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g326ebb9b504_1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26ebb9b504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g326ebb9b504_1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26ebb9b504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326ebb9b504_1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26ebb9b504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g326ebb9b504_1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239db42f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g3239db42f16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39db42f16_2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239db42f16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239db42f16_2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39db42f16_2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239db42f16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239db42f16_2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39db42f16_2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39db42f16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239db42f16_2_1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39db42f16_2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39db42f16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239db42f16_2_1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39db42f16_2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239db42f16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239db42f16_2_1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239db42f16_2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239db42f16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239db42f16_2_1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239db42f16_2_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239db42f16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239db42f16_2_1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" type="body"/>
          </p:nvPr>
        </p:nvSpPr>
        <p:spPr>
          <a:xfrm>
            <a:off x="457201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2" type="body"/>
          </p:nvPr>
        </p:nvSpPr>
        <p:spPr>
          <a:xfrm>
            <a:off x="320945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3" type="body"/>
          </p:nvPr>
        </p:nvSpPr>
        <p:spPr>
          <a:xfrm>
            <a:off x="596980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4" type="body"/>
          </p:nvPr>
        </p:nvSpPr>
        <p:spPr>
          <a:xfrm>
            <a:off x="457200" y="3287828"/>
            <a:ext cx="2588883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9" name="Google Shape;59;p25"/>
          <p:cNvSpPr txBox="1"/>
          <p:nvPr>
            <p:ph idx="5" type="body"/>
          </p:nvPr>
        </p:nvSpPr>
        <p:spPr>
          <a:xfrm>
            <a:off x="3207251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0" name="Google Shape;60;p25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6" type="body"/>
          </p:nvPr>
        </p:nvSpPr>
        <p:spPr>
          <a:xfrm>
            <a:off x="5967600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2" name="Google Shape;62;p25"/>
          <p:cNvSpPr/>
          <p:nvPr>
            <p:ph idx="7" type="pic"/>
          </p:nvPr>
        </p:nvSpPr>
        <p:spPr>
          <a:xfrm>
            <a:off x="469081" y="944463"/>
            <a:ext cx="2577001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63" name="Google Shape;63;p25"/>
          <p:cNvSpPr/>
          <p:nvPr>
            <p:ph idx="8" type="pic"/>
          </p:nvPr>
        </p:nvSpPr>
        <p:spPr>
          <a:xfrm>
            <a:off x="3221666" y="944462"/>
            <a:ext cx="2577001" cy="1883023"/>
          </a:xfrm>
          <a:prstGeom prst="roundRect">
            <a:avLst>
              <a:gd fmla="val 12905" name="adj"/>
            </a:avLst>
          </a:prstGeom>
          <a:noFill/>
          <a:ln>
            <a:noFill/>
          </a:ln>
        </p:spPr>
      </p:sp>
      <p:sp>
        <p:nvSpPr>
          <p:cNvPr id="64" name="Google Shape;64;p25"/>
          <p:cNvSpPr/>
          <p:nvPr>
            <p:ph idx="9" type="pic"/>
          </p:nvPr>
        </p:nvSpPr>
        <p:spPr>
          <a:xfrm>
            <a:off x="5980690" y="944463"/>
            <a:ext cx="2577001" cy="1883023"/>
          </a:xfrm>
          <a:prstGeom prst="roundRect">
            <a:avLst>
              <a:gd fmla="val 1051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" type="body"/>
          </p:nvPr>
        </p:nvSpPr>
        <p:spPr>
          <a:xfrm>
            <a:off x="457201" y="963397"/>
            <a:ext cx="2532744" cy="1883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6"/>
          <p:cNvSpPr/>
          <p:nvPr>
            <p:ph idx="2" type="pic"/>
          </p:nvPr>
        </p:nvSpPr>
        <p:spPr>
          <a:xfrm>
            <a:off x="3095171" y="963397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69" name="Google Shape;69;p26"/>
          <p:cNvSpPr/>
          <p:nvPr>
            <p:ph idx="3" type="pic"/>
          </p:nvPr>
        </p:nvSpPr>
        <p:spPr>
          <a:xfrm>
            <a:off x="5733141" y="966928"/>
            <a:ext cx="2532744" cy="1883023"/>
          </a:xfrm>
          <a:prstGeom prst="roundRect">
            <a:avLst>
              <a:gd fmla="val 11196" name="adj"/>
            </a:avLst>
          </a:prstGeom>
          <a:noFill/>
          <a:ln>
            <a:noFill/>
          </a:ln>
        </p:spPr>
      </p:sp>
      <p:sp>
        <p:nvSpPr>
          <p:cNvPr id="70" name="Google Shape;70;p26"/>
          <p:cNvSpPr/>
          <p:nvPr>
            <p:ph idx="4" type="pic"/>
          </p:nvPr>
        </p:nvSpPr>
        <p:spPr>
          <a:xfrm>
            <a:off x="5733141" y="2954042"/>
            <a:ext cx="2532744" cy="1883023"/>
          </a:xfrm>
          <a:prstGeom prst="roundRect">
            <a:avLst>
              <a:gd fmla="val 8802" name="adj"/>
            </a:avLst>
          </a:prstGeom>
          <a:noFill/>
          <a:ln>
            <a:noFill/>
          </a:ln>
        </p:spPr>
      </p:sp>
      <p:sp>
        <p:nvSpPr>
          <p:cNvPr id="71" name="Google Shape;71;p26"/>
          <p:cNvSpPr/>
          <p:nvPr>
            <p:ph idx="5" type="pic"/>
          </p:nvPr>
        </p:nvSpPr>
        <p:spPr>
          <a:xfrm>
            <a:off x="3095171" y="2960314"/>
            <a:ext cx="2532744" cy="1883023"/>
          </a:xfrm>
          <a:prstGeom prst="roundRect">
            <a:avLst>
              <a:gd fmla="val 8459" name="adj"/>
            </a:avLst>
          </a:prstGeom>
          <a:noFill/>
          <a:ln>
            <a:noFill/>
          </a:ln>
        </p:spPr>
      </p:sp>
      <p:sp>
        <p:nvSpPr>
          <p:cNvPr id="72" name="Google Shape;72;p26"/>
          <p:cNvSpPr/>
          <p:nvPr>
            <p:ph idx="6" type="pic"/>
          </p:nvPr>
        </p:nvSpPr>
        <p:spPr>
          <a:xfrm>
            <a:off x="457200" y="2960314"/>
            <a:ext cx="2532744" cy="1883023"/>
          </a:xfrm>
          <a:prstGeom prst="roundRect">
            <a:avLst>
              <a:gd fmla="val 1016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 txBox="1"/>
          <p:nvPr>
            <p:ph idx="1" type="body"/>
          </p:nvPr>
        </p:nvSpPr>
        <p:spPr>
          <a:xfrm>
            <a:off x="457201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2" type="body"/>
          </p:nvPr>
        </p:nvSpPr>
        <p:spPr>
          <a:xfrm>
            <a:off x="3275819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3" type="body"/>
          </p:nvPr>
        </p:nvSpPr>
        <p:spPr>
          <a:xfrm>
            <a:off x="6085706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/>
          <p:nvPr>
            <p:ph idx="4" type="pic"/>
          </p:nvPr>
        </p:nvSpPr>
        <p:spPr>
          <a:xfrm>
            <a:off x="454050" y="952607"/>
            <a:ext cx="2589213" cy="1304294"/>
          </a:xfrm>
          <a:prstGeom prst="roundRect">
            <a:avLst>
              <a:gd fmla="val 9261" name="adj"/>
            </a:avLst>
          </a:prstGeom>
          <a:noFill/>
          <a:ln>
            <a:noFill/>
          </a:ln>
        </p:spPr>
      </p:sp>
      <p:sp>
        <p:nvSpPr>
          <p:cNvPr id="79" name="Google Shape;79;p27"/>
          <p:cNvSpPr/>
          <p:nvPr>
            <p:ph idx="5" type="pic"/>
          </p:nvPr>
        </p:nvSpPr>
        <p:spPr>
          <a:xfrm>
            <a:off x="3275818" y="952607"/>
            <a:ext cx="2589213" cy="1304294"/>
          </a:xfrm>
          <a:prstGeom prst="roundRect">
            <a:avLst>
              <a:gd fmla="val 11730" name="adj"/>
            </a:avLst>
          </a:prstGeom>
          <a:noFill/>
          <a:ln>
            <a:noFill/>
          </a:ln>
        </p:spPr>
      </p:sp>
      <p:sp>
        <p:nvSpPr>
          <p:cNvPr id="80" name="Google Shape;80;p27"/>
          <p:cNvSpPr/>
          <p:nvPr>
            <p:ph idx="6" type="pic"/>
          </p:nvPr>
        </p:nvSpPr>
        <p:spPr>
          <a:xfrm>
            <a:off x="6089789" y="952607"/>
            <a:ext cx="2589213" cy="1304294"/>
          </a:xfrm>
          <a:prstGeom prst="roundRect">
            <a:avLst>
              <a:gd fmla="val 10249" name="adj"/>
            </a:avLst>
          </a:prstGeom>
          <a:noFill/>
          <a:ln>
            <a:noFill/>
          </a:ln>
        </p:spPr>
      </p:sp>
      <p:sp>
        <p:nvSpPr>
          <p:cNvPr id="81" name="Google Shape;81;p27"/>
          <p:cNvSpPr txBox="1"/>
          <p:nvPr>
            <p:ph idx="7" type="body"/>
          </p:nvPr>
        </p:nvSpPr>
        <p:spPr>
          <a:xfrm>
            <a:off x="460352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8" type="body"/>
          </p:nvPr>
        </p:nvSpPr>
        <p:spPr>
          <a:xfrm>
            <a:off x="3278970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9" type="body"/>
          </p:nvPr>
        </p:nvSpPr>
        <p:spPr>
          <a:xfrm>
            <a:off x="6088857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7"/>
          <p:cNvSpPr/>
          <p:nvPr>
            <p:ph idx="13" type="pic"/>
          </p:nvPr>
        </p:nvSpPr>
        <p:spPr>
          <a:xfrm>
            <a:off x="457201" y="2866358"/>
            <a:ext cx="2589213" cy="1304294"/>
          </a:xfrm>
          <a:prstGeom prst="roundRect">
            <a:avLst>
              <a:gd fmla="val 12224" name="adj"/>
            </a:avLst>
          </a:prstGeom>
          <a:noFill/>
          <a:ln>
            <a:noFill/>
          </a:ln>
        </p:spPr>
      </p:sp>
      <p:sp>
        <p:nvSpPr>
          <p:cNvPr id="85" name="Google Shape;85;p27"/>
          <p:cNvSpPr/>
          <p:nvPr>
            <p:ph idx="14" type="pic"/>
          </p:nvPr>
        </p:nvSpPr>
        <p:spPr>
          <a:xfrm>
            <a:off x="3278969" y="2866358"/>
            <a:ext cx="2589213" cy="1304294"/>
          </a:xfrm>
          <a:prstGeom prst="roundRect">
            <a:avLst>
              <a:gd fmla="val 11236" name="adj"/>
            </a:avLst>
          </a:prstGeom>
          <a:noFill/>
          <a:ln>
            <a:noFill/>
          </a:ln>
        </p:spPr>
      </p:sp>
      <p:sp>
        <p:nvSpPr>
          <p:cNvPr id="86" name="Google Shape;86;p27"/>
          <p:cNvSpPr/>
          <p:nvPr>
            <p:ph idx="15" type="pic"/>
          </p:nvPr>
        </p:nvSpPr>
        <p:spPr>
          <a:xfrm>
            <a:off x="6092940" y="2866358"/>
            <a:ext cx="2589213" cy="1304294"/>
          </a:xfrm>
          <a:prstGeom prst="roundRect">
            <a:avLst>
              <a:gd fmla="val 9755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Пользовательский макет">
  <p:cSld name="6_Пользовательский макет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Пользовательский макет">
  <p:cSld name="3_Пользовательский макет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2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952" name="adj"/>
            </a:avLst>
          </a:prstGeom>
          <a:noFill/>
          <a:ln>
            <a:noFill/>
          </a:ln>
        </p:spPr>
      </p:sp>
      <p:sp>
        <p:nvSpPr>
          <p:cNvPr id="102" name="Google Shape;102;p32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Пользовательский макет">
  <p:cSld name="7_Пользовательский макет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3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ользовательский макет">
  <p:cSld name="1_Пользовательский макет"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Пользовательский макет">
  <p:cSld name="4_Пользовательский макет"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5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5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8957" name="adj"/>
            </a:avLst>
          </a:prstGeom>
          <a:noFill/>
          <a:ln>
            <a:noFill/>
          </a:ln>
        </p:spPr>
      </p:sp>
      <p:sp>
        <p:nvSpPr>
          <p:cNvPr id="115" name="Google Shape;115;p35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3102428" y="943208"/>
            <a:ext cx="5526315" cy="387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4"/>
          <p:cNvSpPr/>
          <p:nvPr>
            <p:ph idx="2" type="pic"/>
          </p:nvPr>
        </p:nvSpPr>
        <p:spPr>
          <a:xfrm>
            <a:off x="457200" y="943208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25" name="Google Shape;25;p24"/>
          <p:cNvSpPr/>
          <p:nvPr>
            <p:ph idx="3" type="pic"/>
          </p:nvPr>
        </p:nvSpPr>
        <p:spPr>
          <a:xfrm>
            <a:off x="457200" y="2935720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Пользовательский макет">
  <p:cSld name="8_Пользовательский макет"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6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6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ользовательский макет">
  <p:cSld name="2_Пользовательский макет"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7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7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37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37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8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8"/>
          <p:cNvSpPr txBox="1"/>
          <p:nvPr>
            <p:ph idx="1" type="body"/>
          </p:nvPr>
        </p:nvSpPr>
        <p:spPr>
          <a:xfrm>
            <a:off x="5733143" y="949330"/>
            <a:ext cx="2895600" cy="3895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8"/>
          <p:cNvSpPr/>
          <p:nvPr>
            <p:ph idx="2" type="pic"/>
          </p:nvPr>
        </p:nvSpPr>
        <p:spPr>
          <a:xfrm>
            <a:off x="457200" y="949329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29" name="Google Shape;129;p38"/>
          <p:cNvSpPr/>
          <p:nvPr>
            <p:ph idx="3" type="pic"/>
          </p:nvPr>
        </p:nvSpPr>
        <p:spPr>
          <a:xfrm>
            <a:off x="3095171" y="949328"/>
            <a:ext cx="2532744" cy="1883023"/>
          </a:xfrm>
          <a:prstGeom prst="roundRect">
            <a:avLst>
              <a:gd fmla="val 11879" name="adj"/>
            </a:avLst>
          </a:prstGeom>
          <a:noFill/>
          <a:ln>
            <a:noFill/>
          </a:ln>
        </p:spPr>
      </p:sp>
      <p:sp>
        <p:nvSpPr>
          <p:cNvPr id="130" name="Google Shape;130;p38"/>
          <p:cNvSpPr/>
          <p:nvPr>
            <p:ph idx="4" type="pic"/>
          </p:nvPr>
        </p:nvSpPr>
        <p:spPr>
          <a:xfrm>
            <a:off x="3095171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31" name="Google Shape;131;p38"/>
          <p:cNvSpPr/>
          <p:nvPr>
            <p:ph idx="5" type="pic"/>
          </p:nvPr>
        </p:nvSpPr>
        <p:spPr>
          <a:xfrm>
            <a:off x="457199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Пользовательский макет">
  <p:cSld name="5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617" name="adj"/>
            </a:avLst>
          </a:prstGeom>
          <a:noFill/>
          <a:ln>
            <a:noFill/>
          </a:ln>
        </p:spPr>
      </p:sp>
      <p:sp>
        <p:nvSpPr>
          <p:cNvPr id="34" name="Google Shape;34;p1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Пользовательский макет">
  <p:cSld name="9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2" type="body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3" type="body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kfql">
  <p:cSld name="Ckfq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" type="body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784" name="adj"/>
            </a:avLst>
          </a:prstGeom>
          <a:noFill/>
          <a:ln>
            <a:noFill/>
          </a:ln>
        </p:spPr>
      </p:sp>
      <p:sp>
        <p:nvSpPr>
          <p:cNvPr id="52" name="Google Shape;52;p23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9" Type="http://schemas.openxmlformats.org/officeDocument/2006/relationships/image" Target="../media/image28.png"/><Relationship Id="rId5" Type="http://schemas.openxmlformats.org/officeDocument/2006/relationships/image" Target="../media/image25.png"/><Relationship Id="rId6" Type="http://schemas.openxmlformats.org/officeDocument/2006/relationships/image" Target="../media/image18.png"/><Relationship Id="rId7" Type="http://schemas.openxmlformats.org/officeDocument/2006/relationships/image" Target="../media/image21.png"/><Relationship Id="rId8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jp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>
            <p:ph type="title"/>
          </p:nvPr>
        </p:nvSpPr>
        <p:spPr>
          <a:xfrm>
            <a:off x="402975" y="2204975"/>
            <a:ext cx="85083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200">
                <a:solidFill>
                  <a:schemeClr val="lt1"/>
                </a:solidFill>
              </a:rPr>
              <a:t>Распределение весов в спортзале</a:t>
            </a:r>
            <a:endParaRPr sz="4200">
              <a:solidFill>
                <a:schemeClr val="lt1"/>
              </a:solidFill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4084575" y="3599350"/>
            <a:ext cx="48267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ru-RU" sz="1700" u="none" cap="none" strike="noStrike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Выполнили:</a:t>
            </a:r>
            <a:r>
              <a:rPr b="0" i="0" lang="ru-RU" sz="1700" u="none" cap="none" strike="noStrike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 </a:t>
            </a:r>
            <a:br>
              <a:rPr b="0" i="0" lang="ru-RU" sz="1700" u="none" cap="none" strike="noStrike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b="0" i="0" lang="ru-RU" sz="1700" u="none" cap="none" strike="noStrike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Поляков Александр Владимирович K3239</a:t>
            </a:r>
            <a:br>
              <a:rPr b="0" i="0" lang="ru-RU" sz="1700" u="none" cap="none" strike="noStrike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b="0" i="0" lang="ru-RU" sz="1700" u="none" cap="none" strike="noStrike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Синюков Лев Владимирович K3240</a:t>
            </a:r>
            <a:br>
              <a:rPr b="0" i="0" lang="ru-RU" sz="1700" u="none" cap="none" strike="noStrike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b="0" i="0" lang="ru-RU" sz="1700" u="none" cap="none" strike="noStrike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Лаптев Егор Игоревич K3239</a:t>
            </a:r>
            <a:endParaRPr b="0" i="0" sz="1700" u="none" cap="none" strike="noStrike"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g3239db42f16_0_40"/>
          <p:cNvGrpSpPr/>
          <p:nvPr/>
        </p:nvGrpSpPr>
        <p:grpSpPr>
          <a:xfrm>
            <a:off x="3599675" y="1165540"/>
            <a:ext cx="1909225" cy="811785"/>
            <a:chOff x="3599675" y="1165540"/>
            <a:chExt cx="1909225" cy="811785"/>
          </a:xfrm>
        </p:grpSpPr>
        <p:pic>
          <p:nvPicPr>
            <p:cNvPr id="219" name="Google Shape;219;g3239db42f16_0_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87750" y="1400225"/>
              <a:ext cx="299700" cy="292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g3239db42f16_0_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87750" y="1634150"/>
              <a:ext cx="351550" cy="343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g3239db42f16_0_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51525" y="1634150"/>
              <a:ext cx="299700" cy="292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g3239db42f16_0_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51525" y="1400225"/>
              <a:ext cx="299700" cy="292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g3239db42f16_0_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99675" y="1634150"/>
              <a:ext cx="351550" cy="343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g3239db42f16_0_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09200" y="1425539"/>
              <a:ext cx="299700" cy="292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g3239db42f16_0_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60100" y="1374913"/>
              <a:ext cx="351550" cy="343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g3239db42f16_0_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82625" y="1400238"/>
              <a:ext cx="351550" cy="343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g3239db42f16_0_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23925" y="1400250"/>
              <a:ext cx="351550" cy="343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g3239db42f16_0_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41150" y="1400250"/>
              <a:ext cx="351550" cy="34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g3239db42f16_0_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01100" y="1165540"/>
              <a:ext cx="299700" cy="292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g3239db42f16_0_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23925" y="1165540"/>
              <a:ext cx="299700" cy="292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g3239db42f16_0_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76313" y="1165540"/>
              <a:ext cx="299700" cy="292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g3239db42f16_0_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87750" y="1165540"/>
              <a:ext cx="299700" cy="292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g3239db42f16_0_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51525" y="1165540"/>
              <a:ext cx="299700" cy="2925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4" name="Google Shape;234;g3239db42f16_0_40"/>
          <p:cNvSpPr txBox="1"/>
          <p:nvPr>
            <p:ph type="title"/>
          </p:nvPr>
        </p:nvSpPr>
        <p:spPr>
          <a:xfrm>
            <a:off x="202875" y="2056725"/>
            <a:ext cx="85083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200">
                <a:solidFill>
                  <a:schemeClr val="lt1"/>
                </a:solidFill>
              </a:rPr>
              <a:t>1 часть</a:t>
            </a:r>
            <a:endParaRPr sz="4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200">
                <a:solidFill>
                  <a:schemeClr val="lt1"/>
                </a:solidFill>
              </a:rPr>
              <a:t>Анализ 1 дня</a:t>
            </a:r>
            <a:endParaRPr sz="42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239db42f16_0_1"/>
          <p:cNvSpPr txBox="1"/>
          <p:nvPr/>
        </p:nvSpPr>
        <p:spPr>
          <a:xfrm>
            <a:off x="446250" y="303250"/>
            <a:ext cx="59805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ИГРА</a:t>
            </a:r>
            <a:endParaRPr b="1" i="0" sz="2000" u="none" cap="none" strike="noStrike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40" name="Google Shape;240;g3239db42f16_0_1"/>
          <p:cNvSpPr txBox="1"/>
          <p:nvPr/>
        </p:nvSpPr>
        <p:spPr>
          <a:xfrm>
            <a:off x="446250" y="732650"/>
            <a:ext cx="82515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Каждый игрок определяет приоритетность упражнений - для каждого упражнения определенная стоимость баллов.</a:t>
            </a:r>
            <a:endParaRPr b="1" sz="16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41" name="Google Shape;241;g3239db42f16_0_1"/>
          <p:cNvSpPr txBox="1"/>
          <p:nvPr/>
        </p:nvSpPr>
        <p:spPr>
          <a:xfrm>
            <a:off x="947500" y="1491925"/>
            <a:ext cx="2400900" cy="15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Игрок 1:</a:t>
            </a:r>
            <a:endParaRPr b="1" sz="16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S1 = 2;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S2 = 2;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S3 = 3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42" name="Google Shape;242;g3239db42f16_0_1"/>
          <p:cNvSpPr txBox="1"/>
          <p:nvPr/>
        </p:nvSpPr>
        <p:spPr>
          <a:xfrm>
            <a:off x="3648775" y="1491938"/>
            <a:ext cx="2400900" cy="15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Игрок 2:</a:t>
            </a:r>
            <a:endParaRPr b="1" sz="16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S</a:t>
            </a:r>
            <a:r>
              <a:rPr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1 = 3;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S2 = 1;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S3 = 2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43" name="Google Shape;243;g3239db42f16_0_1"/>
          <p:cNvSpPr txBox="1"/>
          <p:nvPr/>
        </p:nvSpPr>
        <p:spPr>
          <a:xfrm>
            <a:off x="555650" y="3030625"/>
            <a:ext cx="8210700" cy="17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Это позволит игрокам строить для себя выигрышную стратегию, отличную от оппонента;</a:t>
            </a:r>
            <a:endParaRPr b="1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В случае конфликта интересов (оба игрока выбрали одинаковое упражнение), баллы за упражнение достаются одному из игроков с вероятностью, равной отношению ценности данного слота для игрока к сумме ценностей за этот слот обоих игроков.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Пример: для игрока 1 - S1 = 2, для игрока 2 - S1 = 3. Тогда в случае конфликта с p=⅖ получит ценность (сможет потренироваться) игрок 1, а с p=⅗ игрок 2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6ebb9b504_1_4"/>
          <p:cNvSpPr txBox="1"/>
          <p:nvPr/>
        </p:nvSpPr>
        <p:spPr>
          <a:xfrm>
            <a:off x="745950" y="680850"/>
            <a:ext cx="62949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Равновесие по Нэшу. Пример хода</a:t>
            </a:r>
            <a:endParaRPr b="1" i="0" sz="2000" u="none" cap="none" strike="noStrike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49" name="Google Shape;249;g326ebb9b504_1_4"/>
          <p:cNvSpPr txBox="1"/>
          <p:nvPr/>
        </p:nvSpPr>
        <p:spPr>
          <a:xfrm>
            <a:off x="4557350" y="2306100"/>
            <a:ext cx="42978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Игрок 1: T1/T2, Игрок 2: T1/T3     </a:t>
            </a:r>
            <a:r>
              <a:rPr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→      </a:t>
            </a:r>
            <a:r>
              <a:rPr b="1"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(4, 3)</a:t>
            </a:r>
            <a:endParaRPr b="1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50" name="Google Shape;250;g326ebb9b504_1_4"/>
          <p:cNvSpPr txBox="1"/>
          <p:nvPr/>
        </p:nvSpPr>
        <p:spPr>
          <a:xfrm>
            <a:off x="4557350" y="1880750"/>
            <a:ext cx="1488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Стратегия</a:t>
            </a:r>
            <a:endParaRPr b="1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51" name="Google Shape;251;g326ebb9b504_1_4"/>
          <p:cNvSpPr txBox="1"/>
          <p:nvPr/>
        </p:nvSpPr>
        <p:spPr>
          <a:xfrm>
            <a:off x="7642950" y="1880750"/>
            <a:ext cx="1108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Результат</a:t>
            </a:r>
            <a:endParaRPr b="1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252" name="Google Shape;252;g326ebb9b504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38" y="1975800"/>
            <a:ext cx="2993874" cy="156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26ebb9b504_1_29"/>
          <p:cNvSpPr txBox="1"/>
          <p:nvPr/>
        </p:nvSpPr>
        <p:spPr>
          <a:xfrm>
            <a:off x="496625" y="395900"/>
            <a:ext cx="4248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Оптимальность по Парето</a:t>
            </a:r>
            <a:endParaRPr b="1" i="0" sz="2000" u="none" cap="none" strike="noStrike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58" name="Google Shape;258;g326ebb9b504_1_29"/>
          <p:cNvSpPr txBox="1"/>
          <p:nvPr/>
        </p:nvSpPr>
        <p:spPr>
          <a:xfrm>
            <a:off x="407150" y="3378800"/>
            <a:ext cx="8505900" cy="16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Алгоритм находит Парето-оптимальные исходы из матрицы выигрышей, перебирая все элементы.</a:t>
            </a:r>
            <a:endParaRPr sz="12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Сначала формируется список outcomes, содержащий координаты и пары выигрышей. Для каждого исхода (p1_payoff1, p2_payoff1) проверяется, есть ли другой исход (p1_payoff2, p2_payoff2), который доминирует его (т.е. выигрыши второго игрока не меньше, а одного из игроков — строго больше). Если доминирующих исходов нет, текущий добавляется в список pareto_optimal. В конце возвращается список всех недоминируемых исходов.</a:t>
            </a:r>
            <a:endParaRPr b="1" sz="12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259" name="Google Shape;259;g326ebb9b504_1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013" y="1013247"/>
            <a:ext cx="6631977" cy="224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26ebb9b504_1_38"/>
          <p:cNvSpPr txBox="1"/>
          <p:nvPr/>
        </p:nvSpPr>
        <p:spPr>
          <a:xfrm>
            <a:off x="745950" y="680850"/>
            <a:ext cx="4248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Оптимальность по Парето</a:t>
            </a:r>
            <a:endParaRPr b="1" i="0" sz="2000" u="none" cap="none" strike="noStrike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65" name="Google Shape;265;g326ebb9b504_1_38"/>
          <p:cNvSpPr txBox="1"/>
          <p:nvPr/>
        </p:nvSpPr>
        <p:spPr>
          <a:xfrm>
            <a:off x="5128675" y="2408475"/>
            <a:ext cx="35589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(4, 3), (4, 3), (5, 2), (5, 2), (5, 2), (2, 5)</a:t>
            </a:r>
            <a:endParaRPr b="1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66" name="Google Shape;266;g326ebb9b504_1_38"/>
          <p:cNvSpPr txBox="1"/>
          <p:nvPr/>
        </p:nvSpPr>
        <p:spPr>
          <a:xfrm>
            <a:off x="5128675" y="2241175"/>
            <a:ext cx="1215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Результат:</a:t>
            </a:r>
            <a:endParaRPr b="1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267" name="Google Shape;267;g326ebb9b504_1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538" y="2035875"/>
            <a:ext cx="2993874" cy="156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g3239db42f16_0_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7750" y="1634150"/>
            <a:ext cx="351550" cy="3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3239db42f16_0_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1525" y="1634150"/>
            <a:ext cx="299700" cy="29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3239db42f16_0_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9675" y="1634150"/>
            <a:ext cx="351550" cy="34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" name="Google Shape;275;g3239db42f16_0_67"/>
          <p:cNvGrpSpPr/>
          <p:nvPr/>
        </p:nvGrpSpPr>
        <p:grpSpPr>
          <a:xfrm>
            <a:off x="3651525" y="1165540"/>
            <a:ext cx="1857375" cy="577885"/>
            <a:chOff x="3651525" y="1165540"/>
            <a:chExt cx="1857375" cy="577885"/>
          </a:xfrm>
        </p:grpSpPr>
        <p:pic>
          <p:nvPicPr>
            <p:cNvPr id="276" name="Google Shape;276;g3239db42f16_0_6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87750" y="1400225"/>
              <a:ext cx="299700" cy="292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g3239db42f16_0_6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51525" y="1400225"/>
              <a:ext cx="299700" cy="292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g3239db42f16_0_6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09200" y="1425539"/>
              <a:ext cx="299700" cy="292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g3239db42f16_0_6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60100" y="1374913"/>
              <a:ext cx="351550" cy="343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g3239db42f16_0_6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82625" y="1400238"/>
              <a:ext cx="351550" cy="343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g3239db42f16_0_6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23925" y="1400250"/>
              <a:ext cx="351550" cy="343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g3239db42f16_0_6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41150" y="1400250"/>
              <a:ext cx="351550" cy="34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g3239db42f16_0_6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01100" y="1165540"/>
              <a:ext cx="299700" cy="292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g3239db42f16_0_6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23925" y="1165540"/>
              <a:ext cx="299700" cy="292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g3239db42f16_0_6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76313" y="1165540"/>
              <a:ext cx="299700" cy="292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Google Shape;286;g3239db42f16_0_6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87750" y="1165540"/>
              <a:ext cx="299700" cy="292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g3239db42f16_0_6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51525" y="1165540"/>
              <a:ext cx="299700" cy="2925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8" name="Google Shape;288;g3239db42f16_0_67"/>
          <p:cNvSpPr txBox="1"/>
          <p:nvPr>
            <p:ph type="title"/>
          </p:nvPr>
        </p:nvSpPr>
        <p:spPr>
          <a:xfrm>
            <a:off x="202875" y="2056725"/>
            <a:ext cx="85083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200">
                <a:solidFill>
                  <a:schemeClr val="lt1"/>
                </a:solidFill>
              </a:rPr>
              <a:t>2</a:t>
            </a:r>
            <a:r>
              <a:rPr lang="ru-RU" sz="4200">
                <a:solidFill>
                  <a:schemeClr val="lt1"/>
                </a:solidFill>
              </a:rPr>
              <a:t> часть</a:t>
            </a:r>
            <a:endParaRPr sz="4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200">
                <a:solidFill>
                  <a:schemeClr val="lt1"/>
                </a:solidFill>
              </a:rPr>
              <a:t>Анализ нескольких дней</a:t>
            </a:r>
            <a:endParaRPr sz="42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d80129dd2f_0_4"/>
          <p:cNvSpPr txBox="1"/>
          <p:nvPr/>
        </p:nvSpPr>
        <p:spPr>
          <a:xfrm>
            <a:off x="745950" y="680850"/>
            <a:ext cx="4248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Изменение условий</a:t>
            </a:r>
            <a:endParaRPr b="1" i="0" sz="2000" u="none" cap="none" strike="noStrike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94" name="Google Shape;294;g2d80129dd2f_0_4"/>
          <p:cNvSpPr txBox="1"/>
          <p:nvPr/>
        </p:nvSpPr>
        <p:spPr>
          <a:xfrm>
            <a:off x="548450" y="1289575"/>
            <a:ext cx="8337900" cy="3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-"/>
            </a:pPr>
            <a:r>
              <a:rPr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Будем менять приоритеты игроков для каждого слота в зависимости от того, тренировали ли они эту группу мышц в последний день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Если да - для данного слота ценность -= 1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Если нет - </a:t>
            </a:r>
            <a:r>
              <a:rPr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для данного слота </a:t>
            </a:r>
            <a:r>
              <a:rPr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ценность += 1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-"/>
            </a:pPr>
            <a:r>
              <a:rPr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Так как в случае конфликта, у нас используется вероятность при выборе, будет логично проверить работу алгоритма на одних и тех же входных данных (ценности игроков за каждый слот) на большом количестве дней несколько раз. Например, прогнать алгоритм 10 раз на 100 днях при одних и тех же данных.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26ebb9b504_1_50"/>
          <p:cNvSpPr txBox="1"/>
          <p:nvPr/>
        </p:nvSpPr>
        <p:spPr>
          <a:xfrm>
            <a:off x="429000" y="471950"/>
            <a:ext cx="64044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Пример работы алгоритма для 10 дней</a:t>
            </a:r>
            <a:endParaRPr b="1" i="0" sz="2000" u="none" cap="none" strike="noStrike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300" name="Google Shape;300;g326ebb9b504_1_50"/>
          <p:cNvSpPr txBox="1"/>
          <p:nvPr/>
        </p:nvSpPr>
        <p:spPr>
          <a:xfrm>
            <a:off x="701325" y="993950"/>
            <a:ext cx="1118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Steps 1-6:</a:t>
            </a:r>
            <a:endParaRPr b="1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301" name="Google Shape;301;g326ebb9b504_1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00" y="1468825"/>
            <a:ext cx="4693335" cy="307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326ebb9b504_1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1950" y="1468825"/>
            <a:ext cx="4563958" cy="307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26ebb9b504_1_59"/>
          <p:cNvSpPr txBox="1"/>
          <p:nvPr/>
        </p:nvSpPr>
        <p:spPr>
          <a:xfrm>
            <a:off x="429000" y="471950"/>
            <a:ext cx="64932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Пример работы алгоритма для 10 дней</a:t>
            </a:r>
            <a:endParaRPr b="1"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308" name="Google Shape;308;g326ebb9b504_1_59"/>
          <p:cNvSpPr txBox="1"/>
          <p:nvPr/>
        </p:nvSpPr>
        <p:spPr>
          <a:xfrm>
            <a:off x="693925" y="993950"/>
            <a:ext cx="13086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Steps 7-10:</a:t>
            </a:r>
            <a:endParaRPr b="1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309" name="Google Shape;309;g326ebb9b504_1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750" y="1112275"/>
            <a:ext cx="4374523" cy="37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26ebb9b504_1_69"/>
          <p:cNvSpPr txBox="1"/>
          <p:nvPr/>
        </p:nvSpPr>
        <p:spPr>
          <a:xfrm>
            <a:off x="429000" y="471950"/>
            <a:ext cx="65598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Пример работы алгоритма для 10 дней</a:t>
            </a:r>
            <a:endParaRPr b="1"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315" name="Google Shape;315;g326ebb9b504_1_69"/>
          <p:cNvSpPr txBox="1"/>
          <p:nvPr/>
        </p:nvSpPr>
        <p:spPr>
          <a:xfrm>
            <a:off x="708525" y="1095925"/>
            <a:ext cx="57966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График зависимости суммы выигрышных баллов от количества шагов</a:t>
            </a:r>
            <a:endParaRPr b="1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316" name="Google Shape;316;g326ebb9b504_1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950" y="1874350"/>
            <a:ext cx="3600000" cy="2700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326ebb9b504_1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450" y="1874350"/>
            <a:ext cx="3600000" cy="2700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439628" y="943200"/>
            <a:ext cx="81891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1. Три слота в день: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   - Тренировочный день состоит из 3 слотов, каждый из которых привязан к тренировке определенной группы мышц: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   	- T1 = Ноги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   	- T2 = Спина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   	- T3 = Грудь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2. У каждого спортсмена есть свои веса ценности для каждого слота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3</a:t>
            </a:r>
            <a:r>
              <a:rPr lang="ru-RU"/>
              <a:t>. Выбор спортсменов: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   - Каждый игрок может выбрать максимум 2 слота в день;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   - Выбранные слоты приносят ценность спортсмену.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4</a:t>
            </a:r>
            <a:r>
              <a:rPr lang="ru-RU"/>
              <a:t>. Конфликты: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  - Если оба спортсмена выбирают один и тот же слот, то каждый получает баллы с вероятностью отношения их ценностей за данный слот.</a:t>
            </a:r>
            <a:endParaRPr/>
          </a:p>
        </p:txBody>
      </p:sp>
      <p:sp>
        <p:nvSpPr>
          <p:cNvPr id="143" name="Google Shape;143;p8"/>
          <p:cNvSpPr txBox="1"/>
          <p:nvPr/>
        </p:nvSpPr>
        <p:spPr>
          <a:xfrm>
            <a:off x="439625" y="274750"/>
            <a:ext cx="59805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Условия игры</a:t>
            </a:r>
            <a:endParaRPr b="1" i="0" sz="2000" u="none" cap="none" strike="noStrike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26ebb9b504_1_78"/>
          <p:cNvSpPr txBox="1"/>
          <p:nvPr/>
        </p:nvSpPr>
        <p:spPr>
          <a:xfrm>
            <a:off x="429000" y="471950"/>
            <a:ext cx="67452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Пример запуска на данных </a:t>
            </a:r>
            <a:r>
              <a:rPr b="1"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большего объема</a:t>
            </a:r>
            <a:endParaRPr b="1" i="0" sz="2000" u="none" cap="none" strike="noStrike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323" name="Google Shape;323;g326ebb9b504_1_78"/>
          <p:cNvSpPr txBox="1"/>
          <p:nvPr/>
        </p:nvSpPr>
        <p:spPr>
          <a:xfrm>
            <a:off x="429000" y="919800"/>
            <a:ext cx="69771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Запустим 10 раз симуляцию 100 дней на некоторых входных данных</a:t>
            </a:r>
            <a:endParaRPr b="1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324" name="Google Shape;324;g326ebb9b504_1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771" y="3092123"/>
            <a:ext cx="2089222" cy="156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326ebb9b504_1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1222" y="3091466"/>
            <a:ext cx="2089222" cy="1567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326ebb9b504_1_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550" y="1529663"/>
            <a:ext cx="2089222" cy="1567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326ebb9b504_1_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550" y="3097036"/>
            <a:ext cx="2089222" cy="1556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326ebb9b504_1_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82771" y="1529663"/>
            <a:ext cx="2089222" cy="1567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326ebb9b504_1_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1978" y="3092637"/>
            <a:ext cx="2089222" cy="1565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326ebb9b504_1_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61213" y="1529663"/>
            <a:ext cx="2089222" cy="1567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326ebb9b504_1_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71978" y="1529663"/>
            <a:ext cx="2089222" cy="1567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39db42f16_0_6"/>
          <p:cNvSpPr txBox="1"/>
          <p:nvPr/>
        </p:nvSpPr>
        <p:spPr>
          <a:xfrm>
            <a:off x="439625" y="274750"/>
            <a:ext cx="64455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Пример запуска на данных большего объема</a:t>
            </a:r>
            <a:endParaRPr b="1"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337" name="Google Shape;337;g3239db42f16_0_6"/>
          <p:cNvSpPr txBox="1"/>
          <p:nvPr/>
        </p:nvSpPr>
        <p:spPr>
          <a:xfrm>
            <a:off x="719525" y="1015425"/>
            <a:ext cx="7824900" cy="3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Как можно заметить по графикам, у нас нет конкретного доминирующего игрока, вероятность распределяется примерно одинаково на дистанции. 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Также при тестировании программы, мы заметили</a:t>
            </a:r>
            <a:r>
              <a:rPr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, что при разных начальных условиях (разные наборы весов для слотов у каждого спортсмена), графики резко меняются лишь </a:t>
            </a:r>
            <a:r>
              <a:rPr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в первые несколько дней</a:t>
            </a:r>
            <a:r>
              <a:rPr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(разница в выигрышах заметна), а ближе к началу второго десятка дней зависимость становится постоянной.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По итогам тестирования у нас получились следующие процентные соотношения выигрышей игрока 1 и игрока 2 соответственно: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338" name="Google Shape;338;g3239db42f16_0_6"/>
          <p:cNvSpPr txBox="1"/>
          <p:nvPr/>
        </p:nvSpPr>
        <p:spPr>
          <a:xfrm>
            <a:off x="719525" y="4509475"/>
            <a:ext cx="78792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Таким образом, </a:t>
            </a:r>
            <a:r>
              <a:rPr b="1"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начальные условия не сильно влияют на дальнейшее развитие игры</a:t>
            </a:r>
            <a:r>
              <a:rPr lang="ru-RU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.</a:t>
            </a:r>
            <a:endParaRPr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339" name="Google Shape;339;g3239db42f16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575" y="3373201"/>
            <a:ext cx="2396794" cy="10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"/>
          <p:cNvSpPr txBox="1"/>
          <p:nvPr>
            <p:ph type="title"/>
          </p:nvPr>
        </p:nvSpPr>
        <p:spPr>
          <a:xfrm>
            <a:off x="494250" y="1594288"/>
            <a:ext cx="8229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4400"/>
              <a:t>Спасибо</a:t>
            </a:r>
            <a:br>
              <a:rPr lang="ru-RU" sz="4400"/>
            </a:br>
            <a:r>
              <a:rPr lang="ru-RU" sz="4400"/>
              <a:t>за внимание!</a:t>
            </a:r>
            <a:endParaRPr sz="4400"/>
          </a:p>
        </p:txBody>
      </p:sp>
      <p:pic>
        <p:nvPicPr>
          <p:cNvPr id="345" name="Google Shape;34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700" y="2637600"/>
            <a:ext cx="2409549" cy="240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39db42f16_2_24"/>
          <p:cNvSpPr txBox="1"/>
          <p:nvPr>
            <p:ph type="title"/>
          </p:nvPr>
        </p:nvSpPr>
        <p:spPr>
          <a:xfrm>
            <a:off x="457200" y="330200"/>
            <a:ext cx="39657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Типы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игр</a:t>
            </a:r>
            <a:endParaRPr sz="2222">
              <a:solidFill>
                <a:schemeClr val="dk1"/>
              </a:solidFill>
            </a:endParaRPr>
          </a:p>
        </p:txBody>
      </p:sp>
      <p:pic>
        <p:nvPicPr>
          <p:cNvPr id="150" name="Google Shape;150;g3239db42f16_2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75" y="1098450"/>
            <a:ext cx="8006926" cy="339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39db42f16_2_64"/>
          <p:cNvSpPr txBox="1"/>
          <p:nvPr>
            <p:ph type="title"/>
          </p:nvPr>
        </p:nvSpPr>
        <p:spPr>
          <a:xfrm>
            <a:off x="457200" y="330200"/>
            <a:ext cx="39657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Типы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игр</a:t>
            </a:r>
            <a:endParaRPr sz="2222">
              <a:solidFill>
                <a:schemeClr val="dk1"/>
              </a:solidFill>
            </a:endParaRPr>
          </a:p>
        </p:txBody>
      </p:sp>
      <p:pic>
        <p:nvPicPr>
          <p:cNvPr id="157" name="Google Shape;157;g3239db42f16_2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75" y="1098450"/>
            <a:ext cx="8006926" cy="339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3239db42f16_2_64"/>
          <p:cNvSpPr/>
          <p:nvPr/>
        </p:nvSpPr>
        <p:spPr>
          <a:xfrm>
            <a:off x="1206333" y="992482"/>
            <a:ext cx="1495950" cy="491025"/>
          </a:xfrm>
          <a:custGeom>
            <a:rect b="b" l="l" r="r" t="t"/>
            <a:pathLst>
              <a:path extrusionOk="0" h="19641" w="59838">
                <a:moveTo>
                  <a:pt x="14003" y="1212"/>
                </a:moveTo>
                <a:cubicBezTo>
                  <a:pt x="9399" y="1672"/>
                  <a:pt x="3339" y="1988"/>
                  <a:pt x="959" y="5955"/>
                </a:cubicBezTo>
                <a:cubicBezTo>
                  <a:pt x="-580" y="8520"/>
                  <a:pt x="-192" y="12981"/>
                  <a:pt x="2144" y="14849"/>
                </a:cubicBezTo>
                <a:cubicBezTo>
                  <a:pt x="11508" y="22338"/>
                  <a:pt x="26146" y="19213"/>
                  <a:pt x="38016" y="17517"/>
                </a:cubicBezTo>
                <a:cubicBezTo>
                  <a:pt x="45504" y="16447"/>
                  <a:pt x="56969" y="16985"/>
                  <a:pt x="59360" y="9809"/>
                </a:cubicBezTo>
                <a:cubicBezTo>
                  <a:pt x="64342" y="-5142"/>
                  <a:pt x="28576" y="1508"/>
                  <a:pt x="12817" y="150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39db42f16_2_110"/>
          <p:cNvSpPr txBox="1"/>
          <p:nvPr>
            <p:ph type="title"/>
          </p:nvPr>
        </p:nvSpPr>
        <p:spPr>
          <a:xfrm>
            <a:off x="457200" y="330200"/>
            <a:ext cx="39657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Типы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игр</a:t>
            </a:r>
            <a:endParaRPr sz="2222">
              <a:solidFill>
                <a:schemeClr val="dk1"/>
              </a:solidFill>
            </a:endParaRPr>
          </a:p>
        </p:txBody>
      </p:sp>
      <p:pic>
        <p:nvPicPr>
          <p:cNvPr id="165" name="Google Shape;165;g3239db42f16_2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75" y="1098450"/>
            <a:ext cx="8006926" cy="339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3239db42f16_2_110"/>
          <p:cNvSpPr/>
          <p:nvPr/>
        </p:nvSpPr>
        <p:spPr>
          <a:xfrm>
            <a:off x="1206333" y="992482"/>
            <a:ext cx="1495950" cy="491025"/>
          </a:xfrm>
          <a:custGeom>
            <a:rect b="b" l="l" r="r" t="t"/>
            <a:pathLst>
              <a:path extrusionOk="0" h="19641" w="59838">
                <a:moveTo>
                  <a:pt x="14003" y="1212"/>
                </a:moveTo>
                <a:cubicBezTo>
                  <a:pt x="9399" y="1672"/>
                  <a:pt x="3339" y="1988"/>
                  <a:pt x="959" y="5955"/>
                </a:cubicBezTo>
                <a:cubicBezTo>
                  <a:pt x="-580" y="8520"/>
                  <a:pt x="-192" y="12981"/>
                  <a:pt x="2144" y="14849"/>
                </a:cubicBezTo>
                <a:cubicBezTo>
                  <a:pt x="11508" y="22338"/>
                  <a:pt x="26146" y="19213"/>
                  <a:pt x="38016" y="17517"/>
                </a:cubicBezTo>
                <a:cubicBezTo>
                  <a:pt x="45504" y="16447"/>
                  <a:pt x="56969" y="16985"/>
                  <a:pt x="59360" y="9809"/>
                </a:cubicBezTo>
                <a:cubicBezTo>
                  <a:pt x="64342" y="-5142"/>
                  <a:pt x="28576" y="1508"/>
                  <a:pt x="12817" y="150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Google Shape;167;g3239db42f16_2_110"/>
          <p:cNvSpPr/>
          <p:nvPr/>
        </p:nvSpPr>
        <p:spPr>
          <a:xfrm>
            <a:off x="313043" y="3043545"/>
            <a:ext cx="1895550" cy="444675"/>
          </a:xfrm>
          <a:custGeom>
            <a:rect b="b" l="l" r="r" t="t"/>
            <a:pathLst>
              <a:path extrusionOk="0" h="17787" w="75822">
                <a:moveTo>
                  <a:pt x="1708" y="3066"/>
                </a:moveTo>
                <a:cubicBezTo>
                  <a:pt x="-2894" y="14567"/>
                  <a:pt x="24021" y="15786"/>
                  <a:pt x="36393" y="16406"/>
                </a:cubicBezTo>
                <a:cubicBezTo>
                  <a:pt x="49787" y="17077"/>
                  <a:pt x="75822" y="21813"/>
                  <a:pt x="75822" y="8402"/>
                </a:cubicBezTo>
                <a:cubicBezTo>
                  <a:pt x="75822" y="1499"/>
                  <a:pt x="63740" y="-304"/>
                  <a:pt x="56849" y="101"/>
                </a:cubicBezTo>
                <a:cubicBezTo>
                  <a:pt x="44912" y="802"/>
                  <a:pt x="32934" y="101"/>
                  <a:pt x="20977" y="101"/>
                </a:cubicBezTo>
                <a:cubicBezTo>
                  <a:pt x="15778" y="101"/>
                  <a:pt x="10645" y="1383"/>
                  <a:pt x="5562" y="2473"/>
                </a:cubicBezTo>
                <a:cubicBezTo>
                  <a:pt x="3780" y="2855"/>
                  <a:pt x="-1062" y="4947"/>
                  <a:pt x="226" y="36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39db42f16_2_117"/>
          <p:cNvSpPr txBox="1"/>
          <p:nvPr>
            <p:ph type="title"/>
          </p:nvPr>
        </p:nvSpPr>
        <p:spPr>
          <a:xfrm>
            <a:off x="457200" y="330200"/>
            <a:ext cx="39657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Типы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игр</a:t>
            </a:r>
            <a:endParaRPr sz="2222">
              <a:solidFill>
                <a:schemeClr val="dk1"/>
              </a:solidFill>
            </a:endParaRPr>
          </a:p>
        </p:txBody>
      </p:sp>
      <p:pic>
        <p:nvPicPr>
          <p:cNvPr id="174" name="Google Shape;174;g3239db42f16_2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75" y="1098450"/>
            <a:ext cx="8006926" cy="339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3239db42f16_2_117"/>
          <p:cNvSpPr/>
          <p:nvPr/>
        </p:nvSpPr>
        <p:spPr>
          <a:xfrm>
            <a:off x="1206333" y="992482"/>
            <a:ext cx="1495950" cy="491025"/>
          </a:xfrm>
          <a:custGeom>
            <a:rect b="b" l="l" r="r" t="t"/>
            <a:pathLst>
              <a:path extrusionOk="0" h="19641" w="59838">
                <a:moveTo>
                  <a:pt x="14003" y="1212"/>
                </a:moveTo>
                <a:cubicBezTo>
                  <a:pt x="9399" y="1672"/>
                  <a:pt x="3339" y="1988"/>
                  <a:pt x="959" y="5955"/>
                </a:cubicBezTo>
                <a:cubicBezTo>
                  <a:pt x="-580" y="8520"/>
                  <a:pt x="-192" y="12981"/>
                  <a:pt x="2144" y="14849"/>
                </a:cubicBezTo>
                <a:cubicBezTo>
                  <a:pt x="11508" y="22338"/>
                  <a:pt x="26146" y="19213"/>
                  <a:pt x="38016" y="17517"/>
                </a:cubicBezTo>
                <a:cubicBezTo>
                  <a:pt x="45504" y="16447"/>
                  <a:pt x="56969" y="16985"/>
                  <a:pt x="59360" y="9809"/>
                </a:cubicBezTo>
                <a:cubicBezTo>
                  <a:pt x="64342" y="-5142"/>
                  <a:pt x="28576" y="1508"/>
                  <a:pt x="12817" y="150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Google Shape;176;g3239db42f16_2_117"/>
          <p:cNvSpPr/>
          <p:nvPr/>
        </p:nvSpPr>
        <p:spPr>
          <a:xfrm>
            <a:off x="313043" y="3043545"/>
            <a:ext cx="1895550" cy="444675"/>
          </a:xfrm>
          <a:custGeom>
            <a:rect b="b" l="l" r="r" t="t"/>
            <a:pathLst>
              <a:path extrusionOk="0" h="17787" w="75822">
                <a:moveTo>
                  <a:pt x="1708" y="3066"/>
                </a:moveTo>
                <a:cubicBezTo>
                  <a:pt x="-2894" y="14567"/>
                  <a:pt x="24021" y="15786"/>
                  <a:pt x="36393" y="16406"/>
                </a:cubicBezTo>
                <a:cubicBezTo>
                  <a:pt x="49787" y="17077"/>
                  <a:pt x="75822" y="21813"/>
                  <a:pt x="75822" y="8402"/>
                </a:cubicBezTo>
                <a:cubicBezTo>
                  <a:pt x="75822" y="1499"/>
                  <a:pt x="63740" y="-304"/>
                  <a:pt x="56849" y="101"/>
                </a:cubicBezTo>
                <a:cubicBezTo>
                  <a:pt x="44912" y="802"/>
                  <a:pt x="32934" y="101"/>
                  <a:pt x="20977" y="101"/>
                </a:cubicBezTo>
                <a:cubicBezTo>
                  <a:pt x="15778" y="101"/>
                  <a:pt x="10645" y="1383"/>
                  <a:pt x="5562" y="2473"/>
                </a:cubicBezTo>
                <a:cubicBezTo>
                  <a:pt x="3780" y="2855"/>
                  <a:pt x="-1062" y="4947"/>
                  <a:pt x="226" y="36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Google Shape;177;g3239db42f16_2_117"/>
          <p:cNvSpPr/>
          <p:nvPr/>
        </p:nvSpPr>
        <p:spPr>
          <a:xfrm>
            <a:off x="816148" y="3580471"/>
            <a:ext cx="1915675" cy="545000"/>
          </a:xfrm>
          <a:custGeom>
            <a:rect b="b" l="l" r="r" t="t"/>
            <a:pathLst>
              <a:path extrusionOk="0" h="21800" w="76627">
                <a:moveTo>
                  <a:pt x="6190" y="5602"/>
                </a:moveTo>
                <a:cubicBezTo>
                  <a:pt x="2001" y="6362"/>
                  <a:pt x="-2275" y="15392"/>
                  <a:pt x="1446" y="17460"/>
                </a:cubicBezTo>
                <a:cubicBezTo>
                  <a:pt x="14351" y="24633"/>
                  <a:pt x="30854" y="20721"/>
                  <a:pt x="45618" y="20721"/>
                </a:cubicBezTo>
                <a:cubicBezTo>
                  <a:pt x="56314" y="20721"/>
                  <a:pt x="74689" y="22377"/>
                  <a:pt x="76450" y="11827"/>
                </a:cubicBezTo>
                <a:cubicBezTo>
                  <a:pt x="77871" y="3316"/>
                  <a:pt x="60702" y="4003"/>
                  <a:pt x="52140" y="2933"/>
                </a:cubicBezTo>
                <a:cubicBezTo>
                  <a:pt x="36293" y="953"/>
                  <a:pt x="15703" y="-4208"/>
                  <a:pt x="4411" y="708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39db42f16_2_125"/>
          <p:cNvSpPr txBox="1"/>
          <p:nvPr>
            <p:ph type="title"/>
          </p:nvPr>
        </p:nvSpPr>
        <p:spPr>
          <a:xfrm>
            <a:off x="457200" y="330200"/>
            <a:ext cx="39657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Типы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игр</a:t>
            </a:r>
            <a:endParaRPr sz="2222">
              <a:solidFill>
                <a:schemeClr val="dk1"/>
              </a:solidFill>
            </a:endParaRPr>
          </a:p>
        </p:txBody>
      </p:sp>
      <p:pic>
        <p:nvPicPr>
          <p:cNvPr id="184" name="Google Shape;184;g3239db42f16_2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75" y="1098450"/>
            <a:ext cx="8006926" cy="339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3239db42f16_2_125"/>
          <p:cNvSpPr/>
          <p:nvPr/>
        </p:nvSpPr>
        <p:spPr>
          <a:xfrm>
            <a:off x="1206333" y="992482"/>
            <a:ext cx="1495950" cy="491025"/>
          </a:xfrm>
          <a:custGeom>
            <a:rect b="b" l="l" r="r" t="t"/>
            <a:pathLst>
              <a:path extrusionOk="0" h="19641" w="59838">
                <a:moveTo>
                  <a:pt x="14003" y="1212"/>
                </a:moveTo>
                <a:cubicBezTo>
                  <a:pt x="9399" y="1672"/>
                  <a:pt x="3339" y="1988"/>
                  <a:pt x="959" y="5955"/>
                </a:cubicBezTo>
                <a:cubicBezTo>
                  <a:pt x="-580" y="8520"/>
                  <a:pt x="-192" y="12981"/>
                  <a:pt x="2144" y="14849"/>
                </a:cubicBezTo>
                <a:cubicBezTo>
                  <a:pt x="11508" y="22338"/>
                  <a:pt x="26146" y="19213"/>
                  <a:pt x="38016" y="17517"/>
                </a:cubicBezTo>
                <a:cubicBezTo>
                  <a:pt x="45504" y="16447"/>
                  <a:pt x="56969" y="16985"/>
                  <a:pt x="59360" y="9809"/>
                </a:cubicBezTo>
                <a:cubicBezTo>
                  <a:pt x="64342" y="-5142"/>
                  <a:pt x="28576" y="1508"/>
                  <a:pt x="12817" y="150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Google Shape;186;g3239db42f16_2_125"/>
          <p:cNvSpPr/>
          <p:nvPr/>
        </p:nvSpPr>
        <p:spPr>
          <a:xfrm>
            <a:off x="313043" y="3043545"/>
            <a:ext cx="1895550" cy="444675"/>
          </a:xfrm>
          <a:custGeom>
            <a:rect b="b" l="l" r="r" t="t"/>
            <a:pathLst>
              <a:path extrusionOk="0" h="17787" w="75822">
                <a:moveTo>
                  <a:pt x="1708" y="3066"/>
                </a:moveTo>
                <a:cubicBezTo>
                  <a:pt x="-2894" y="14567"/>
                  <a:pt x="24021" y="15786"/>
                  <a:pt x="36393" y="16406"/>
                </a:cubicBezTo>
                <a:cubicBezTo>
                  <a:pt x="49787" y="17077"/>
                  <a:pt x="75822" y="21813"/>
                  <a:pt x="75822" y="8402"/>
                </a:cubicBezTo>
                <a:cubicBezTo>
                  <a:pt x="75822" y="1499"/>
                  <a:pt x="63740" y="-304"/>
                  <a:pt x="56849" y="101"/>
                </a:cubicBezTo>
                <a:cubicBezTo>
                  <a:pt x="44912" y="802"/>
                  <a:pt x="32934" y="101"/>
                  <a:pt x="20977" y="101"/>
                </a:cubicBezTo>
                <a:cubicBezTo>
                  <a:pt x="15778" y="101"/>
                  <a:pt x="10645" y="1383"/>
                  <a:pt x="5562" y="2473"/>
                </a:cubicBezTo>
                <a:cubicBezTo>
                  <a:pt x="3780" y="2855"/>
                  <a:pt x="-1062" y="4947"/>
                  <a:pt x="226" y="36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Google Shape;187;g3239db42f16_2_125"/>
          <p:cNvSpPr/>
          <p:nvPr/>
        </p:nvSpPr>
        <p:spPr>
          <a:xfrm>
            <a:off x="816148" y="3580471"/>
            <a:ext cx="1915675" cy="545000"/>
          </a:xfrm>
          <a:custGeom>
            <a:rect b="b" l="l" r="r" t="t"/>
            <a:pathLst>
              <a:path extrusionOk="0" h="21800" w="76627">
                <a:moveTo>
                  <a:pt x="6190" y="5602"/>
                </a:moveTo>
                <a:cubicBezTo>
                  <a:pt x="2001" y="6362"/>
                  <a:pt x="-2275" y="15392"/>
                  <a:pt x="1446" y="17460"/>
                </a:cubicBezTo>
                <a:cubicBezTo>
                  <a:pt x="14351" y="24633"/>
                  <a:pt x="30854" y="20721"/>
                  <a:pt x="45618" y="20721"/>
                </a:cubicBezTo>
                <a:cubicBezTo>
                  <a:pt x="56314" y="20721"/>
                  <a:pt x="74689" y="22377"/>
                  <a:pt x="76450" y="11827"/>
                </a:cubicBezTo>
                <a:cubicBezTo>
                  <a:pt x="77871" y="3316"/>
                  <a:pt x="60702" y="4003"/>
                  <a:pt x="52140" y="2933"/>
                </a:cubicBezTo>
                <a:cubicBezTo>
                  <a:pt x="36293" y="953"/>
                  <a:pt x="15703" y="-4208"/>
                  <a:pt x="4411" y="708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Google Shape;188;g3239db42f16_2_125"/>
          <p:cNvSpPr/>
          <p:nvPr/>
        </p:nvSpPr>
        <p:spPr>
          <a:xfrm>
            <a:off x="6360028" y="4106033"/>
            <a:ext cx="1770225" cy="541850"/>
          </a:xfrm>
          <a:custGeom>
            <a:rect b="b" l="l" r="r" t="t"/>
            <a:pathLst>
              <a:path extrusionOk="0" h="21674" w="70809">
                <a:moveTo>
                  <a:pt x="14188" y="4739"/>
                </a:moveTo>
                <a:cubicBezTo>
                  <a:pt x="10502" y="4370"/>
                  <a:pt x="6301" y="4462"/>
                  <a:pt x="3219" y="6517"/>
                </a:cubicBezTo>
                <a:cubicBezTo>
                  <a:pt x="526" y="8313"/>
                  <a:pt x="-1145" y="13714"/>
                  <a:pt x="1143" y="16004"/>
                </a:cubicBezTo>
                <a:cubicBezTo>
                  <a:pt x="4502" y="19365"/>
                  <a:pt x="10101" y="19328"/>
                  <a:pt x="14780" y="20154"/>
                </a:cubicBezTo>
                <a:cubicBezTo>
                  <a:pt x="24033" y="21787"/>
                  <a:pt x="33558" y="21786"/>
                  <a:pt x="42944" y="21340"/>
                </a:cubicBezTo>
                <a:cubicBezTo>
                  <a:pt x="52714" y="20875"/>
                  <a:pt x="70810" y="21931"/>
                  <a:pt x="70810" y="12150"/>
                </a:cubicBezTo>
                <a:cubicBezTo>
                  <a:pt x="70810" y="7443"/>
                  <a:pt x="64281" y="4823"/>
                  <a:pt x="59842" y="3256"/>
                </a:cubicBezTo>
                <a:cubicBezTo>
                  <a:pt x="44832" y="-2042"/>
                  <a:pt x="27211" y="-300"/>
                  <a:pt x="12112" y="473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239db42f16_2_134"/>
          <p:cNvSpPr txBox="1"/>
          <p:nvPr>
            <p:ph type="title"/>
          </p:nvPr>
        </p:nvSpPr>
        <p:spPr>
          <a:xfrm>
            <a:off x="457200" y="330200"/>
            <a:ext cx="39657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Типы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игр</a:t>
            </a:r>
            <a:endParaRPr sz="2222">
              <a:solidFill>
                <a:schemeClr val="dk1"/>
              </a:solidFill>
            </a:endParaRPr>
          </a:p>
        </p:txBody>
      </p:sp>
      <p:pic>
        <p:nvPicPr>
          <p:cNvPr id="195" name="Google Shape;195;g3239db42f16_2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75" y="1098450"/>
            <a:ext cx="8006926" cy="339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3239db42f16_2_134"/>
          <p:cNvSpPr/>
          <p:nvPr/>
        </p:nvSpPr>
        <p:spPr>
          <a:xfrm>
            <a:off x="1206333" y="992482"/>
            <a:ext cx="1495950" cy="491025"/>
          </a:xfrm>
          <a:custGeom>
            <a:rect b="b" l="l" r="r" t="t"/>
            <a:pathLst>
              <a:path extrusionOk="0" h="19641" w="59838">
                <a:moveTo>
                  <a:pt x="14003" y="1212"/>
                </a:moveTo>
                <a:cubicBezTo>
                  <a:pt x="9399" y="1672"/>
                  <a:pt x="3339" y="1988"/>
                  <a:pt x="959" y="5955"/>
                </a:cubicBezTo>
                <a:cubicBezTo>
                  <a:pt x="-580" y="8520"/>
                  <a:pt x="-192" y="12981"/>
                  <a:pt x="2144" y="14849"/>
                </a:cubicBezTo>
                <a:cubicBezTo>
                  <a:pt x="11508" y="22338"/>
                  <a:pt x="26146" y="19213"/>
                  <a:pt x="38016" y="17517"/>
                </a:cubicBezTo>
                <a:cubicBezTo>
                  <a:pt x="45504" y="16447"/>
                  <a:pt x="56969" y="16985"/>
                  <a:pt x="59360" y="9809"/>
                </a:cubicBezTo>
                <a:cubicBezTo>
                  <a:pt x="64342" y="-5142"/>
                  <a:pt x="28576" y="1508"/>
                  <a:pt x="12817" y="150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Google Shape;197;g3239db42f16_2_134"/>
          <p:cNvSpPr/>
          <p:nvPr/>
        </p:nvSpPr>
        <p:spPr>
          <a:xfrm>
            <a:off x="313043" y="3043545"/>
            <a:ext cx="1895550" cy="444675"/>
          </a:xfrm>
          <a:custGeom>
            <a:rect b="b" l="l" r="r" t="t"/>
            <a:pathLst>
              <a:path extrusionOk="0" h="17787" w="75822">
                <a:moveTo>
                  <a:pt x="1708" y="3066"/>
                </a:moveTo>
                <a:cubicBezTo>
                  <a:pt x="-2894" y="14567"/>
                  <a:pt x="24021" y="15786"/>
                  <a:pt x="36393" y="16406"/>
                </a:cubicBezTo>
                <a:cubicBezTo>
                  <a:pt x="49787" y="17077"/>
                  <a:pt x="75822" y="21813"/>
                  <a:pt x="75822" y="8402"/>
                </a:cubicBezTo>
                <a:cubicBezTo>
                  <a:pt x="75822" y="1499"/>
                  <a:pt x="63740" y="-304"/>
                  <a:pt x="56849" y="101"/>
                </a:cubicBezTo>
                <a:cubicBezTo>
                  <a:pt x="44912" y="802"/>
                  <a:pt x="32934" y="101"/>
                  <a:pt x="20977" y="101"/>
                </a:cubicBezTo>
                <a:cubicBezTo>
                  <a:pt x="15778" y="101"/>
                  <a:pt x="10645" y="1383"/>
                  <a:pt x="5562" y="2473"/>
                </a:cubicBezTo>
                <a:cubicBezTo>
                  <a:pt x="3780" y="2855"/>
                  <a:pt x="-1062" y="4947"/>
                  <a:pt x="226" y="36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Google Shape;198;g3239db42f16_2_134"/>
          <p:cNvSpPr/>
          <p:nvPr/>
        </p:nvSpPr>
        <p:spPr>
          <a:xfrm>
            <a:off x="816148" y="3580471"/>
            <a:ext cx="1915675" cy="545000"/>
          </a:xfrm>
          <a:custGeom>
            <a:rect b="b" l="l" r="r" t="t"/>
            <a:pathLst>
              <a:path extrusionOk="0" h="21800" w="76627">
                <a:moveTo>
                  <a:pt x="6190" y="5602"/>
                </a:moveTo>
                <a:cubicBezTo>
                  <a:pt x="2001" y="6362"/>
                  <a:pt x="-2275" y="15392"/>
                  <a:pt x="1446" y="17460"/>
                </a:cubicBezTo>
                <a:cubicBezTo>
                  <a:pt x="14351" y="24633"/>
                  <a:pt x="30854" y="20721"/>
                  <a:pt x="45618" y="20721"/>
                </a:cubicBezTo>
                <a:cubicBezTo>
                  <a:pt x="56314" y="20721"/>
                  <a:pt x="74689" y="22377"/>
                  <a:pt x="76450" y="11827"/>
                </a:cubicBezTo>
                <a:cubicBezTo>
                  <a:pt x="77871" y="3316"/>
                  <a:pt x="60702" y="4003"/>
                  <a:pt x="52140" y="2933"/>
                </a:cubicBezTo>
                <a:cubicBezTo>
                  <a:pt x="36293" y="953"/>
                  <a:pt x="15703" y="-4208"/>
                  <a:pt x="4411" y="708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Google Shape;199;g3239db42f16_2_134"/>
          <p:cNvSpPr/>
          <p:nvPr/>
        </p:nvSpPr>
        <p:spPr>
          <a:xfrm>
            <a:off x="6360028" y="4106033"/>
            <a:ext cx="1770225" cy="541850"/>
          </a:xfrm>
          <a:custGeom>
            <a:rect b="b" l="l" r="r" t="t"/>
            <a:pathLst>
              <a:path extrusionOk="0" h="21674" w="70809">
                <a:moveTo>
                  <a:pt x="14188" y="4739"/>
                </a:moveTo>
                <a:cubicBezTo>
                  <a:pt x="10502" y="4370"/>
                  <a:pt x="6301" y="4462"/>
                  <a:pt x="3219" y="6517"/>
                </a:cubicBezTo>
                <a:cubicBezTo>
                  <a:pt x="526" y="8313"/>
                  <a:pt x="-1145" y="13714"/>
                  <a:pt x="1143" y="16004"/>
                </a:cubicBezTo>
                <a:cubicBezTo>
                  <a:pt x="4502" y="19365"/>
                  <a:pt x="10101" y="19328"/>
                  <a:pt x="14780" y="20154"/>
                </a:cubicBezTo>
                <a:cubicBezTo>
                  <a:pt x="24033" y="21787"/>
                  <a:pt x="33558" y="21786"/>
                  <a:pt x="42944" y="21340"/>
                </a:cubicBezTo>
                <a:cubicBezTo>
                  <a:pt x="52714" y="20875"/>
                  <a:pt x="70810" y="21931"/>
                  <a:pt x="70810" y="12150"/>
                </a:cubicBezTo>
                <a:cubicBezTo>
                  <a:pt x="70810" y="7443"/>
                  <a:pt x="64281" y="4823"/>
                  <a:pt x="59842" y="3256"/>
                </a:cubicBezTo>
                <a:cubicBezTo>
                  <a:pt x="44832" y="-2042"/>
                  <a:pt x="27211" y="-300"/>
                  <a:pt x="12112" y="473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Google Shape;200;g3239db42f16_2_134"/>
          <p:cNvSpPr/>
          <p:nvPr/>
        </p:nvSpPr>
        <p:spPr>
          <a:xfrm>
            <a:off x="7109448" y="2885720"/>
            <a:ext cx="1386400" cy="531000"/>
          </a:xfrm>
          <a:custGeom>
            <a:rect b="b" l="l" r="r" t="t"/>
            <a:pathLst>
              <a:path extrusionOk="0" h="21240" w="55456">
                <a:moveTo>
                  <a:pt x="11188" y="1671"/>
                </a:moveTo>
                <a:cubicBezTo>
                  <a:pt x="6228" y="3158"/>
                  <a:pt x="-2598" y="9336"/>
                  <a:pt x="812" y="13233"/>
                </a:cubicBezTo>
                <a:cubicBezTo>
                  <a:pt x="10176" y="23933"/>
                  <a:pt x="29586" y="22064"/>
                  <a:pt x="43205" y="17976"/>
                </a:cubicBezTo>
                <a:cubicBezTo>
                  <a:pt x="47702" y="16626"/>
                  <a:pt x="54841" y="15527"/>
                  <a:pt x="55360" y="10861"/>
                </a:cubicBezTo>
                <a:cubicBezTo>
                  <a:pt x="56128" y="3963"/>
                  <a:pt x="43860" y="1995"/>
                  <a:pt x="36980" y="1078"/>
                </a:cubicBezTo>
                <a:cubicBezTo>
                  <a:pt x="26541" y="-314"/>
                  <a:pt x="14588" y="-1076"/>
                  <a:pt x="5555" y="433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239db42f16_2_144"/>
          <p:cNvSpPr txBox="1"/>
          <p:nvPr>
            <p:ph type="title"/>
          </p:nvPr>
        </p:nvSpPr>
        <p:spPr>
          <a:xfrm>
            <a:off x="457200" y="330200"/>
            <a:ext cx="39657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Типы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игр</a:t>
            </a:r>
            <a:endParaRPr sz="2222">
              <a:solidFill>
                <a:schemeClr val="dk1"/>
              </a:solidFill>
            </a:endParaRPr>
          </a:p>
        </p:txBody>
      </p:sp>
      <p:pic>
        <p:nvPicPr>
          <p:cNvPr id="207" name="Google Shape;207;g3239db42f16_2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75" y="1098450"/>
            <a:ext cx="8006926" cy="339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3239db42f16_2_144"/>
          <p:cNvSpPr/>
          <p:nvPr/>
        </p:nvSpPr>
        <p:spPr>
          <a:xfrm>
            <a:off x="1206333" y="992482"/>
            <a:ext cx="1495950" cy="491025"/>
          </a:xfrm>
          <a:custGeom>
            <a:rect b="b" l="l" r="r" t="t"/>
            <a:pathLst>
              <a:path extrusionOk="0" h="19641" w="59838">
                <a:moveTo>
                  <a:pt x="14003" y="1212"/>
                </a:moveTo>
                <a:cubicBezTo>
                  <a:pt x="9399" y="1672"/>
                  <a:pt x="3339" y="1988"/>
                  <a:pt x="959" y="5955"/>
                </a:cubicBezTo>
                <a:cubicBezTo>
                  <a:pt x="-580" y="8520"/>
                  <a:pt x="-192" y="12981"/>
                  <a:pt x="2144" y="14849"/>
                </a:cubicBezTo>
                <a:cubicBezTo>
                  <a:pt x="11508" y="22338"/>
                  <a:pt x="26146" y="19213"/>
                  <a:pt x="38016" y="17517"/>
                </a:cubicBezTo>
                <a:cubicBezTo>
                  <a:pt x="45504" y="16447"/>
                  <a:pt x="56969" y="16985"/>
                  <a:pt x="59360" y="9809"/>
                </a:cubicBezTo>
                <a:cubicBezTo>
                  <a:pt x="64342" y="-5142"/>
                  <a:pt x="28576" y="1508"/>
                  <a:pt x="12817" y="150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Google Shape;209;g3239db42f16_2_144"/>
          <p:cNvSpPr/>
          <p:nvPr/>
        </p:nvSpPr>
        <p:spPr>
          <a:xfrm>
            <a:off x="313043" y="3043545"/>
            <a:ext cx="1895550" cy="444675"/>
          </a:xfrm>
          <a:custGeom>
            <a:rect b="b" l="l" r="r" t="t"/>
            <a:pathLst>
              <a:path extrusionOk="0" h="17787" w="75822">
                <a:moveTo>
                  <a:pt x="1708" y="3066"/>
                </a:moveTo>
                <a:cubicBezTo>
                  <a:pt x="-2894" y="14567"/>
                  <a:pt x="24021" y="15786"/>
                  <a:pt x="36393" y="16406"/>
                </a:cubicBezTo>
                <a:cubicBezTo>
                  <a:pt x="49787" y="17077"/>
                  <a:pt x="75822" y="21813"/>
                  <a:pt x="75822" y="8402"/>
                </a:cubicBezTo>
                <a:cubicBezTo>
                  <a:pt x="75822" y="1499"/>
                  <a:pt x="63740" y="-304"/>
                  <a:pt x="56849" y="101"/>
                </a:cubicBezTo>
                <a:cubicBezTo>
                  <a:pt x="44912" y="802"/>
                  <a:pt x="32934" y="101"/>
                  <a:pt x="20977" y="101"/>
                </a:cubicBezTo>
                <a:cubicBezTo>
                  <a:pt x="15778" y="101"/>
                  <a:pt x="10645" y="1383"/>
                  <a:pt x="5562" y="2473"/>
                </a:cubicBezTo>
                <a:cubicBezTo>
                  <a:pt x="3780" y="2855"/>
                  <a:pt x="-1062" y="4947"/>
                  <a:pt x="226" y="36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Google Shape;210;g3239db42f16_2_144"/>
          <p:cNvSpPr/>
          <p:nvPr/>
        </p:nvSpPr>
        <p:spPr>
          <a:xfrm>
            <a:off x="816148" y="3580471"/>
            <a:ext cx="1915675" cy="545000"/>
          </a:xfrm>
          <a:custGeom>
            <a:rect b="b" l="l" r="r" t="t"/>
            <a:pathLst>
              <a:path extrusionOk="0" h="21800" w="76627">
                <a:moveTo>
                  <a:pt x="6190" y="5602"/>
                </a:moveTo>
                <a:cubicBezTo>
                  <a:pt x="2001" y="6362"/>
                  <a:pt x="-2275" y="15392"/>
                  <a:pt x="1446" y="17460"/>
                </a:cubicBezTo>
                <a:cubicBezTo>
                  <a:pt x="14351" y="24633"/>
                  <a:pt x="30854" y="20721"/>
                  <a:pt x="45618" y="20721"/>
                </a:cubicBezTo>
                <a:cubicBezTo>
                  <a:pt x="56314" y="20721"/>
                  <a:pt x="74689" y="22377"/>
                  <a:pt x="76450" y="11827"/>
                </a:cubicBezTo>
                <a:cubicBezTo>
                  <a:pt x="77871" y="3316"/>
                  <a:pt x="60702" y="4003"/>
                  <a:pt x="52140" y="2933"/>
                </a:cubicBezTo>
                <a:cubicBezTo>
                  <a:pt x="36293" y="953"/>
                  <a:pt x="15703" y="-4208"/>
                  <a:pt x="4411" y="708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Google Shape;211;g3239db42f16_2_144"/>
          <p:cNvSpPr/>
          <p:nvPr/>
        </p:nvSpPr>
        <p:spPr>
          <a:xfrm>
            <a:off x="6360028" y="4106033"/>
            <a:ext cx="1770225" cy="541850"/>
          </a:xfrm>
          <a:custGeom>
            <a:rect b="b" l="l" r="r" t="t"/>
            <a:pathLst>
              <a:path extrusionOk="0" h="21674" w="70809">
                <a:moveTo>
                  <a:pt x="14188" y="4739"/>
                </a:moveTo>
                <a:cubicBezTo>
                  <a:pt x="10502" y="4370"/>
                  <a:pt x="6301" y="4462"/>
                  <a:pt x="3219" y="6517"/>
                </a:cubicBezTo>
                <a:cubicBezTo>
                  <a:pt x="526" y="8313"/>
                  <a:pt x="-1145" y="13714"/>
                  <a:pt x="1143" y="16004"/>
                </a:cubicBezTo>
                <a:cubicBezTo>
                  <a:pt x="4502" y="19365"/>
                  <a:pt x="10101" y="19328"/>
                  <a:pt x="14780" y="20154"/>
                </a:cubicBezTo>
                <a:cubicBezTo>
                  <a:pt x="24033" y="21787"/>
                  <a:pt x="33558" y="21786"/>
                  <a:pt x="42944" y="21340"/>
                </a:cubicBezTo>
                <a:cubicBezTo>
                  <a:pt x="52714" y="20875"/>
                  <a:pt x="70810" y="21931"/>
                  <a:pt x="70810" y="12150"/>
                </a:cubicBezTo>
                <a:cubicBezTo>
                  <a:pt x="70810" y="7443"/>
                  <a:pt x="64281" y="4823"/>
                  <a:pt x="59842" y="3256"/>
                </a:cubicBezTo>
                <a:cubicBezTo>
                  <a:pt x="44832" y="-2042"/>
                  <a:pt x="27211" y="-300"/>
                  <a:pt x="12112" y="473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Google Shape;212;g3239db42f16_2_144"/>
          <p:cNvSpPr/>
          <p:nvPr/>
        </p:nvSpPr>
        <p:spPr>
          <a:xfrm>
            <a:off x="7109448" y="2885720"/>
            <a:ext cx="1386400" cy="531000"/>
          </a:xfrm>
          <a:custGeom>
            <a:rect b="b" l="l" r="r" t="t"/>
            <a:pathLst>
              <a:path extrusionOk="0" h="21240" w="55456">
                <a:moveTo>
                  <a:pt x="11188" y="1671"/>
                </a:moveTo>
                <a:cubicBezTo>
                  <a:pt x="6228" y="3158"/>
                  <a:pt x="-2598" y="9336"/>
                  <a:pt x="812" y="13233"/>
                </a:cubicBezTo>
                <a:cubicBezTo>
                  <a:pt x="10176" y="23933"/>
                  <a:pt x="29586" y="22064"/>
                  <a:pt x="43205" y="17976"/>
                </a:cubicBezTo>
                <a:cubicBezTo>
                  <a:pt x="47702" y="16626"/>
                  <a:pt x="54841" y="15527"/>
                  <a:pt x="55360" y="10861"/>
                </a:cubicBezTo>
                <a:cubicBezTo>
                  <a:pt x="56128" y="3963"/>
                  <a:pt x="43860" y="1995"/>
                  <a:pt x="36980" y="1078"/>
                </a:cubicBezTo>
                <a:cubicBezTo>
                  <a:pt x="26541" y="-314"/>
                  <a:pt x="14588" y="-1076"/>
                  <a:pt x="5555" y="433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Google Shape;213;g3239db42f16_2_144"/>
          <p:cNvSpPr/>
          <p:nvPr/>
        </p:nvSpPr>
        <p:spPr>
          <a:xfrm>
            <a:off x="6408583" y="857924"/>
            <a:ext cx="1617925" cy="730525"/>
          </a:xfrm>
          <a:custGeom>
            <a:rect b="b" l="l" r="r" t="t"/>
            <a:pathLst>
              <a:path extrusionOk="0" h="29221" w="64717">
                <a:moveTo>
                  <a:pt x="17285" y="11337"/>
                </a:moveTo>
                <a:cubicBezTo>
                  <a:pt x="11989" y="11337"/>
                  <a:pt x="5939" y="11800"/>
                  <a:pt x="1870" y="15191"/>
                </a:cubicBezTo>
                <a:cubicBezTo>
                  <a:pt x="-110" y="16841"/>
                  <a:pt x="-735" y="21289"/>
                  <a:pt x="1277" y="22899"/>
                </a:cubicBezTo>
                <a:cubicBezTo>
                  <a:pt x="8284" y="28504"/>
                  <a:pt x="18737" y="27306"/>
                  <a:pt x="27661" y="28235"/>
                </a:cubicBezTo>
                <a:cubicBezTo>
                  <a:pt x="40343" y="29556"/>
                  <a:pt x="64718" y="31500"/>
                  <a:pt x="64718" y="18749"/>
                </a:cubicBezTo>
                <a:cubicBezTo>
                  <a:pt x="64718" y="12579"/>
                  <a:pt x="55073" y="10088"/>
                  <a:pt x="49006" y="8965"/>
                </a:cubicBezTo>
                <a:cubicBezTo>
                  <a:pt x="39961" y="7290"/>
                  <a:pt x="30554" y="6564"/>
                  <a:pt x="21436" y="7780"/>
                </a:cubicBezTo>
                <a:cubicBezTo>
                  <a:pt x="18501" y="8171"/>
                  <a:pt x="12712" y="8761"/>
                  <a:pt x="13431" y="11634"/>
                </a:cubicBezTo>
                <a:cubicBezTo>
                  <a:pt x="13648" y="12502"/>
                  <a:pt x="15204" y="11930"/>
                  <a:pt x="16099" y="11930"/>
                </a:cubicBezTo>
                <a:cubicBezTo>
                  <a:pt x="17880" y="11930"/>
                  <a:pt x="12653" y="10948"/>
                  <a:pt x="11060" y="10151"/>
                </a:cubicBezTo>
                <a:cubicBezTo>
                  <a:pt x="7895" y="8569"/>
                  <a:pt x="2463" y="7464"/>
                  <a:pt x="2463" y="3926"/>
                </a:cubicBezTo>
                <a:cubicBezTo>
                  <a:pt x="2463" y="1074"/>
                  <a:pt x="9085" y="3695"/>
                  <a:pt x="10763" y="6001"/>
                </a:cubicBezTo>
                <a:cubicBezTo>
                  <a:pt x="11573" y="7114"/>
                  <a:pt x="13220" y="10828"/>
                  <a:pt x="12246" y="9855"/>
                </a:cubicBezTo>
                <a:cubicBezTo>
                  <a:pt x="10674" y="8286"/>
                  <a:pt x="9171" y="5736"/>
                  <a:pt x="9874" y="3629"/>
                </a:cubicBezTo>
                <a:cubicBezTo>
                  <a:pt x="10671" y="1239"/>
                  <a:pt x="14439" y="-759"/>
                  <a:pt x="16692" y="368"/>
                </a:cubicBezTo>
                <a:cubicBezTo>
                  <a:pt x="20019" y="2032"/>
                  <a:pt x="14609" y="7512"/>
                  <a:pt x="13431" y="1104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2014-06-27T12:30:22Z</dcterms:created>
  <dc:creator>Al</dc:creator>
</cp:coreProperties>
</file>