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5D6"/>
    <a:srgbClr val="000000"/>
    <a:srgbClr val="6867A4"/>
    <a:srgbClr val="5451A0"/>
    <a:srgbClr val="7051A0"/>
    <a:srgbClr val="7067A0"/>
    <a:srgbClr val="4258A4"/>
    <a:srgbClr val="948F92"/>
    <a:srgbClr val="575757"/>
    <a:srgbClr val="00A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4582"/>
  </p:normalViewPr>
  <p:slideViewPr>
    <p:cSldViewPr snapToGrid="0">
      <p:cViewPr varScale="1">
        <p:scale>
          <a:sx n="120" d="100"/>
          <a:sy n="120" d="100"/>
        </p:scale>
        <p:origin x="4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Калужская обл</c:v>
                </c:pt>
                <c:pt idx="1">
                  <c:v>Ростовская обл</c:v>
                </c:pt>
                <c:pt idx="2">
                  <c:v>Оренбургская обл</c:v>
                </c:pt>
                <c:pt idx="3">
                  <c:v>Респ Башкортостан</c:v>
                </c:pt>
                <c:pt idx="4">
                  <c:v>Тульская обл</c:v>
                </c:pt>
                <c:pt idx="5">
                  <c:v>Респ Татарстан</c:v>
                </c:pt>
                <c:pt idx="6">
                  <c:v>Краснодарский</c:v>
                </c:pt>
                <c:pt idx="7">
                  <c:v>nan</c:v>
                </c:pt>
                <c:pt idx="8">
                  <c:v>Москва и Московская обл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30</c:v>
                </c:pt>
                <c:pt idx="1">
                  <c:v>31</c:v>
                </c:pt>
                <c:pt idx="2">
                  <c:v>32</c:v>
                </c:pt>
                <c:pt idx="3">
                  <c:v>37</c:v>
                </c:pt>
                <c:pt idx="4">
                  <c:v>45</c:v>
                </c:pt>
                <c:pt idx="5">
                  <c:v>47</c:v>
                </c:pt>
                <c:pt idx="6">
                  <c:v>74</c:v>
                </c:pt>
                <c:pt idx="7">
                  <c:v>293</c:v>
                </c:pt>
                <c:pt idx="8">
                  <c:v>1159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Белгородская обл</c:v>
                </c:pt>
                <c:pt idx="1">
                  <c:v>Калужская обл</c:v>
                </c:pt>
                <c:pt idx="2">
                  <c:v>Оренбургская обл</c:v>
                </c:pt>
                <c:pt idx="3">
                  <c:v>Свердловская обл</c:v>
                </c:pt>
                <c:pt idx="4">
                  <c:v>Тульская обл</c:v>
                </c:pt>
                <c:pt idx="5">
                  <c:v>Воронежская обл</c:v>
                </c:pt>
                <c:pt idx="6">
                  <c:v>Респ Татарстан</c:v>
                </c:pt>
                <c:pt idx="7">
                  <c:v>Нижегородская обл</c:v>
                </c:pt>
                <c:pt idx="8">
                  <c:v>nan</c:v>
                </c:pt>
                <c:pt idx="9">
                  <c:v>Москва и Московская обл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18</c:v>
                </c:pt>
                <c:pt idx="9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Саратовская обл</c:v>
                </c:pt>
                <c:pt idx="1">
                  <c:v>Самарская обл</c:v>
                </c:pt>
                <c:pt idx="2">
                  <c:v>Волгоградская обл</c:v>
                </c:pt>
                <c:pt idx="3">
                  <c:v>Респ Дагестан</c:v>
                </c:pt>
                <c:pt idx="4">
                  <c:v>Респ Татарстан</c:v>
                </c:pt>
                <c:pt idx="5">
                  <c:v>Оренбургская обл</c:v>
                </c:pt>
                <c:pt idx="6">
                  <c:v>Краснодарский край</c:v>
                </c:pt>
                <c:pt idx="7">
                  <c:v>nan</c:v>
                </c:pt>
                <c:pt idx="8">
                  <c:v>Москва и Московская обл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54</c:v>
                </c:pt>
                <c:pt idx="8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Оренбургская обл</c:v>
                </c:pt>
                <c:pt idx="1">
                  <c:v>Пермский край</c:v>
                </c:pt>
                <c:pt idx="2">
                  <c:v>Самарская обл</c:v>
                </c:pt>
                <c:pt idx="3">
                  <c:v>Тульская обл</c:v>
                </c:pt>
                <c:pt idx="4">
                  <c:v>Респ Татарстан</c:v>
                </c:pt>
                <c:pt idx="5">
                  <c:v>Брянская обл</c:v>
                </c:pt>
                <c:pt idx="6">
                  <c:v>Челябинская обл</c:v>
                </c:pt>
                <c:pt idx="7">
                  <c:v>Краснодарский край</c:v>
                </c:pt>
                <c:pt idx="8">
                  <c:v>nan</c:v>
                </c:pt>
                <c:pt idx="9">
                  <c:v>Москва и Московская обл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19</c:v>
                </c:pt>
                <c:pt idx="9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Санкт-Петербург г</c:v>
                </c:pt>
                <c:pt idx="1">
                  <c:v>Чувашская Респ - Чувашия</c:v>
                </c:pt>
                <c:pt idx="2">
                  <c:v>Липецкая обл</c:v>
                </c:pt>
                <c:pt idx="3">
                  <c:v>Респ Коми</c:v>
                </c:pt>
                <c:pt idx="4">
                  <c:v>Оренбургская обл</c:v>
                </c:pt>
                <c:pt idx="5">
                  <c:v>Ростовская обл</c:v>
                </c:pt>
                <c:pt idx="6">
                  <c:v>Владимирская обл</c:v>
                </c:pt>
                <c:pt idx="7">
                  <c:v>Краснодарский край</c:v>
                </c:pt>
                <c:pt idx="8">
                  <c:v>nan</c:v>
                </c:pt>
                <c:pt idx="9">
                  <c:v>Москва и Московская обл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6</c:v>
                </c:pt>
                <c:pt idx="8">
                  <c:v>22</c:v>
                </c:pt>
                <c:pt idx="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Респ Башкортостан</c:v>
                </c:pt>
                <c:pt idx="1">
                  <c:v>Самарская обл</c:v>
                </c:pt>
                <c:pt idx="2">
                  <c:v>Свердловская обл</c:v>
                </c:pt>
                <c:pt idx="3">
                  <c:v>Тульская обл</c:v>
                </c:pt>
                <c:pt idx="4">
                  <c:v>Респ Крым и Севастополь</c:v>
                </c:pt>
                <c:pt idx="5">
                  <c:v>Ханты-Мансийский Автономный округ - Югра АО</c:v>
                </c:pt>
                <c:pt idx="6">
                  <c:v>Респ Татарстан</c:v>
                </c:pt>
                <c:pt idx="7">
                  <c:v>Волгоградская обл</c:v>
                </c:pt>
                <c:pt idx="8">
                  <c:v>nan</c:v>
                </c:pt>
                <c:pt idx="9">
                  <c:v>Москва и Московская обл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18</c:v>
                </c:pt>
                <c:pt idx="9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Рязанская обл</c:v>
                </c:pt>
                <c:pt idx="1">
                  <c:v>Самарская обл</c:v>
                </c:pt>
                <c:pt idx="2">
                  <c:v>Смоленская обл</c:v>
                </c:pt>
                <c:pt idx="3">
                  <c:v>Ставропольский край</c:v>
                </c:pt>
                <c:pt idx="4">
                  <c:v>Севастополь и Респ Крым</c:v>
                </c:pt>
                <c:pt idx="5">
                  <c:v>Респ Дагестан</c:v>
                </c:pt>
                <c:pt idx="6">
                  <c:v>Тульская обл</c:v>
                </c:pt>
                <c:pt idx="7">
                  <c:v>Краснодарский край</c:v>
                </c:pt>
                <c:pt idx="8">
                  <c:v>nan</c:v>
                </c:pt>
                <c:pt idx="9">
                  <c:v>Москва и Московская обл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8</c:v>
                </c:pt>
                <c:pt idx="6">
                  <c:v>11</c:v>
                </c:pt>
                <c:pt idx="7">
                  <c:v>19</c:v>
                </c:pt>
                <c:pt idx="8">
                  <c:v>36</c:v>
                </c:pt>
                <c:pt idx="9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Респ Бурятия</c:v>
                </c:pt>
                <c:pt idx="1">
                  <c:v>Калужская обл</c:v>
                </c:pt>
                <c:pt idx="2">
                  <c:v>Пензенская обл</c:v>
                </c:pt>
                <c:pt idx="3">
                  <c:v>Смоленская обл</c:v>
                </c:pt>
                <c:pt idx="4">
                  <c:v>Респ Башкортостан</c:v>
                </c:pt>
                <c:pt idx="5">
                  <c:v>Кемеровская обл</c:v>
                </c:pt>
                <c:pt idx="6">
                  <c:v>Чувашия. Чувашская Респ</c:v>
                </c:pt>
                <c:pt idx="7">
                  <c:v>Краснодарский край</c:v>
                </c:pt>
                <c:pt idx="8">
                  <c:v>nan</c:v>
                </c:pt>
                <c:pt idx="9">
                  <c:v>Москва и Московская обл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37</c:v>
                </c:pt>
                <c:pt idx="9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Тверская обл</c:v>
                </c:pt>
                <c:pt idx="1">
                  <c:v>Ханты-Мансийский Автономный округ - Югра АО</c:v>
                </c:pt>
                <c:pt idx="2">
                  <c:v>Чувашия. Чувашская Респ</c:v>
                </c:pt>
                <c:pt idx="3">
                  <c:v>Воронежская обл</c:v>
                </c:pt>
                <c:pt idx="4">
                  <c:v>Липецкая обл</c:v>
                </c:pt>
                <c:pt idx="5">
                  <c:v>Респ Ингушетия</c:v>
                </c:pt>
                <c:pt idx="6">
                  <c:v>Тульская обл</c:v>
                </c:pt>
                <c:pt idx="7">
                  <c:v>Краснодарский край</c:v>
                </c:pt>
                <c:pt idx="8">
                  <c:v>nan</c:v>
                </c:pt>
                <c:pt idx="9">
                  <c:v>Москва и Московская обл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10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0245D6"/>
                </a:gs>
                <a:gs pos="0">
                  <a:srgbClr val="00A2F2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Смоленская обл</c:v>
                </c:pt>
                <c:pt idx="1">
                  <c:v>Тверская обл</c:v>
                </c:pt>
                <c:pt idx="2">
                  <c:v>Калужская обл</c:v>
                </c:pt>
                <c:pt idx="3">
                  <c:v>Респ Татарстан</c:v>
                </c:pt>
                <c:pt idx="4">
                  <c:v>Ставропольский край</c:v>
                </c:pt>
                <c:pt idx="5">
                  <c:v>Пермский край</c:v>
                </c:pt>
                <c:pt idx="6">
                  <c:v>г Санкт-Петербург</c:v>
                </c:pt>
                <c:pt idx="7">
                  <c:v>Тульская обл</c:v>
                </c:pt>
                <c:pt idx="8">
                  <c:v>nan</c:v>
                </c:pt>
                <c:pt idx="9">
                  <c:v>Москва и Московская обл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17</c:v>
                </c:pt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6-374A-B14D-34298C10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7426591"/>
        <c:axId val="1167428239"/>
      </c:barChart>
      <c:catAx>
        <c:axId val="1167426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67428239"/>
        <c:crosses val="autoZero"/>
        <c:auto val="1"/>
        <c:lblAlgn val="ctr"/>
        <c:lblOffset val="100"/>
        <c:noMultiLvlLbl val="0"/>
      </c:catAx>
      <c:valAx>
        <c:axId val="1167428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742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3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4BE65D-D2FD-3916-DBFF-46D3BBE0AAE9}"/>
              </a:ext>
            </a:extLst>
          </p:cNvPr>
          <p:cNvSpPr txBox="1"/>
          <p:nvPr/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Аналитика</a:t>
            </a:r>
            <a:r>
              <a:rPr lang="en-US" sz="33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3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кол-ва</a:t>
            </a:r>
            <a:r>
              <a:rPr lang="en-US" sz="33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3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заявлений</a:t>
            </a:r>
            <a:r>
              <a:rPr lang="en-US" sz="33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3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приемной</a:t>
            </a:r>
            <a:r>
              <a:rPr lang="en-US" sz="33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3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комиссии</a:t>
            </a:r>
            <a:r>
              <a:rPr lang="en-US" sz="33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3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инженерной</a:t>
            </a:r>
            <a:r>
              <a:rPr lang="en-US" sz="33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3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академии</a:t>
            </a:r>
            <a:r>
              <a:rPr lang="en-US" sz="33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2023-2024</a:t>
            </a:r>
            <a:endParaRPr lang="en-US" sz="33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ject 2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C4A12D05-7633-1919-3742-8E1C6BF95282}"/>
              </a:ext>
            </a:extLst>
          </p:cNvPr>
          <p:cNvPicPr/>
          <p:nvPr/>
        </p:nvPicPr>
        <p:blipFill rotWithShape="1">
          <a:blip r:embed="rId2" cstate="print"/>
          <a:srcRect r="17791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53ACB9-C2B8-46B1-504F-5ABFA517632C}"/>
              </a:ext>
            </a:extLst>
          </p:cNvPr>
          <p:cNvSpPr txBox="1"/>
          <p:nvPr/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Анализ данных: Скворцов Егор Сергеевич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Визуализация данных: Скворцов Егор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3105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366462"/>
              </p:ext>
            </p:extLst>
          </p:nvPr>
        </p:nvGraphicFramePr>
        <p:xfrm>
          <a:off x="304637" y="2085975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109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Конструкторы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6365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897541"/>
              </p:ext>
            </p:extLst>
          </p:nvPr>
        </p:nvGraphicFramePr>
        <p:xfrm>
          <a:off x="399640" y="2117372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198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Энергомаш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8537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662426"/>
              </p:ext>
            </p:extLst>
          </p:nvPr>
        </p:nvGraphicFramePr>
        <p:xfrm>
          <a:off x="456085" y="2085975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2748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Все направления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3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515901"/>
              </p:ext>
            </p:extLst>
          </p:nvPr>
        </p:nvGraphicFramePr>
        <p:xfrm>
          <a:off x="456085" y="2085975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439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ПМИ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7847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УТС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095885"/>
              </p:ext>
            </p:extLst>
          </p:nvPr>
        </p:nvGraphicFramePr>
        <p:xfrm>
          <a:off x="456085" y="2085975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181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926181"/>
              </p:ext>
            </p:extLst>
          </p:nvPr>
        </p:nvGraphicFramePr>
        <p:xfrm>
          <a:off x="456085" y="2085975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273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Наноинженерия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5581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505229"/>
              </p:ext>
            </p:extLst>
          </p:nvPr>
        </p:nvGraphicFramePr>
        <p:xfrm>
          <a:off x="456085" y="2085975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205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Геология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8626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33751"/>
              </p:ext>
            </p:extLst>
          </p:nvPr>
        </p:nvGraphicFramePr>
        <p:xfrm>
          <a:off x="366455" y="2094911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335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Архитектура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6220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46334"/>
              </p:ext>
            </p:extLst>
          </p:nvPr>
        </p:nvGraphicFramePr>
        <p:xfrm>
          <a:off x="456085" y="2085975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326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Нефтегазовое дело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7044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D5856F-658B-184A-1A61-F61AB2EB4053}"/>
              </a:ext>
            </a:extLst>
          </p:cNvPr>
          <p:cNvSpPr/>
          <p:nvPr/>
        </p:nvSpPr>
        <p:spPr>
          <a:xfrm>
            <a:off x="0" y="-13209"/>
            <a:ext cx="12192000" cy="674370"/>
          </a:xfrm>
          <a:prstGeom prst="rect">
            <a:avLst/>
          </a:prstGeom>
          <a:solidFill>
            <a:srgbClr val="6867A4">
              <a:alpha val="2509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83D92E-FC99-6C72-B7FD-881532A4ED64}"/>
              </a:ext>
            </a:extLst>
          </p:cNvPr>
          <p:cNvSpPr/>
          <p:nvPr/>
        </p:nvSpPr>
        <p:spPr>
          <a:xfrm>
            <a:off x="274320" y="1143000"/>
            <a:ext cx="5989320" cy="5486400"/>
          </a:xfrm>
          <a:prstGeom prst="roundRect">
            <a:avLst>
              <a:gd name="adj" fmla="val 9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3919-CE03-C8A3-4E71-BA6EBCCF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80428"/>
            <a:ext cx="4051963" cy="644516"/>
          </a:xfrm>
        </p:spPr>
        <p:txBody>
          <a:bodyPr>
            <a:noAutofit/>
          </a:bodyPr>
          <a:lstStyle/>
          <a:p>
            <a:r>
              <a:rPr lang="ru-RU" sz="2800" b="0" dirty="0">
                <a:solidFill>
                  <a:srgbClr val="5451A0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Инженерная академия</a:t>
            </a:r>
            <a:endParaRPr lang="en-RU" sz="2800" b="0" dirty="0">
              <a:solidFill>
                <a:srgbClr val="5451A0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847D6-4972-28BE-B525-70F1560FA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534054"/>
              </p:ext>
            </p:extLst>
          </p:nvPr>
        </p:nvGraphicFramePr>
        <p:xfrm>
          <a:off x="456085" y="2085975"/>
          <a:ext cx="5959003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1F086-5BC1-01F2-9932-75E071A688F6}"/>
              </a:ext>
            </a:extLst>
          </p:cNvPr>
          <p:cNvCxnSpPr>
            <a:cxnSpLocks/>
          </p:cNvCxnSpPr>
          <p:nvPr/>
        </p:nvCxnSpPr>
        <p:spPr>
          <a:xfrm>
            <a:off x="612648" y="1680898"/>
            <a:ext cx="5188077" cy="0"/>
          </a:xfrm>
          <a:prstGeom prst="line">
            <a:avLst/>
          </a:prstGeom>
          <a:ln w="9525">
            <a:solidFill>
              <a:srgbClr val="948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42BA4B-2B90-0732-8825-1F89701C68A9}"/>
              </a:ext>
            </a:extLst>
          </p:cNvPr>
          <p:cNvSpPr txBox="1"/>
          <p:nvPr/>
        </p:nvSpPr>
        <p:spPr>
          <a:xfrm>
            <a:off x="925774" y="1293694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каких регионов наши абитуриенты</a:t>
            </a:r>
            <a:endParaRPr lang="en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C6A05A-5D39-B79F-3A4D-D28ACEFE7794}"/>
              </a:ext>
            </a:extLst>
          </p:cNvPr>
          <p:cNvSpPr/>
          <p:nvPr/>
        </p:nvSpPr>
        <p:spPr>
          <a:xfrm>
            <a:off x="-1192696" y="-610324"/>
            <a:ext cx="3236733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0FAF9-5942-2489-3E35-01934326052B}"/>
              </a:ext>
            </a:extLst>
          </p:cNvPr>
          <p:cNvSpPr/>
          <p:nvPr/>
        </p:nvSpPr>
        <p:spPr>
          <a:xfrm>
            <a:off x="6915094" y="1143000"/>
            <a:ext cx="4740578" cy="942975"/>
          </a:xfrm>
          <a:prstGeom prst="roundRect">
            <a:avLst>
              <a:gd name="adj" fmla="val 38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Всего заявлений</a:t>
            </a:r>
          </a:p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72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330EC-90A1-596A-91D2-C1239069DFDF}"/>
              </a:ext>
            </a:extLst>
          </p:cNvPr>
          <p:cNvSpPr txBox="1"/>
          <p:nvPr/>
        </p:nvSpPr>
        <p:spPr>
          <a:xfrm>
            <a:off x="274320" y="37377"/>
            <a:ext cx="224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5451A0"/>
                </a:solidFill>
                <a:latin typeface="Candara" panose="020E0502030303020204" pitchFamily="34" charset="0"/>
              </a:rPr>
              <a:t>R</a:t>
            </a:r>
            <a:r>
              <a:rPr lang="en-US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UDN</a:t>
            </a:r>
            <a:endParaRPr lang="ru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EFE97-64B6-9424-6995-25ACBC8E2B2A}"/>
              </a:ext>
            </a:extLst>
          </p:cNvPr>
          <p:cNvSpPr txBox="1"/>
          <p:nvPr/>
        </p:nvSpPr>
        <p:spPr>
          <a:xfrm>
            <a:off x="8140036" y="59362"/>
            <a:ext cx="405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rgbClr val="5451A0"/>
                </a:solidFill>
                <a:latin typeface="Candara" panose="020E0502030303020204" pitchFamily="34" charset="0"/>
              </a:rPr>
              <a:t>Эксплуатация</a:t>
            </a:r>
            <a:endParaRPr lang="en-RU" sz="2800" b="1" dirty="0">
              <a:solidFill>
                <a:srgbClr val="5451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BF521-B462-BE98-5777-A2763525E7D1}"/>
              </a:ext>
            </a:extLst>
          </p:cNvPr>
          <p:cNvSpPr txBox="1"/>
          <p:nvPr/>
        </p:nvSpPr>
        <p:spPr>
          <a:xfrm>
            <a:off x="9930063" y="-1941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F4BD62-ED7B-F32D-BB93-2D1A8377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83" y="2732087"/>
            <a:ext cx="3251200" cy="3251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E7439-539F-8E98-006A-369AA5C4AE5D}"/>
              </a:ext>
            </a:extLst>
          </p:cNvPr>
          <p:cNvSpPr/>
          <p:nvPr/>
        </p:nvSpPr>
        <p:spPr>
          <a:xfrm>
            <a:off x="8753409" y="-598366"/>
            <a:ext cx="5208308" cy="1271485"/>
          </a:xfrm>
          <a:prstGeom prst="roundRect">
            <a:avLst>
              <a:gd name="adj" fmla="val 41681"/>
            </a:avLst>
          </a:prstGeom>
          <a:solidFill>
            <a:srgbClr val="4258A4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3369377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11283</TotalTime>
  <Words>162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Neue Haas Grotesk Text Pro</vt:lpstr>
      <vt:lpstr>VanillaVTI</vt:lpstr>
      <vt:lpstr>PowerPoint Presentation</vt:lpstr>
      <vt:lpstr>Инженерная академия</vt:lpstr>
      <vt:lpstr>Инженерная академия</vt:lpstr>
      <vt:lpstr>Инженерная академия</vt:lpstr>
      <vt:lpstr>Инженерная академия</vt:lpstr>
      <vt:lpstr>Инженерная академия</vt:lpstr>
      <vt:lpstr>Инженерная академия</vt:lpstr>
      <vt:lpstr>Инженерная академия</vt:lpstr>
      <vt:lpstr>Инженерная академия</vt:lpstr>
      <vt:lpstr>Инженерная академия</vt:lpstr>
      <vt:lpstr>Инженерная академия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Скворцов Егор Сергеевич</dc:creator>
  <cp:lastModifiedBy>Скворцов Егор Сергеевич</cp:lastModifiedBy>
  <cp:revision>4</cp:revision>
  <dcterms:created xsi:type="dcterms:W3CDTF">2023-08-07T16:59:23Z</dcterms:created>
  <dcterms:modified xsi:type="dcterms:W3CDTF">2023-08-15T14:35:05Z</dcterms:modified>
</cp:coreProperties>
</file>