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1789F7-47A9-42C4-94F2-56A0F22470A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28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814560"/>
            <a:ext cx="907128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DE2641-E7E8-4355-AC9E-25BAB1E9134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56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320" y="2376000"/>
            <a:ext cx="442656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814560"/>
            <a:ext cx="442656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320" y="3814560"/>
            <a:ext cx="442656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0D36B0-FE05-4D5E-8AB0-6CD59358679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814560"/>
            <a:ext cx="292068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814560"/>
            <a:ext cx="292068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814560"/>
            <a:ext cx="292068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988318-2B03-4170-9132-C42D496E381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F002A93-4F98-46CE-AFE1-B7C7307E13E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280" cy="27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BA83DE6-3F40-45EF-BC6F-16452610ED2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280" cy="27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9B01B9C-2D93-4ED9-A51F-64BE373AA7E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560" cy="27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320" y="2376000"/>
            <a:ext cx="4426560" cy="27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E89EE48-A46C-4A06-B35D-887B9897962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8CD95AB-69E6-4E29-8769-503B333ED76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280" cy="600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FD90FE6-36FF-42A8-AD8C-C978D1E924E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56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320" y="2376000"/>
            <a:ext cx="4426560" cy="27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814560"/>
            <a:ext cx="442656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14B162D-10B9-49FA-822F-B3CDFD50051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280" cy="27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1D5A13-62C0-4AD3-9BB1-B321F2F7B1F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560" cy="27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320" y="2376000"/>
            <a:ext cx="442656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320" y="3814560"/>
            <a:ext cx="442656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A3CE749-C574-46D7-AAC3-7304352C0C3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56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320" y="2376000"/>
            <a:ext cx="442656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814560"/>
            <a:ext cx="907128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4A80FE5-8806-4647-B6D2-2D7EBBFFE0F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28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814560"/>
            <a:ext cx="907128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87B3881-2C51-454F-BC7F-D42FEA2416F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56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320" y="2376000"/>
            <a:ext cx="442656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814560"/>
            <a:ext cx="442656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320" y="3814560"/>
            <a:ext cx="442656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EF0704F-39E0-404D-9EB6-67D42FEECCA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814560"/>
            <a:ext cx="292068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200" y="3814560"/>
            <a:ext cx="292068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8040" y="3814560"/>
            <a:ext cx="292068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030E232-E705-4548-984E-215B4B80EF8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502C542-3591-4539-835B-6FD898D5A4B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280" cy="27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924BC8A-BFB1-4DD2-9819-BF887AF38AA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280" cy="27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2E4E92A-2295-43FC-B936-815FA04A48B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560" cy="27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320" y="2376000"/>
            <a:ext cx="4426560" cy="27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C18EDEC-1C65-443A-BD0C-A0EE2C26104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61321DE-4275-4D8C-B3BD-7C57C87F56B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280" cy="27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CC8C07-A7E9-4335-B6CF-4928E41A69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280" cy="600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46ECC7A-3414-4540-A83F-B5067C110D1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56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320" y="2376000"/>
            <a:ext cx="4426560" cy="27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814560"/>
            <a:ext cx="442656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426EAFF-6CC2-444E-8E33-BF78090CDBE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560" cy="27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320" y="2376000"/>
            <a:ext cx="442656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320" y="3814560"/>
            <a:ext cx="442656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E190BA1-62A7-45E1-B0E5-5374770F86A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56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320" y="2376000"/>
            <a:ext cx="442656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3814560"/>
            <a:ext cx="907128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ED11556-C6C1-42E4-858A-2252313717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28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3814560"/>
            <a:ext cx="907128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E9B6648-C3C6-41CD-AE20-16934F85B28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56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320" y="2376000"/>
            <a:ext cx="442656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3814560"/>
            <a:ext cx="442656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320" y="3814560"/>
            <a:ext cx="442656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192AD12-41DD-4A94-9AC8-0B6AA144245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3814560"/>
            <a:ext cx="292068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200" y="3814560"/>
            <a:ext cx="292068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8040" y="3814560"/>
            <a:ext cx="292068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CF6A319-1028-4950-846D-4E31A4AB038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005DC9E-3205-4047-AFCF-9984414FA24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280" cy="27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6184C28-F718-416D-8558-48275D64E3B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280" cy="27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AC7DB2A-A9F9-45D0-B7AB-65F5555EFBD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560" cy="27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320" y="2376000"/>
            <a:ext cx="4426560" cy="27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9702D5-991A-4060-957F-65ED0F4F0A2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560" cy="27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320" y="2376000"/>
            <a:ext cx="4426560" cy="27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81551C6-60EB-4B92-80EA-E0ACFBA1A49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0641092-2685-40D2-8FF0-0044F88F32C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280" cy="600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EA50667-6E4B-45A1-A45E-E707D127C62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56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2320" y="2376000"/>
            <a:ext cx="4426560" cy="27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3814560"/>
            <a:ext cx="442656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3840869-D343-4672-92A3-78B8344A43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560" cy="27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320" y="2376000"/>
            <a:ext cx="442656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2320" y="3814560"/>
            <a:ext cx="442656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E79B0ED-6EC7-4597-A254-75A6FF49F74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56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320" y="2376000"/>
            <a:ext cx="442656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4000" y="3814560"/>
            <a:ext cx="907128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42519AF-AF65-4F1F-B8E1-D5F9B2E1C51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28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4000" y="3814560"/>
            <a:ext cx="907128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6439DFA-2147-46D5-8157-FA2DBD61D7A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56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320" y="2376000"/>
            <a:ext cx="442656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3814560"/>
            <a:ext cx="442656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2320" y="3814560"/>
            <a:ext cx="442656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32EA63A-BCCA-4C5B-8BA2-926B053F78A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4000" y="3814560"/>
            <a:ext cx="292068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1200" y="3814560"/>
            <a:ext cx="292068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8040" y="3814560"/>
            <a:ext cx="292068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193154C-65D4-4F1F-8CFC-84A5BB15610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09E084B-271E-47C6-9225-24D5F20FE07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3A5129-55F4-4F4F-8647-384536036A3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280" cy="27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E74B04C-AA77-4816-9CD2-D61B8948AA7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280" cy="27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09B0B2E-F1CD-4F9D-A08F-42446EAD795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560" cy="27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5152320" y="2376000"/>
            <a:ext cx="4426560" cy="27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B9201F4-D3D1-4EE8-8E36-99C46CDCF22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F4A9585-FFF7-464D-801B-484FFA9EE03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280" cy="600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0D1C292-966D-48E4-86A0-33E5847D4C3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56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5152320" y="2376000"/>
            <a:ext cx="4426560" cy="27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504000" y="3814560"/>
            <a:ext cx="442656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01A3553-4ECC-40B2-A125-7C7C99C022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560" cy="27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5152320" y="2376000"/>
            <a:ext cx="442656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5152320" y="3814560"/>
            <a:ext cx="442656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71FB19D-4313-45D5-A12E-4A81539331C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56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5152320" y="2376000"/>
            <a:ext cx="442656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504000" y="3814560"/>
            <a:ext cx="907128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7C3E9A7-424C-4FB4-B4D2-87C8872354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28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504000" y="3814560"/>
            <a:ext cx="907128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0770078-3251-4EF9-B4EB-08B91CB9D8D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56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5152320" y="2376000"/>
            <a:ext cx="442656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504000" y="3814560"/>
            <a:ext cx="442656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/>
          </p:nvPr>
        </p:nvSpPr>
        <p:spPr>
          <a:xfrm>
            <a:off x="5152320" y="3814560"/>
            <a:ext cx="442656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DC6EAC5-C7E9-4320-9A22-7DE6BC7190D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280" cy="600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81F192-C12E-4CC2-9645-EFB3BB4353C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504000" y="3814560"/>
            <a:ext cx="292068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/>
          </p:nvPr>
        </p:nvSpPr>
        <p:spPr>
          <a:xfrm>
            <a:off x="3571200" y="3814560"/>
            <a:ext cx="292068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/>
          </p:nvPr>
        </p:nvSpPr>
        <p:spPr>
          <a:xfrm>
            <a:off x="6638040" y="3814560"/>
            <a:ext cx="292068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D1AC47A-1034-43C3-9867-1E16A6B10E2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56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320" y="2376000"/>
            <a:ext cx="4426560" cy="27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814560"/>
            <a:ext cx="442656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AA2ACD-589F-4778-BC10-E7226D08639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560" cy="27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320" y="2376000"/>
            <a:ext cx="442656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320" y="3814560"/>
            <a:ext cx="442656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EF9E54-50BD-407D-8D2F-1691DD93ECD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56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320" y="2376000"/>
            <a:ext cx="442656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814560"/>
            <a:ext cx="907128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640D9A-0AD8-4260-9901-6C906E5591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492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492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6B84B79-7E06-437C-A879-400703BCBAAB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16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492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 idx="4"/>
          </p:nvPr>
        </p:nvSpPr>
        <p:spPr>
          <a:xfrm>
            <a:off x="3447360" y="516492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5"/>
          </p:nvPr>
        </p:nvSpPr>
        <p:spPr>
          <a:xfrm>
            <a:off x="7227360" y="516492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BCCF08-B559-4A9F-A97E-4E4FD13307C9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6"/>
          </p:nvPr>
        </p:nvSpPr>
        <p:spPr>
          <a:xfrm>
            <a:off x="504000" y="516492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7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8"/>
          </p:nvPr>
        </p:nvSpPr>
        <p:spPr>
          <a:xfrm>
            <a:off x="7227360" y="5165280"/>
            <a:ext cx="2347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9D8EF6-0128-44DA-B379-8CCC96A626CC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9"/>
          </p:nvPr>
        </p:nvSpPr>
        <p:spPr>
          <a:xfrm>
            <a:off x="504000" y="5165280"/>
            <a:ext cx="2347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280" cy="27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ftr" idx="10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sldNum" idx="11"/>
          </p:nvPr>
        </p:nvSpPr>
        <p:spPr>
          <a:xfrm>
            <a:off x="7227360" y="5165280"/>
            <a:ext cx="2347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5BA7AF5-6174-41D2-85AA-306CF66C1080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dt" idx="12"/>
          </p:nvPr>
        </p:nvSpPr>
        <p:spPr>
          <a:xfrm>
            <a:off x="504000" y="5165280"/>
            <a:ext cx="2347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280" cy="27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ftr" idx="13"/>
          </p:nvPr>
        </p:nvSpPr>
        <p:spPr>
          <a:xfrm>
            <a:off x="3447360" y="516492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sldNum" idx="14"/>
          </p:nvPr>
        </p:nvSpPr>
        <p:spPr>
          <a:xfrm>
            <a:off x="7227360" y="516492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2A8DF4B-A7FB-4780-9A93-5E42B732D718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dt" idx="15"/>
          </p:nvPr>
        </p:nvSpPr>
        <p:spPr>
          <a:xfrm>
            <a:off x="504000" y="516492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   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Веб-приложение “Ежедневник </a:t>
            </a:r>
            <a:br>
              <a:rPr sz="4400"/>
            </a:b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и финансовый трекер”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ubTitle"/>
          </p:nvPr>
        </p:nvSpPr>
        <p:spPr>
          <a:xfrm>
            <a:off x="504000" y="2743200"/>
            <a:ext cx="9071280" cy="12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Управляйте задачами, финансами и своим психологическим состоянием – всё в одном месте!!!</a:t>
            </a:r>
            <a:endParaRPr b="0" lang="en-US" sz="2400" spc="-1" strike="noStrike"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" descr=""/>
          <p:cNvPicPr/>
          <p:nvPr/>
        </p:nvPicPr>
        <p:blipFill>
          <a:blip r:embed="rId1"/>
          <a:stretch/>
        </p:blipFill>
        <p:spPr>
          <a:xfrm>
            <a:off x="307080" y="228600"/>
            <a:ext cx="9522720" cy="4800600"/>
          </a:xfrm>
          <a:prstGeom prst="rect">
            <a:avLst/>
          </a:prstGeom>
          <a:ln w="0"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latin typeface="Arial"/>
              </a:rPr>
              <a:t>Баланс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73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00"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Просморт баланса пользователя в графических </a:t>
            </a:r>
            <a:r>
              <a:rPr b="0" lang="en-US" sz="2400" spc="-1" strike="noStrike">
                <a:latin typeface="Arial"/>
              </a:rPr>
              <a:t>представлениях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27" name="" descr=""/>
          <p:cNvPicPr/>
          <p:nvPr/>
        </p:nvPicPr>
        <p:blipFill>
          <a:blip r:embed="rId1"/>
          <a:stretch/>
        </p:blipFill>
        <p:spPr>
          <a:xfrm>
            <a:off x="1824840" y="2057400"/>
            <a:ext cx="6404400" cy="322848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latin typeface="Arial"/>
              </a:rPr>
              <a:t>Калькулятор сложного процента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504000" y="1143000"/>
            <a:ext cx="90712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Планирование финансов в долгосрочной перспективе и </a:t>
            </a:r>
            <a:r>
              <a:rPr b="0" lang="en-US" sz="2400" spc="-1" strike="noStrike">
                <a:latin typeface="Arial"/>
              </a:rPr>
              <a:t>вычисление предпологаемого дохода, а также вывод </a:t>
            </a:r>
            <a:r>
              <a:rPr b="0" lang="en-US" sz="2400" spc="-1" strike="noStrike">
                <a:latin typeface="Arial"/>
              </a:rPr>
              <a:t>результата за выбранные промежутки времени в табличном и </a:t>
            </a:r>
            <a:r>
              <a:rPr b="0" lang="en-US" sz="2400" spc="-1" strike="noStrike">
                <a:latin typeface="Arial"/>
              </a:rPr>
              <a:t>графическом виде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1"/>
          <a:stretch/>
        </p:blipFill>
        <p:spPr>
          <a:xfrm>
            <a:off x="2002680" y="2462400"/>
            <a:ext cx="5997960" cy="302364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529560" y="16758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0" spc="-1" strike="noStrike">
                <a:solidFill>
                  <a:srgbClr val="ffffff"/>
                </a:solidFill>
                <a:latin typeface="Arial"/>
              </a:rPr>
              <a:t>Многоязычность</a:t>
            </a:r>
            <a:endParaRPr b="0" lang="en-US" sz="8000" spc="-1" strike="noStrike"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114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latin typeface="Arial"/>
              </a:rPr>
              <a:t>Приложение поддерживает 14 наиболее популярных в мире языков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5486400" y="1512360"/>
            <a:ext cx="205740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– </a:t>
            </a:r>
            <a:r>
              <a:rPr b="0" lang="en-US" sz="2400" spc="-1" strike="noStrike">
                <a:latin typeface="Arial"/>
              </a:rPr>
              <a:t>турецкий;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– </a:t>
            </a:r>
            <a:r>
              <a:rPr b="0" lang="en-US" sz="2400" spc="-1" strike="noStrike">
                <a:latin typeface="Arial"/>
              </a:rPr>
              <a:t>немецкий;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– </a:t>
            </a:r>
            <a:r>
              <a:rPr b="0" lang="en-US" sz="2400" spc="-1" strike="noStrike">
                <a:latin typeface="Arial"/>
              </a:rPr>
              <a:t>корейский;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–</a:t>
            </a:r>
            <a:r>
              <a:rPr b="0" lang="en-US" sz="2400" spc="-1" strike="noStrike">
                <a:latin typeface="Arial"/>
              </a:rPr>
              <a:t>итальянский;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– </a:t>
            </a:r>
            <a:r>
              <a:rPr b="0" lang="en-US" sz="2400" spc="-1" strike="noStrike">
                <a:latin typeface="Arial"/>
              </a:rPr>
              <a:t>польский;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– </a:t>
            </a:r>
            <a:r>
              <a:rPr b="0" lang="en-US" sz="2400" spc="-1" strike="noStrike">
                <a:latin typeface="Arial"/>
              </a:rPr>
              <a:t>хинди;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– </a:t>
            </a:r>
            <a:r>
              <a:rPr b="0" lang="en-US" sz="2400" spc="-1" strike="noStrike">
                <a:latin typeface="Arial"/>
              </a:rPr>
              <a:t>персидский.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4" name=""/>
          <p:cNvSpPr/>
          <p:nvPr/>
        </p:nvSpPr>
        <p:spPr>
          <a:xfrm>
            <a:off x="2286000" y="1512360"/>
            <a:ext cx="251424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– </a:t>
            </a:r>
            <a:r>
              <a:rPr b="0" lang="en-US" sz="2400" spc="-1" strike="noStrike">
                <a:latin typeface="Arial"/>
              </a:rPr>
              <a:t>русский;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– </a:t>
            </a:r>
            <a:r>
              <a:rPr b="0" lang="en-US" sz="2400" spc="-1" strike="noStrike">
                <a:latin typeface="Arial"/>
              </a:rPr>
              <a:t>английский;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– </a:t>
            </a:r>
            <a:r>
              <a:rPr b="0" lang="en-US" sz="2400" spc="-1" strike="noStrike">
                <a:latin typeface="Arial"/>
              </a:rPr>
              <a:t>испанский;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– </a:t>
            </a:r>
            <a:r>
              <a:rPr b="0" lang="en-US" sz="2400" spc="-1" strike="noStrike">
                <a:latin typeface="Arial"/>
              </a:rPr>
              <a:t>арабский;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– </a:t>
            </a:r>
            <a:r>
              <a:rPr b="0" lang="en-US" sz="2400" spc="-1" strike="noStrike">
                <a:latin typeface="Arial"/>
              </a:rPr>
              <a:t>французский;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– </a:t>
            </a:r>
            <a:r>
              <a:rPr b="0" lang="en-US" sz="2400" spc="-1" strike="noStrike">
                <a:latin typeface="Arial"/>
              </a:rPr>
              <a:t>португальский;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– </a:t>
            </a:r>
            <a:r>
              <a:rPr b="0" lang="en-US" sz="2400" spc="-1" strike="noStrike">
                <a:latin typeface="Arial"/>
              </a:rPr>
              <a:t>японский;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0" spc="-1" strike="noStrike">
                <a:solidFill>
                  <a:srgbClr val="ffffff"/>
                </a:solidFill>
                <a:latin typeface="Arial"/>
              </a:rPr>
              <a:t>Персонализация</a:t>
            </a:r>
            <a:endParaRPr b="0" lang="en-US" sz="8000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/>
          </p:nvPr>
        </p:nvSpPr>
        <p:spPr>
          <a:xfrm>
            <a:off x="504000" y="597960"/>
            <a:ext cx="9071280" cy="100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Приложение поддерживает набор из 12 цветовых схем на выбор, чтобы соответствовать Вашему стилю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37" name="" descr=""/>
          <p:cNvPicPr/>
          <p:nvPr/>
        </p:nvPicPr>
        <p:blipFill>
          <a:blip r:embed="rId1"/>
          <a:stretch/>
        </p:blipFill>
        <p:spPr>
          <a:xfrm>
            <a:off x="914400" y="1371600"/>
            <a:ext cx="8140680" cy="4114800"/>
          </a:xfrm>
          <a:prstGeom prst="rect">
            <a:avLst/>
          </a:prstGeom>
          <a:ln w="0"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" descr=""/>
          <p:cNvPicPr/>
          <p:nvPr/>
        </p:nvPicPr>
        <p:blipFill>
          <a:blip r:embed="rId1"/>
          <a:stretch/>
        </p:blipFill>
        <p:spPr>
          <a:xfrm>
            <a:off x="228600" y="543960"/>
            <a:ext cx="9829800" cy="4942440"/>
          </a:xfrm>
          <a:prstGeom prst="rect">
            <a:avLst/>
          </a:prstGeom>
          <a:ln w="0"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29560" y="1600200"/>
            <a:ext cx="907128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0" spc="-1" strike="noStrike">
                <a:solidFill>
                  <a:srgbClr val="ffffff"/>
                </a:solidFill>
                <a:latin typeface="Arial"/>
              </a:rPr>
              <a:t>Вывод</a:t>
            </a:r>
            <a:endParaRPr b="0" lang="en-US" sz="12000" spc="-1" strike="noStrike"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/>
          </p:nvPr>
        </p:nvSpPr>
        <p:spPr>
          <a:xfrm>
            <a:off x="457200" y="457200"/>
            <a:ext cx="9071280" cy="480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В результате пользователь получает приложение со следующими критериями: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Комплексное решение: управление задачами, финансами и психологическим состоянием в одном приложении.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Персонализация: настройка приложения под Свой вкус и стиль работы.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Удобство использования: Простой и понятный интерфейс для лёгкого управления.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Мощный функционал: широкий спектр всевозможных функций для достижения целей.</a:t>
            </a:r>
            <a:endParaRPr b="0" lang="en-US" sz="24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300960" y="1600200"/>
            <a:ext cx="907128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0" spc="-1" strike="noStrike">
                <a:solidFill>
                  <a:srgbClr val="ffffff"/>
                </a:solidFill>
                <a:latin typeface="Arial"/>
              </a:rPr>
              <a:t>Функционал</a:t>
            </a:r>
            <a:endParaRPr b="0" lang="en-US" sz="10000" spc="-1" strike="noStrike"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0" y="1386360"/>
            <a:ext cx="10058040" cy="227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7000" spc="-1" strike="noStrike">
                <a:solidFill>
                  <a:srgbClr val="ffffff"/>
                </a:solidFill>
                <a:latin typeface="Arial"/>
              </a:rPr>
              <a:t>Спасибо за внимание</a:t>
            </a:r>
            <a:endParaRPr b="0" lang="en-US" sz="7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latin typeface="Arial"/>
              </a:rPr>
              <a:t>Задачи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504000" y="1172520"/>
            <a:ext cx="9071280" cy="95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Создание, редактирование, удаление задач, а также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просмотр в виде списка, кан-бан доски, календаря и графиков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0" name=""/>
          <p:cNvSpPr/>
          <p:nvPr/>
        </p:nvSpPr>
        <p:spPr>
          <a:xfrm>
            <a:off x="5486400" y="3657600"/>
            <a:ext cx="3356280" cy="95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1" name="" descr=""/>
          <p:cNvPicPr/>
          <p:nvPr/>
        </p:nvPicPr>
        <p:blipFill>
          <a:blip r:embed="rId1"/>
          <a:stretch/>
        </p:blipFill>
        <p:spPr>
          <a:xfrm>
            <a:off x="1600200" y="2028960"/>
            <a:ext cx="6858000" cy="3457440"/>
          </a:xfrm>
          <a:prstGeom prst="rect">
            <a:avLst/>
          </a:prstGeom>
          <a:ln w="0"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" descr=""/>
          <p:cNvPicPr/>
          <p:nvPr/>
        </p:nvPicPr>
        <p:blipFill>
          <a:blip r:embed="rId1"/>
          <a:stretch/>
        </p:blipFill>
        <p:spPr>
          <a:xfrm>
            <a:off x="-21960" y="228600"/>
            <a:ext cx="10080360" cy="5081760"/>
          </a:xfrm>
          <a:prstGeom prst="rect">
            <a:avLst/>
          </a:prstGeom>
          <a:ln w="0"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-21960" y="176040"/>
            <a:ext cx="10080360" cy="5081760"/>
          </a:xfrm>
          <a:prstGeom prst="rect">
            <a:avLst/>
          </a:prstGeom>
          <a:ln w="0"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" descr=""/>
          <p:cNvPicPr/>
          <p:nvPr/>
        </p:nvPicPr>
        <p:blipFill>
          <a:blip r:embed="rId1"/>
          <a:stretch/>
        </p:blipFill>
        <p:spPr>
          <a:xfrm>
            <a:off x="26280" y="316080"/>
            <a:ext cx="10032120" cy="505692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latin typeface="Arial"/>
              </a:rPr>
              <a:t>Записи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95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Создание, редактирование и удаление коротких записей с дальнейшей возможностью просмотра в виде списка и удобной панелью поиска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17" name="" descr=""/>
          <p:cNvPicPr/>
          <p:nvPr/>
        </p:nvPicPr>
        <p:blipFill>
          <a:blip r:embed="rId1"/>
          <a:stretch/>
        </p:blipFill>
        <p:spPr>
          <a:xfrm>
            <a:off x="2036520" y="2286000"/>
            <a:ext cx="6192720" cy="312192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latin typeface="Arial"/>
              </a:rPr>
              <a:t>Пространства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04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Группировка задач и записей в единый скоуп, позволяющий значительно улучшить “User experience” и упростить использование приложения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1"/>
          <a:stretch/>
        </p:blipFill>
        <p:spPr>
          <a:xfrm>
            <a:off x="2054520" y="2373480"/>
            <a:ext cx="5946120" cy="299736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latin typeface="Arial"/>
              </a:rPr>
              <a:t>Доходы и расходы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95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Создание, </a:t>
            </a:r>
            <a:r>
              <a:rPr b="0" lang="en-US" sz="2400" spc="-1" strike="noStrike">
                <a:latin typeface="Arial"/>
              </a:rPr>
              <a:t>редактирован</a:t>
            </a:r>
            <a:r>
              <a:rPr b="0" lang="en-US" sz="2400" spc="-1" strike="noStrike">
                <a:latin typeface="Arial"/>
              </a:rPr>
              <a:t>ие и удаление </a:t>
            </a:r>
            <a:r>
              <a:rPr b="0" lang="en-US" sz="2400" spc="-1" strike="noStrike">
                <a:latin typeface="Arial"/>
              </a:rPr>
              <a:t>доходов и </a:t>
            </a:r>
            <a:r>
              <a:rPr b="0" lang="en-US" sz="2400" spc="-1" strike="noStrike">
                <a:latin typeface="Arial"/>
              </a:rPr>
              <a:t>расходов, </a:t>
            </a:r>
            <a:r>
              <a:rPr b="0" lang="en-US" sz="2400" spc="-1" strike="noStrike">
                <a:latin typeface="Arial"/>
              </a:rPr>
              <a:t>возможность </a:t>
            </a:r>
            <a:r>
              <a:rPr b="0" lang="en-US" sz="2400" spc="-1" strike="noStrike">
                <a:latin typeface="Arial"/>
              </a:rPr>
              <a:t>их </a:t>
            </a:r>
            <a:r>
              <a:rPr b="0" lang="en-US" sz="2400" spc="-1" strike="noStrike">
                <a:latin typeface="Arial"/>
              </a:rPr>
              <a:t>типизировать, </a:t>
            </a:r>
            <a:r>
              <a:rPr b="0" lang="en-US" sz="2400" spc="-1" strike="noStrike">
                <a:latin typeface="Arial"/>
              </a:rPr>
              <a:t>а также </a:t>
            </a:r>
            <a:r>
              <a:rPr b="0" lang="en-US" sz="2400" spc="-1" strike="noStrike">
                <a:latin typeface="Arial"/>
              </a:rPr>
              <a:t>удобно </a:t>
            </a:r>
            <a:r>
              <a:rPr b="0" lang="en-US" sz="2400" spc="-1" strike="noStrike">
                <a:latin typeface="Arial"/>
              </a:rPr>
              <a:t>просматриват</a:t>
            </a:r>
            <a:r>
              <a:rPr b="0" lang="en-US" sz="2400" spc="-1" strike="noStrike">
                <a:latin typeface="Arial"/>
              </a:rPr>
              <a:t>ь в виде </a:t>
            </a:r>
            <a:r>
              <a:rPr b="0" lang="en-US" sz="2400" spc="-1" strike="noStrike">
                <a:latin typeface="Arial"/>
              </a:rPr>
              <a:t>списка и </a:t>
            </a:r>
            <a:r>
              <a:rPr b="0" lang="en-US" sz="2400" spc="-1" strike="noStrike">
                <a:latin typeface="Arial"/>
              </a:rPr>
              <a:t>графиков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23" name="" descr=""/>
          <p:cNvPicPr/>
          <p:nvPr/>
        </p:nvPicPr>
        <p:blipFill>
          <a:blip r:embed="rId1"/>
          <a:stretch/>
        </p:blipFill>
        <p:spPr>
          <a:xfrm>
            <a:off x="2286000" y="2286000"/>
            <a:ext cx="6171840" cy="3111120"/>
          </a:xfrm>
          <a:prstGeom prst="rect">
            <a:avLst/>
          </a:prstGeom>
          <a:ln w="18000"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2024-05-30T22:06:50Z</dcterms:created>
  <dc:creator/>
  <dc:description/>
  <dc:language>en-US</dc:language>
  <cp:lastModifiedBy/>
  <dcterms:modified xsi:type="dcterms:W3CDTF">2024-06-02T21:42:59Z</dcterms:modified>
  <cp:revision>10</cp:revision>
  <dc:subject/>
  <dc:title>Blueprint Plans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