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5022720" cy="1102320"/>
          </a:xfrm>
          <a:prstGeom prst="rect">
            <a:avLst/>
          </a:prstGeom>
        </p:spPr>
        <p:txBody>
          <a:bodyPr tIns="91440" bIns="9144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272600" y="4725360"/>
            <a:ext cx="2133360" cy="273600"/>
          </a:xfrm>
          <a:prstGeom prst="rect">
            <a:avLst/>
          </a:prstGeom>
        </p:spPr>
        <p:txBody>
          <a:bodyPr tIns="91440" bIns="9144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89840" y="4675320"/>
            <a:ext cx="3840840" cy="369360"/>
          </a:xfrm>
          <a:prstGeom prst="rect">
            <a:avLst/>
          </a:prstGeom>
        </p:spPr>
        <p:txBody>
          <a:bodyPr tIns="91440" bIns="9144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490160" y="4721040"/>
            <a:ext cx="1196280" cy="27360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84EC2F5-0C7C-48AF-B1A6-E2F3E368846D}" type="slidenum"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1272600" y="4725360"/>
            <a:ext cx="2133360" cy="273600"/>
          </a:xfrm>
          <a:prstGeom prst="rect">
            <a:avLst/>
          </a:prstGeom>
        </p:spPr>
        <p:txBody>
          <a:bodyPr tIns="91440" bIns="9144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89840" y="4675320"/>
            <a:ext cx="3840840" cy="369360"/>
          </a:xfrm>
          <a:prstGeom prst="rect">
            <a:avLst/>
          </a:prstGeom>
        </p:spPr>
        <p:txBody>
          <a:bodyPr tIns="91440" bIns="9144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490160" y="4721040"/>
            <a:ext cx="1196280" cy="27360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AA92031-9088-4D4D-BFF8-C54DC03D4AF3}" type="slidenum"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79320"/>
          </a:xfrm>
          <a:prstGeom prst="rect">
            <a:avLst/>
          </a:prstGeom>
        </p:spPr>
        <p:txBody>
          <a:bodyPr tIns="91440" bIns="9144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3679DBDF-44B7-4A51-A505-B60580C6651C}" type="slidenum"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1760" y="228600"/>
            <a:ext cx="8520120" cy="2568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Моделирование распространения высокоэнергетичных электронов и гамма-квантов в атмосферных электрических полях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11760" y="2914560"/>
            <a:ext cx="8520120" cy="131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Зелёный Михаил</a:t>
            </a:r>
            <a:r>
              <a:rPr b="0" lang="ru-RU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1,2,3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Стадничук Егор</a:t>
            </a:r>
            <a:r>
              <a:rPr b="0" lang="ru-RU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1,2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ИЯИ РАН, </a:t>
            </a:r>
            <a:r>
              <a:rPr b="0" lang="ru-RU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МФТИ (ГУ), </a:t>
            </a:r>
            <a:r>
              <a:rPr b="0" lang="ru-RU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ИКИ РАН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127080"/>
            <a:ext cx="8520120" cy="1024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RL-TGE: улучшенная модель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744000" y="1152360"/>
            <a:ext cx="53280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Ячейка — цилиндр радиусом и высотой в 100 метров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Выход ячейки: генерируется на основе предварительно рассчитанных с помощью GEANT4 распределений в зависимости от величины поля, энергии электрона, плотности воздуха и угла между полем и импульсом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81520" y="1110600"/>
            <a:ext cx="3678480" cy="343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471200" y="2252880"/>
            <a:ext cx="4142880" cy="276192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311760" y="127080"/>
            <a:ext cx="8520120" cy="1024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RL-TGE: улучшенная модель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10240" y="996840"/>
            <a:ext cx="8520120" cy="1316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Распространение гамма-квантов и рождение электронов на основе: модели Клейна-Нишины, модели Бете-Гайтлера и интерполяции экспериментальных сечений фотоэффекта.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146160" y="2313360"/>
            <a:ext cx="4762080" cy="22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Электрическое поле: случайно распределенное на основе броуновского движения с учетом отражения заряда от земли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Расчет ионизации в ячейке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1148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RL-TGE: выход ячейки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Shape 153" descr=""/>
          <p:cNvPicPr/>
          <p:nvPr/>
        </p:nvPicPr>
        <p:blipFill>
          <a:blip r:embed="rId1"/>
          <a:stretch/>
        </p:blipFill>
        <p:spPr>
          <a:xfrm>
            <a:off x="0" y="758520"/>
            <a:ext cx="9143640" cy="397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1782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RL-TGE: выход ячейки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Shape 159" descr=""/>
          <p:cNvPicPr/>
          <p:nvPr/>
        </p:nvPicPr>
        <p:blipFill>
          <a:blip r:embed="rId1"/>
          <a:stretch/>
        </p:blipFill>
        <p:spPr>
          <a:xfrm>
            <a:off x="4475880" y="838080"/>
            <a:ext cx="4457520" cy="4209840"/>
          </a:xfrm>
          <a:prstGeom prst="rect">
            <a:avLst/>
          </a:prstGeom>
          <a:ln>
            <a:noFill/>
          </a:ln>
        </p:spPr>
      </p:pic>
      <p:pic>
        <p:nvPicPr>
          <p:cNvPr id="149" name="Shape 160" descr=""/>
          <p:cNvPicPr/>
          <p:nvPr/>
        </p:nvPicPr>
        <p:blipFill>
          <a:blip r:embed="rId2"/>
          <a:stretch/>
        </p:blipFill>
        <p:spPr>
          <a:xfrm>
            <a:off x="202680" y="1546560"/>
            <a:ext cx="4170960" cy="318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RL-TGE: ионизация ячейки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Shape 167" descr=""/>
          <p:cNvPicPr/>
          <p:nvPr/>
        </p:nvPicPr>
        <p:blipFill>
          <a:blip r:embed="rId1"/>
          <a:stretch/>
        </p:blipFill>
        <p:spPr>
          <a:xfrm>
            <a:off x="1704960" y="1152360"/>
            <a:ext cx="5733720" cy="387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Результаты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Предложена новая модель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Качественные выводы из модели в согласии с наблюдениями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Разработан прототип, показывающий целесообразность дальнейшей работы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Рассчитаны распределения параметров выходных частиц локальных ячеек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Спасибо за внимание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0" y="0"/>
            <a:ext cx="9143640" cy="679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538c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Прохождение частиц в грозовых облаках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49640" y="749160"/>
            <a:ext cx="5854320" cy="3845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Исследуемые явления: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i="1" lang="ru-RU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TGF</a:t>
            </a:r>
            <a:r>
              <a:rPr b="0" lang="ru-RU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короткие (~1 мкс) вспышки гамма и рентгеновского излучения из грозового облака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i="1" lang="ru-RU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TGE </a:t>
            </a:r>
            <a:r>
              <a:rPr b="0" lang="ru-RU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длительное и регулярное (несколько раз в течении 20 - 40 минут), повышения гамма-фона, коррелирующее с изменениями электрического поля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Рост ионизации облака под действием излучения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Повышения нейтронного фона во время удара молнии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164880"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Shape 96" descr=""/>
          <p:cNvPicPr/>
          <p:nvPr/>
        </p:nvPicPr>
        <p:blipFill>
          <a:blip r:embed="rId1"/>
          <a:stretch/>
        </p:blipFill>
        <p:spPr>
          <a:xfrm>
            <a:off x="70560" y="825480"/>
            <a:ext cx="3078720" cy="287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Наблюдение TGE на г. Арагац (Армения)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Shape 102" descr=""/>
          <p:cNvPicPr/>
          <p:nvPr/>
        </p:nvPicPr>
        <p:blipFill>
          <a:blip r:embed="rId1"/>
          <a:stretch/>
        </p:blipFill>
        <p:spPr>
          <a:xfrm>
            <a:off x="1720800" y="649440"/>
            <a:ext cx="5702040" cy="400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Существующие модели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Пробой на убегающих электронах (Гуревич и Бабич)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Он же с дополнительной обратной связью от гамма-квантов и позитронов (Двайер)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88920"/>
            <a:ext cx="8520120" cy="92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Проблемы существующих моделей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Анизотропия гамма-излучения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Работа в полях превышающих экспериментально наблюдаемые (в среднем до 200 кВ/м на высоте 4000 метров)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Недостаточная ионизация облака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Наблюдение TGE на г. Арагац (Армения)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Shape 102" descr=""/>
          <p:cNvPicPr/>
          <p:nvPr/>
        </p:nvPicPr>
        <p:blipFill>
          <a:blip r:embed="rId1"/>
          <a:stretch/>
        </p:blipFill>
        <p:spPr>
          <a:xfrm>
            <a:off x="1720800" y="649440"/>
            <a:ext cx="5702040" cy="400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19" descr=""/>
          <p:cNvPicPr/>
          <p:nvPr/>
        </p:nvPicPr>
        <p:blipFill>
          <a:blip r:embed="rId1"/>
          <a:stretch/>
        </p:blipFill>
        <p:spPr>
          <a:xfrm>
            <a:off x="914400" y="2160"/>
            <a:ext cx="7314840" cy="4752000"/>
          </a:xfrm>
          <a:prstGeom prst="rect">
            <a:avLst/>
          </a:prstGeom>
          <a:ln>
            <a:noFill/>
          </a:ln>
        </p:spPr>
      </p:pic>
      <p:sp>
        <p:nvSpPr>
          <p:cNvPr id="130" name="TextShape 1"/>
          <p:cNvSpPr txBox="1"/>
          <p:nvPr/>
        </p:nvSpPr>
        <p:spPr>
          <a:xfrm>
            <a:off x="311760" y="1022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RL-TGE: реакторная модель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384880" y="1765440"/>
            <a:ext cx="3695400" cy="29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“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Зажигание” ячейки вызывается: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Вблизи - электронами и реже позитронами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 других частях облака - фотонами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0" y="1219320"/>
            <a:ext cx="2844720" cy="34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Взаимодействие происходит в локальных ячейках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Поле однородно на масштабе ячейки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88920"/>
            <a:ext cx="8520120" cy="92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RL-TGE: качественные выводы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Угловое распределение гамма-квантов зависит от направления поля, но в целом должно быть более изотропно чем в моделях Двайера и Гуревича.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TGE  и TGF  могут возникать в такой модели и тип события должен зависеть от скорости события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Длительное время работы реактора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Постепенное наращивание ионизации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RL-TGE: прототип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1098720"/>
            <a:ext cx="8520120" cy="3155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Направление поля случайно в точке взаимодействия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Выход ячейки рассчитывается на основе средних значений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Один подстроечный параметр — локальный коэффициент размножения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Результат: экспоненциальное нарастание гамма-излучения при благоприятных условиях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2018-02-15T09:58:17Z</dcterms:modified>
  <cp:revision>5</cp:revision>
  <dc:subject/>
  <dc:title/>
</cp:coreProperties>
</file>