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22"/>
    <p:restoredTop sz="95406"/>
  </p:normalViewPr>
  <p:slideViewPr>
    <p:cSldViewPr snapToGrid="0" snapToObjects="1">
      <p:cViewPr varScale="1">
        <p:scale>
          <a:sx n="125" d="100"/>
          <a:sy n="125" d="100"/>
        </p:scale>
        <p:origin x="784" y="16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99" d="100"/>
          <a:sy n="99" d="100"/>
        </p:scale>
        <p:origin x="4272"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2541DD-0C0B-634D-9928-9DB87B3977FB}" type="datetimeFigureOut">
              <a:rPr lang="ru-RU" smtClean="0"/>
              <a:t>08.10.2021</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30CA8A-6EE6-E34A-98B1-70BA20B2CAAE}" type="slidenum">
              <a:rPr lang="ru-RU" smtClean="0"/>
              <a:t>‹#›</a:t>
            </a:fld>
            <a:endParaRPr lang="ru-RU"/>
          </a:p>
        </p:txBody>
      </p:sp>
    </p:spTree>
    <p:extLst>
      <p:ext uri="{BB962C8B-B14F-4D97-AF65-F5344CB8AC3E}">
        <p14:creationId xmlns:p14="http://schemas.microsoft.com/office/powerpoint/2010/main" val="8423665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9D30CA8A-6EE6-E34A-98B1-70BA20B2CAAE}" type="slidenum">
              <a:rPr lang="ru-RU" smtClean="0"/>
              <a:t>2</a:t>
            </a:fld>
            <a:endParaRPr lang="ru-RU"/>
          </a:p>
        </p:txBody>
      </p:sp>
    </p:spTree>
    <p:extLst>
      <p:ext uri="{BB962C8B-B14F-4D97-AF65-F5344CB8AC3E}">
        <p14:creationId xmlns:p14="http://schemas.microsoft.com/office/powerpoint/2010/main" val="1280454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2A5953-8B6A-DA40-A687-CC63D8434D8B}"/>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A2C1A2CA-3050-D34B-9880-6BCCE3C9F2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8B3778D7-1B59-F743-AB01-C1018938A620}"/>
              </a:ext>
            </a:extLst>
          </p:cNvPr>
          <p:cNvSpPr>
            <a:spLocks noGrp="1"/>
          </p:cNvSpPr>
          <p:nvPr>
            <p:ph type="dt" sz="half" idx="10"/>
          </p:nvPr>
        </p:nvSpPr>
        <p:spPr/>
        <p:txBody>
          <a:bodyPr/>
          <a:lstStyle/>
          <a:p>
            <a:fld id="{B61BEF0D-F0BB-DE4B-95CE-6DB70DBA9567}" type="datetimeFigureOut">
              <a:rPr lang="en-US" smtClean="0"/>
              <a:pPr/>
              <a:t>10/8/21</a:t>
            </a:fld>
            <a:endParaRPr lang="en-US" dirty="0"/>
          </a:p>
        </p:txBody>
      </p:sp>
      <p:sp>
        <p:nvSpPr>
          <p:cNvPr id="5" name="Нижний колонтитул 4">
            <a:extLst>
              <a:ext uri="{FF2B5EF4-FFF2-40B4-BE49-F238E27FC236}">
                <a16:creationId xmlns:a16="http://schemas.microsoft.com/office/drawing/2014/main" id="{E77BE3F4-1300-A743-9A8A-00298B33AFC6}"/>
              </a:ext>
            </a:extLst>
          </p:cNvPr>
          <p:cNvSpPr>
            <a:spLocks noGrp="1"/>
          </p:cNvSpPr>
          <p:nvPr>
            <p:ph type="ftr" sz="quarter" idx="11"/>
          </p:nvPr>
        </p:nvSpPr>
        <p:spPr/>
        <p:txBody>
          <a:bodyPr/>
          <a:lstStyle/>
          <a:p>
            <a:endParaRPr lang="en-US" dirty="0"/>
          </a:p>
        </p:txBody>
      </p:sp>
      <p:sp>
        <p:nvSpPr>
          <p:cNvPr id="6" name="Номер слайда 5">
            <a:extLst>
              <a:ext uri="{FF2B5EF4-FFF2-40B4-BE49-F238E27FC236}">
                <a16:creationId xmlns:a16="http://schemas.microsoft.com/office/drawing/2014/main" id="{61633AA7-6CDA-CF43-8833-3229A72D6B2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0994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4ACED53-7C22-EF47-BCA9-9729DD900461}"/>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E0D9BC20-72FC-0F47-8CCA-6BF122CAE6CA}"/>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B11A030A-1AEF-8347-918C-156AB9D53305}"/>
              </a:ext>
            </a:extLst>
          </p:cNvPr>
          <p:cNvSpPr>
            <a:spLocks noGrp="1"/>
          </p:cNvSpPr>
          <p:nvPr>
            <p:ph type="dt" sz="half" idx="10"/>
          </p:nvPr>
        </p:nvSpPr>
        <p:spPr/>
        <p:txBody>
          <a:bodyPr/>
          <a:lstStyle/>
          <a:p>
            <a:fld id="{B61BEF0D-F0BB-DE4B-95CE-6DB70DBA9567}" type="datetimeFigureOut">
              <a:rPr lang="en-US" smtClean="0"/>
              <a:pPr/>
              <a:t>10/8/21</a:t>
            </a:fld>
            <a:endParaRPr lang="en-US" dirty="0"/>
          </a:p>
        </p:txBody>
      </p:sp>
      <p:sp>
        <p:nvSpPr>
          <p:cNvPr id="5" name="Нижний колонтитул 4">
            <a:extLst>
              <a:ext uri="{FF2B5EF4-FFF2-40B4-BE49-F238E27FC236}">
                <a16:creationId xmlns:a16="http://schemas.microsoft.com/office/drawing/2014/main" id="{E97D0BB6-E1D1-3F41-BDB7-7416D8CB40A9}"/>
              </a:ext>
            </a:extLst>
          </p:cNvPr>
          <p:cNvSpPr>
            <a:spLocks noGrp="1"/>
          </p:cNvSpPr>
          <p:nvPr>
            <p:ph type="ftr" sz="quarter" idx="11"/>
          </p:nvPr>
        </p:nvSpPr>
        <p:spPr/>
        <p:txBody>
          <a:bodyPr/>
          <a:lstStyle/>
          <a:p>
            <a:endParaRPr lang="en-US" dirty="0"/>
          </a:p>
        </p:txBody>
      </p:sp>
      <p:sp>
        <p:nvSpPr>
          <p:cNvPr id="6" name="Номер слайда 5">
            <a:extLst>
              <a:ext uri="{FF2B5EF4-FFF2-40B4-BE49-F238E27FC236}">
                <a16:creationId xmlns:a16="http://schemas.microsoft.com/office/drawing/2014/main" id="{B02C647B-7C7F-FF47-B730-A8255C56EC3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91215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4484F232-D5BE-0D44-B490-8E4BD6ED74A2}"/>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8874370C-B74A-6740-91A3-80A6D9D7091A}"/>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BE2A14D-AA5E-FD44-BD07-CA39E91237E3}"/>
              </a:ext>
            </a:extLst>
          </p:cNvPr>
          <p:cNvSpPr>
            <a:spLocks noGrp="1"/>
          </p:cNvSpPr>
          <p:nvPr>
            <p:ph type="dt" sz="half" idx="10"/>
          </p:nvPr>
        </p:nvSpPr>
        <p:spPr/>
        <p:txBody>
          <a:bodyPr/>
          <a:lstStyle/>
          <a:p>
            <a:fld id="{B61BEF0D-F0BB-DE4B-95CE-6DB70DBA9567}" type="datetimeFigureOut">
              <a:rPr lang="en-US" smtClean="0"/>
              <a:pPr/>
              <a:t>10/8/21</a:t>
            </a:fld>
            <a:endParaRPr lang="en-US" dirty="0"/>
          </a:p>
        </p:txBody>
      </p:sp>
      <p:sp>
        <p:nvSpPr>
          <p:cNvPr id="5" name="Нижний колонтитул 4">
            <a:extLst>
              <a:ext uri="{FF2B5EF4-FFF2-40B4-BE49-F238E27FC236}">
                <a16:creationId xmlns:a16="http://schemas.microsoft.com/office/drawing/2014/main" id="{C3B33A18-4F59-BF4C-B11E-B72B3457FD3F}"/>
              </a:ext>
            </a:extLst>
          </p:cNvPr>
          <p:cNvSpPr>
            <a:spLocks noGrp="1"/>
          </p:cNvSpPr>
          <p:nvPr>
            <p:ph type="ftr" sz="quarter" idx="11"/>
          </p:nvPr>
        </p:nvSpPr>
        <p:spPr/>
        <p:txBody>
          <a:bodyPr/>
          <a:lstStyle/>
          <a:p>
            <a:endParaRPr lang="en-US" dirty="0"/>
          </a:p>
        </p:txBody>
      </p:sp>
      <p:sp>
        <p:nvSpPr>
          <p:cNvPr id="6" name="Номер слайда 5">
            <a:extLst>
              <a:ext uri="{FF2B5EF4-FFF2-40B4-BE49-F238E27FC236}">
                <a16:creationId xmlns:a16="http://schemas.microsoft.com/office/drawing/2014/main" id="{C61A1D73-9312-E641-8AA3-D5EBD5DE992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4742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BEEED84-F6DF-1A4B-8385-7EA40D664398}"/>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DA4BC33A-FE3F-F346-9963-31C7E6BDF69F}"/>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4586338B-CEFE-EF43-A9F4-D4225F887664}"/>
              </a:ext>
            </a:extLst>
          </p:cNvPr>
          <p:cNvSpPr>
            <a:spLocks noGrp="1"/>
          </p:cNvSpPr>
          <p:nvPr>
            <p:ph type="dt" sz="half" idx="10"/>
          </p:nvPr>
        </p:nvSpPr>
        <p:spPr/>
        <p:txBody>
          <a:bodyPr/>
          <a:lstStyle/>
          <a:p>
            <a:fld id="{B61BEF0D-F0BB-DE4B-95CE-6DB70DBA9567}" type="datetimeFigureOut">
              <a:rPr lang="en-US" smtClean="0"/>
              <a:pPr/>
              <a:t>10/8/21</a:t>
            </a:fld>
            <a:endParaRPr lang="en-US" dirty="0"/>
          </a:p>
        </p:txBody>
      </p:sp>
      <p:sp>
        <p:nvSpPr>
          <p:cNvPr id="5" name="Нижний колонтитул 4">
            <a:extLst>
              <a:ext uri="{FF2B5EF4-FFF2-40B4-BE49-F238E27FC236}">
                <a16:creationId xmlns:a16="http://schemas.microsoft.com/office/drawing/2014/main" id="{0DF0C899-6883-6844-95A6-1EE23FCEE867}"/>
              </a:ext>
            </a:extLst>
          </p:cNvPr>
          <p:cNvSpPr>
            <a:spLocks noGrp="1"/>
          </p:cNvSpPr>
          <p:nvPr>
            <p:ph type="ftr" sz="quarter" idx="11"/>
          </p:nvPr>
        </p:nvSpPr>
        <p:spPr/>
        <p:txBody>
          <a:bodyPr/>
          <a:lstStyle/>
          <a:p>
            <a:endParaRPr lang="en-US" dirty="0"/>
          </a:p>
        </p:txBody>
      </p:sp>
      <p:sp>
        <p:nvSpPr>
          <p:cNvPr id="6" name="Номер слайда 5">
            <a:extLst>
              <a:ext uri="{FF2B5EF4-FFF2-40B4-BE49-F238E27FC236}">
                <a16:creationId xmlns:a16="http://schemas.microsoft.com/office/drawing/2014/main" id="{0F06B00C-6708-954F-9167-EBE4356C5C5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58383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F6D1241-8BED-494A-B02B-F386A13CE7E3}"/>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EE60C35C-C989-E143-89A4-0D1E6D9155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74E5A733-FEA8-2E47-A708-1935F1976A31}"/>
              </a:ext>
            </a:extLst>
          </p:cNvPr>
          <p:cNvSpPr>
            <a:spLocks noGrp="1"/>
          </p:cNvSpPr>
          <p:nvPr>
            <p:ph type="dt" sz="half" idx="10"/>
          </p:nvPr>
        </p:nvSpPr>
        <p:spPr/>
        <p:txBody>
          <a:bodyPr/>
          <a:lstStyle/>
          <a:p>
            <a:fld id="{B61BEF0D-F0BB-DE4B-95CE-6DB70DBA9567}" type="datetimeFigureOut">
              <a:rPr lang="en-US" smtClean="0"/>
              <a:pPr/>
              <a:t>10/8/21</a:t>
            </a:fld>
            <a:endParaRPr lang="en-US" dirty="0"/>
          </a:p>
        </p:txBody>
      </p:sp>
      <p:sp>
        <p:nvSpPr>
          <p:cNvPr id="5" name="Нижний колонтитул 4">
            <a:extLst>
              <a:ext uri="{FF2B5EF4-FFF2-40B4-BE49-F238E27FC236}">
                <a16:creationId xmlns:a16="http://schemas.microsoft.com/office/drawing/2014/main" id="{5675651E-1A0A-5A42-8D31-1C2E3590ABF1}"/>
              </a:ext>
            </a:extLst>
          </p:cNvPr>
          <p:cNvSpPr>
            <a:spLocks noGrp="1"/>
          </p:cNvSpPr>
          <p:nvPr>
            <p:ph type="ftr" sz="quarter" idx="11"/>
          </p:nvPr>
        </p:nvSpPr>
        <p:spPr/>
        <p:txBody>
          <a:bodyPr/>
          <a:lstStyle/>
          <a:p>
            <a:endParaRPr lang="en-US" dirty="0"/>
          </a:p>
        </p:txBody>
      </p:sp>
      <p:sp>
        <p:nvSpPr>
          <p:cNvPr id="6" name="Номер слайда 5">
            <a:extLst>
              <a:ext uri="{FF2B5EF4-FFF2-40B4-BE49-F238E27FC236}">
                <a16:creationId xmlns:a16="http://schemas.microsoft.com/office/drawing/2014/main" id="{A5EE8EF0-EE0D-D649-B3F1-B55003AECA0E}"/>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85162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9A1D525-7788-AE4D-912C-5F43915C4B05}"/>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95B250FA-B423-5E42-B0E7-4D95A4B87F47}"/>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F9C06493-554B-CB41-98D8-BA49CB1D28EE}"/>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4049FA5E-9433-584E-87E0-00B6583B3CF4}"/>
              </a:ext>
            </a:extLst>
          </p:cNvPr>
          <p:cNvSpPr>
            <a:spLocks noGrp="1"/>
          </p:cNvSpPr>
          <p:nvPr>
            <p:ph type="dt" sz="half" idx="10"/>
          </p:nvPr>
        </p:nvSpPr>
        <p:spPr/>
        <p:txBody>
          <a:bodyPr/>
          <a:lstStyle/>
          <a:p>
            <a:fld id="{B61BEF0D-F0BB-DE4B-95CE-6DB70DBA9567}" type="datetimeFigureOut">
              <a:rPr lang="en-US" smtClean="0"/>
              <a:pPr/>
              <a:t>10/8/21</a:t>
            </a:fld>
            <a:endParaRPr lang="en-US" dirty="0"/>
          </a:p>
        </p:txBody>
      </p:sp>
      <p:sp>
        <p:nvSpPr>
          <p:cNvPr id="6" name="Нижний колонтитул 5">
            <a:extLst>
              <a:ext uri="{FF2B5EF4-FFF2-40B4-BE49-F238E27FC236}">
                <a16:creationId xmlns:a16="http://schemas.microsoft.com/office/drawing/2014/main" id="{B66D4649-AE17-4344-9180-E20551B05CA8}"/>
              </a:ext>
            </a:extLst>
          </p:cNvPr>
          <p:cNvSpPr>
            <a:spLocks noGrp="1"/>
          </p:cNvSpPr>
          <p:nvPr>
            <p:ph type="ftr" sz="quarter" idx="11"/>
          </p:nvPr>
        </p:nvSpPr>
        <p:spPr/>
        <p:txBody>
          <a:bodyPr/>
          <a:lstStyle/>
          <a:p>
            <a:endParaRPr lang="en-US" dirty="0"/>
          </a:p>
        </p:txBody>
      </p:sp>
      <p:sp>
        <p:nvSpPr>
          <p:cNvPr id="7" name="Номер слайда 6">
            <a:extLst>
              <a:ext uri="{FF2B5EF4-FFF2-40B4-BE49-F238E27FC236}">
                <a16:creationId xmlns:a16="http://schemas.microsoft.com/office/drawing/2014/main" id="{3E5FF609-617D-0E49-AFDC-49B6E3766B38}"/>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9750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B43869C-79FA-2F44-AF08-412E2FA26BF0}"/>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CD0BE85A-22F4-5D49-8FB1-2EA0882013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FDD0CE4B-838D-E943-B3E8-A45F897271E8}"/>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F0DB7AD7-8884-014E-8128-192E555DB4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6D446021-9719-B74D-A387-3D95EAA64884}"/>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8D41953F-1BB6-8945-9443-D5C80E156D83}"/>
              </a:ext>
            </a:extLst>
          </p:cNvPr>
          <p:cNvSpPr>
            <a:spLocks noGrp="1"/>
          </p:cNvSpPr>
          <p:nvPr>
            <p:ph type="dt" sz="half" idx="10"/>
          </p:nvPr>
        </p:nvSpPr>
        <p:spPr/>
        <p:txBody>
          <a:bodyPr/>
          <a:lstStyle/>
          <a:p>
            <a:fld id="{B61BEF0D-F0BB-DE4B-95CE-6DB70DBA9567}" type="datetimeFigureOut">
              <a:rPr lang="en-US" smtClean="0"/>
              <a:pPr/>
              <a:t>10/8/21</a:t>
            </a:fld>
            <a:endParaRPr lang="en-US" dirty="0"/>
          </a:p>
        </p:txBody>
      </p:sp>
      <p:sp>
        <p:nvSpPr>
          <p:cNvPr id="8" name="Нижний колонтитул 7">
            <a:extLst>
              <a:ext uri="{FF2B5EF4-FFF2-40B4-BE49-F238E27FC236}">
                <a16:creationId xmlns:a16="http://schemas.microsoft.com/office/drawing/2014/main" id="{32E86AF0-ECBC-564D-B15A-9A4C66AF2B93}"/>
              </a:ext>
            </a:extLst>
          </p:cNvPr>
          <p:cNvSpPr>
            <a:spLocks noGrp="1"/>
          </p:cNvSpPr>
          <p:nvPr>
            <p:ph type="ftr" sz="quarter" idx="11"/>
          </p:nvPr>
        </p:nvSpPr>
        <p:spPr/>
        <p:txBody>
          <a:bodyPr/>
          <a:lstStyle/>
          <a:p>
            <a:endParaRPr lang="en-US" dirty="0"/>
          </a:p>
        </p:txBody>
      </p:sp>
      <p:sp>
        <p:nvSpPr>
          <p:cNvPr id="9" name="Номер слайда 8">
            <a:extLst>
              <a:ext uri="{FF2B5EF4-FFF2-40B4-BE49-F238E27FC236}">
                <a16:creationId xmlns:a16="http://schemas.microsoft.com/office/drawing/2014/main" id="{BCC7CFAD-C8B6-6C4B-9F83-786B02525A29}"/>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0901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B2AAFEF-3FF9-B041-9A86-C43FE6EAEA71}"/>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24E11C98-4CCA-8748-A54E-6D5A97A0C739}"/>
              </a:ext>
            </a:extLst>
          </p:cNvPr>
          <p:cNvSpPr>
            <a:spLocks noGrp="1"/>
          </p:cNvSpPr>
          <p:nvPr>
            <p:ph type="dt" sz="half" idx="10"/>
          </p:nvPr>
        </p:nvSpPr>
        <p:spPr/>
        <p:txBody>
          <a:bodyPr/>
          <a:lstStyle/>
          <a:p>
            <a:fld id="{B61BEF0D-F0BB-DE4B-95CE-6DB70DBA9567}" type="datetimeFigureOut">
              <a:rPr lang="en-US" smtClean="0"/>
              <a:pPr/>
              <a:t>10/8/21</a:t>
            </a:fld>
            <a:endParaRPr lang="en-US" dirty="0"/>
          </a:p>
        </p:txBody>
      </p:sp>
      <p:sp>
        <p:nvSpPr>
          <p:cNvPr id="4" name="Нижний колонтитул 3">
            <a:extLst>
              <a:ext uri="{FF2B5EF4-FFF2-40B4-BE49-F238E27FC236}">
                <a16:creationId xmlns:a16="http://schemas.microsoft.com/office/drawing/2014/main" id="{09287BA5-3725-8549-B6B7-3E0D613C007B}"/>
              </a:ext>
            </a:extLst>
          </p:cNvPr>
          <p:cNvSpPr>
            <a:spLocks noGrp="1"/>
          </p:cNvSpPr>
          <p:nvPr>
            <p:ph type="ftr" sz="quarter" idx="11"/>
          </p:nvPr>
        </p:nvSpPr>
        <p:spPr/>
        <p:txBody>
          <a:bodyPr/>
          <a:lstStyle/>
          <a:p>
            <a:endParaRPr lang="en-US" dirty="0"/>
          </a:p>
        </p:txBody>
      </p:sp>
      <p:sp>
        <p:nvSpPr>
          <p:cNvPr id="5" name="Номер слайда 4">
            <a:extLst>
              <a:ext uri="{FF2B5EF4-FFF2-40B4-BE49-F238E27FC236}">
                <a16:creationId xmlns:a16="http://schemas.microsoft.com/office/drawing/2014/main" id="{C479838F-74A5-0349-AABB-7AB78584B6C4}"/>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57834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DE8FB6C6-4700-5541-8488-793A1ED4A1D9}"/>
              </a:ext>
            </a:extLst>
          </p:cNvPr>
          <p:cNvSpPr>
            <a:spLocks noGrp="1"/>
          </p:cNvSpPr>
          <p:nvPr>
            <p:ph type="dt" sz="half" idx="10"/>
          </p:nvPr>
        </p:nvSpPr>
        <p:spPr/>
        <p:txBody>
          <a:bodyPr/>
          <a:lstStyle/>
          <a:p>
            <a:fld id="{B61BEF0D-F0BB-DE4B-95CE-6DB70DBA9567}" type="datetimeFigureOut">
              <a:rPr lang="en-US" smtClean="0"/>
              <a:pPr/>
              <a:t>10/8/21</a:t>
            </a:fld>
            <a:endParaRPr lang="en-US" dirty="0"/>
          </a:p>
        </p:txBody>
      </p:sp>
      <p:sp>
        <p:nvSpPr>
          <p:cNvPr id="3" name="Нижний колонтитул 2">
            <a:extLst>
              <a:ext uri="{FF2B5EF4-FFF2-40B4-BE49-F238E27FC236}">
                <a16:creationId xmlns:a16="http://schemas.microsoft.com/office/drawing/2014/main" id="{2BF72EE0-6EC0-E944-9D4A-0E4EEB13064A}"/>
              </a:ext>
            </a:extLst>
          </p:cNvPr>
          <p:cNvSpPr>
            <a:spLocks noGrp="1"/>
          </p:cNvSpPr>
          <p:nvPr>
            <p:ph type="ftr" sz="quarter" idx="11"/>
          </p:nvPr>
        </p:nvSpPr>
        <p:spPr/>
        <p:txBody>
          <a:bodyPr/>
          <a:lstStyle/>
          <a:p>
            <a:endParaRPr lang="en-US" dirty="0"/>
          </a:p>
        </p:txBody>
      </p:sp>
      <p:sp>
        <p:nvSpPr>
          <p:cNvPr id="4" name="Номер слайда 3">
            <a:extLst>
              <a:ext uri="{FF2B5EF4-FFF2-40B4-BE49-F238E27FC236}">
                <a16:creationId xmlns:a16="http://schemas.microsoft.com/office/drawing/2014/main" id="{F00F7ED5-B9E1-EE41-8879-65FBE46022F8}"/>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11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74635D0-AC9C-0344-893E-B2E3FF4BECD6}"/>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7F1DC0FE-40B1-8F42-ADFA-11275B2C23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84C4A206-265C-2643-9081-04FED865AB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3F446952-1979-E342-B9B6-BDD237E75A3C}"/>
              </a:ext>
            </a:extLst>
          </p:cNvPr>
          <p:cNvSpPr>
            <a:spLocks noGrp="1"/>
          </p:cNvSpPr>
          <p:nvPr>
            <p:ph type="dt" sz="half" idx="10"/>
          </p:nvPr>
        </p:nvSpPr>
        <p:spPr/>
        <p:txBody>
          <a:bodyPr/>
          <a:lstStyle/>
          <a:p>
            <a:fld id="{B61BEF0D-F0BB-DE4B-95CE-6DB70DBA9567}" type="datetimeFigureOut">
              <a:rPr lang="en-US" smtClean="0"/>
              <a:pPr/>
              <a:t>10/8/21</a:t>
            </a:fld>
            <a:endParaRPr lang="en-US" dirty="0"/>
          </a:p>
        </p:txBody>
      </p:sp>
      <p:sp>
        <p:nvSpPr>
          <p:cNvPr id="6" name="Нижний колонтитул 5">
            <a:extLst>
              <a:ext uri="{FF2B5EF4-FFF2-40B4-BE49-F238E27FC236}">
                <a16:creationId xmlns:a16="http://schemas.microsoft.com/office/drawing/2014/main" id="{0D468A11-899A-2941-BD9C-76A0E5E230DA}"/>
              </a:ext>
            </a:extLst>
          </p:cNvPr>
          <p:cNvSpPr>
            <a:spLocks noGrp="1"/>
          </p:cNvSpPr>
          <p:nvPr>
            <p:ph type="ftr" sz="quarter" idx="11"/>
          </p:nvPr>
        </p:nvSpPr>
        <p:spPr/>
        <p:txBody>
          <a:bodyPr/>
          <a:lstStyle/>
          <a:p>
            <a:endParaRPr lang="en-US" dirty="0"/>
          </a:p>
        </p:txBody>
      </p:sp>
      <p:sp>
        <p:nvSpPr>
          <p:cNvPr id="7" name="Номер слайда 6">
            <a:extLst>
              <a:ext uri="{FF2B5EF4-FFF2-40B4-BE49-F238E27FC236}">
                <a16:creationId xmlns:a16="http://schemas.microsoft.com/office/drawing/2014/main" id="{BB61B7B5-88AF-114A-9F3B-00A55E175D99}"/>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94492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7D16D71-CDA4-EF40-B17A-B8FAD742EED1}"/>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11361E39-4A4D-2142-8ABC-9E70136C7A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BDF5FDC2-F9DE-3C4A-9115-050314EFE7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B9C79292-7A44-B341-AB6D-949728556F7D}"/>
              </a:ext>
            </a:extLst>
          </p:cNvPr>
          <p:cNvSpPr>
            <a:spLocks noGrp="1"/>
          </p:cNvSpPr>
          <p:nvPr>
            <p:ph type="dt" sz="half" idx="10"/>
          </p:nvPr>
        </p:nvSpPr>
        <p:spPr/>
        <p:txBody>
          <a:bodyPr/>
          <a:lstStyle/>
          <a:p>
            <a:fld id="{B61BEF0D-F0BB-DE4B-95CE-6DB70DBA9567}" type="datetimeFigureOut">
              <a:rPr lang="en-US" smtClean="0"/>
              <a:pPr/>
              <a:t>10/8/21</a:t>
            </a:fld>
            <a:endParaRPr lang="en-US" dirty="0"/>
          </a:p>
        </p:txBody>
      </p:sp>
      <p:sp>
        <p:nvSpPr>
          <p:cNvPr id="6" name="Нижний колонтитул 5">
            <a:extLst>
              <a:ext uri="{FF2B5EF4-FFF2-40B4-BE49-F238E27FC236}">
                <a16:creationId xmlns:a16="http://schemas.microsoft.com/office/drawing/2014/main" id="{D35BB4A5-D9C2-CE49-9FF2-9E33DC6B1E9E}"/>
              </a:ext>
            </a:extLst>
          </p:cNvPr>
          <p:cNvSpPr>
            <a:spLocks noGrp="1"/>
          </p:cNvSpPr>
          <p:nvPr>
            <p:ph type="ftr" sz="quarter" idx="11"/>
          </p:nvPr>
        </p:nvSpPr>
        <p:spPr/>
        <p:txBody>
          <a:bodyPr/>
          <a:lstStyle/>
          <a:p>
            <a:endParaRPr lang="en-US" dirty="0"/>
          </a:p>
        </p:txBody>
      </p:sp>
      <p:sp>
        <p:nvSpPr>
          <p:cNvPr id="7" name="Номер слайда 6">
            <a:extLst>
              <a:ext uri="{FF2B5EF4-FFF2-40B4-BE49-F238E27FC236}">
                <a16:creationId xmlns:a16="http://schemas.microsoft.com/office/drawing/2014/main" id="{73BD9C8A-C758-464C-AEC1-D1E67002997E}"/>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8765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126DFD9-1CA8-1646-B342-E490517870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FEC125E9-56EC-6045-869C-6293711478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5B4E3431-6BF3-0D49-976F-584C1DE848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10/8/21</a:t>
            </a:fld>
            <a:endParaRPr lang="en-US" dirty="0"/>
          </a:p>
        </p:txBody>
      </p:sp>
      <p:sp>
        <p:nvSpPr>
          <p:cNvPr id="5" name="Нижний колонтитул 4">
            <a:extLst>
              <a:ext uri="{FF2B5EF4-FFF2-40B4-BE49-F238E27FC236}">
                <a16:creationId xmlns:a16="http://schemas.microsoft.com/office/drawing/2014/main" id="{5DA32265-63B1-B44F-B926-E0D9BDCDA6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Номер слайда 5">
            <a:extLst>
              <a:ext uri="{FF2B5EF4-FFF2-40B4-BE49-F238E27FC236}">
                <a16:creationId xmlns:a16="http://schemas.microsoft.com/office/drawing/2014/main" id="{444A0F77-E01B-7A45-A841-C3328AD2C1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7244003"/>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022809A-D4A0-E349-A5B8-32DCF041D26C}"/>
              </a:ext>
            </a:extLst>
          </p:cNvPr>
          <p:cNvSpPr>
            <a:spLocks noGrp="1"/>
          </p:cNvSpPr>
          <p:nvPr>
            <p:ph type="ctrTitle"/>
          </p:nvPr>
        </p:nvSpPr>
        <p:spPr/>
        <p:txBody>
          <a:bodyPr/>
          <a:lstStyle/>
          <a:p>
            <a:r>
              <a:rPr lang="en-US" dirty="0"/>
              <a:t>MIT</a:t>
            </a:r>
            <a:endParaRPr lang="ru-RU" dirty="0"/>
          </a:p>
        </p:txBody>
      </p:sp>
      <p:sp>
        <p:nvSpPr>
          <p:cNvPr id="3" name="Подзаголовок 2">
            <a:extLst>
              <a:ext uri="{FF2B5EF4-FFF2-40B4-BE49-F238E27FC236}">
                <a16:creationId xmlns:a16="http://schemas.microsoft.com/office/drawing/2014/main" id="{D36FD8F8-C73E-F345-8852-0C5382E0A61E}"/>
              </a:ext>
            </a:extLst>
          </p:cNvPr>
          <p:cNvSpPr>
            <a:spLocks noGrp="1"/>
          </p:cNvSpPr>
          <p:nvPr>
            <p:ph type="subTitle" idx="1"/>
          </p:nvPr>
        </p:nvSpPr>
        <p:spPr/>
        <p:txBody>
          <a:bodyPr/>
          <a:lstStyle/>
          <a:p>
            <a:r>
              <a:rPr lang="en-US" dirty="0"/>
              <a:t>Massachusetts Institute of Technology</a:t>
            </a:r>
            <a:endParaRPr lang="ru-RU" dirty="0"/>
          </a:p>
        </p:txBody>
      </p:sp>
      <p:pic>
        <p:nvPicPr>
          <p:cNvPr id="5" name="Рисунок 4">
            <a:extLst>
              <a:ext uri="{FF2B5EF4-FFF2-40B4-BE49-F238E27FC236}">
                <a16:creationId xmlns:a16="http://schemas.microsoft.com/office/drawing/2014/main" id="{26E0B2B4-7D2A-104B-ADC2-7C66303D40A3}"/>
              </a:ext>
            </a:extLst>
          </p:cNvPr>
          <p:cNvPicPr>
            <a:picLocks noChangeAspect="1"/>
          </p:cNvPicPr>
          <p:nvPr/>
        </p:nvPicPr>
        <p:blipFill>
          <a:blip r:embed="rId2"/>
          <a:stretch>
            <a:fillRect/>
          </a:stretch>
        </p:blipFill>
        <p:spPr>
          <a:xfrm>
            <a:off x="6729919" y="3142034"/>
            <a:ext cx="981682" cy="503427"/>
          </a:xfrm>
          <a:prstGeom prst="rect">
            <a:avLst/>
          </a:prstGeom>
        </p:spPr>
      </p:pic>
      <p:pic>
        <p:nvPicPr>
          <p:cNvPr id="4" name="Рисунок 3">
            <a:extLst>
              <a:ext uri="{FF2B5EF4-FFF2-40B4-BE49-F238E27FC236}">
                <a16:creationId xmlns:a16="http://schemas.microsoft.com/office/drawing/2014/main" id="{3B6E4C3B-75A1-6046-8EF1-3E65888DF196}"/>
              </a:ext>
            </a:extLst>
          </p:cNvPr>
          <p:cNvPicPr>
            <a:picLocks noChangeAspect="1"/>
          </p:cNvPicPr>
          <p:nvPr/>
        </p:nvPicPr>
        <p:blipFill>
          <a:blip r:embed="rId3"/>
          <a:stretch>
            <a:fillRect/>
          </a:stretch>
        </p:blipFill>
        <p:spPr>
          <a:xfrm>
            <a:off x="9062720" y="4790440"/>
            <a:ext cx="1422400" cy="1422400"/>
          </a:xfrm>
          <a:prstGeom prst="rect">
            <a:avLst/>
          </a:prstGeom>
        </p:spPr>
      </p:pic>
    </p:spTree>
    <p:extLst>
      <p:ext uri="{BB962C8B-B14F-4D97-AF65-F5344CB8AC3E}">
        <p14:creationId xmlns:p14="http://schemas.microsoft.com/office/powerpoint/2010/main" val="1911621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F1D7988-D546-DE4D-8AA8-9951801971BE}"/>
              </a:ext>
            </a:extLst>
          </p:cNvPr>
          <p:cNvSpPr>
            <a:spLocks noGrp="1"/>
          </p:cNvSpPr>
          <p:nvPr>
            <p:ph type="title"/>
          </p:nvPr>
        </p:nvSpPr>
        <p:spPr/>
        <p:txBody>
          <a:bodyPr/>
          <a:lstStyle/>
          <a:p>
            <a:pPr algn="ctr"/>
            <a:r>
              <a:rPr lang="en-US" dirty="0"/>
              <a:t>LOCATION</a:t>
            </a:r>
            <a:endParaRPr lang="ru-RU" dirty="0"/>
          </a:p>
        </p:txBody>
      </p:sp>
      <p:pic>
        <p:nvPicPr>
          <p:cNvPr id="5" name="Объект 4">
            <a:extLst>
              <a:ext uri="{FF2B5EF4-FFF2-40B4-BE49-F238E27FC236}">
                <a16:creationId xmlns:a16="http://schemas.microsoft.com/office/drawing/2014/main" id="{D12F54BD-0F85-5348-80C5-587533AD7DE4}"/>
              </a:ext>
            </a:extLst>
          </p:cNvPr>
          <p:cNvPicPr>
            <a:picLocks noGrp="1" noChangeAspect="1"/>
          </p:cNvPicPr>
          <p:nvPr>
            <p:ph idx="1"/>
          </p:nvPr>
        </p:nvPicPr>
        <p:blipFill>
          <a:blip r:embed="rId3"/>
          <a:stretch>
            <a:fillRect/>
          </a:stretch>
        </p:blipFill>
        <p:spPr>
          <a:xfrm>
            <a:off x="469623" y="1690688"/>
            <a:ext cx="4599900" cy="2593232"/>
          </a:xfrm>
        </p:spPr>
      </p:pic>
      <p:sp>
        <p:nvSpPr>
          <p:cNvPr id="7" name="TextBox 6">
            <a:extLst>
              <a:ext uri="{FF2B5EF4-FFF2-40B4-BE49-F238E27FC236}">
                <a16:creationId xmlns:a16="http://schemas.microsoft.com/office/drawing/2014/main" id="{20541A1C-960E-B842-8AB0-6379635532F0}"/>
              </a:ext>
            </a:extLst>
          </p:cNvPr>
          <p:cNvSpPr txBox="1"/>
          <p:nvPr/>
        </p:nvSpPr>
        <p:spPr>
          <a:xfrm>
            <a:off x="5547360" y="1920240"/>
            <a:ext cx="5943600" cy="646331"/>
          </a:xfrm>
          <a:prstGeom prst="rect">
            <a:avLst/>
          </a:prstGeom>
          <a:noFill/>
        </p:spPr>
        <p:txBody>
          <a:bodyPr wrap="square" rtlCol="0">
            <a:spAutoFit/>
          </a:bodyPr>
          <a:lstStyle/>
          <a:p>
            <a:r>
              <a:rPr lang="en" dirty="0"/>
              <a:t>Massachusetts Institute of Technology is a university and research center located in Cambridge, Massachusetts, USA.</a:t>
            </a:r>
            <a:endParaRPr lang="ru-RU" dirty="0"/>
          </a:p>
        </p:txBody>
      </p:sp>
      <p:pic>
        <p:nvPicPr>
          <p:cNvPr id="3" name="Рисунок 2">
            <a:extLst>
              <a:ext uri="{FF2B5EF4-FFF2-40B4-BE49-F238E27FC236}">
                <a16:creationId xmlns:a16="http://schemas.microsoft.com/office/drawing/2014/main" id="{ABD2C01F-56E4-2F4B-9471-5AEA4C9E3969}"/>
              </a:ext>
            </a:extLst>
          </p:cNvPr>
          <p:cNvPicPr>
            <a:picLocks noChangeAspect="1"/>
          </p:cNvPicPr>
          <p:nvPr/>
        </p:nvPicPr>
        <p:blipFill>
          <a:blip r:embed="rId4"/>
          <a:stretch>
            <a:fillRect/>
          </a:stretch>
        </p:blipFill>
        <p:spPr>
          <a:xfrm>
            <a:off x="5984240" y="3675480"/>
            <a:ext cx="4405949" cy="2288440"/>
          </a:xfrm>
          <a:prstGeom prst="rect">
            <a:avLst/>
          </a:prstGeom>
        </p:spPr>
      </p:pic>
    </p:spTree>
    <p:extLst>
      <p:ext uri="{BB962C8B-B14F-4D97-AF65-F5344CB8AC3E}">
        <p14:creationId xmlns:p14="http://schemas.microsoft.com/office/powerpoint/2010/main" val="2414933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C6C9411-2511-D643-BC9B-3F611A369615}"/>
              </a:ext>
            </a:extLst>
          </p:cNvPr>
          <p:cNvSpPr>
            <a:spLocks noGrp="1"/>
          </p:cNvSpPr>
          <p:nvPr>
            <p:ph type="title"/>
          </p:nvPr>
        </p:nvSpPr>
        <p:spPr>
          <a:xfrm>
            <a:off x="1579880" y="153192"/>
            <a:ext cx="10515600" cy="1325563"/>
          </a:xfrm>
        </p:spPr>
        <p:txBody>
          <a:bodyPr/>
          <a:lstStyle/>
          <a:p>
            <a:pPr algn="ctr"/>
            <a:r>
              <a:rPr lang="en-US" dirty="0"/>
              <a:t>Famous people</a:t>
            </a:r>
            <a:endParaRPr lang="ru-RU" dirty="0"/>
          </a:p>
        </p:txBody>
      </p:sp>
      <p:sp>
        <p:nvSpPr>
          <p:cNvPr id="3" name="Объект 2">
            <a:extLst>
              <a:ext uri="{FF2B5EF4-FFF2-40B4-BE49-F238E27FC236}">
                <a16:creationId xmlns:a16="http://schemas.microsoft.com/office/drawing/2014/main" id="{25015F16-BD6B-2446-801F-7395A189021B}"/>
              </a:ext>
            </a:extLst>
          </p:cNvPr>
          <p:cNvSpPr>
            <a:spLocks noGrp="1"/>
          </p:cNvSpPr>
          <p:nvPr>
            <p:ph idx="1"/>
          </p:nvPr>
        </p:nvSpPr>
        <p:spPr>
          <a:xfrm>
            <a:off x="838200" y="2895600"/>
            <a:ext cx="10683240" cy="3881120"/>
          </a:xfrm>
        </p:spPr>
        <p:txBody>
          <a:bodyPr>
            <a:normAutofit/>
          </a:bodyPr>
          <a:lstStyle/>
          <a:p>
            <a:r>
              <a:rPr lang="en" dirty="0"/>
              <a:t>Among the well-known graduates of this university are both politicians and scientists. Here is some list</a:t>
            </a:r>
            <a:r>
              <a:rPr lang="ru-RU" dirty="0"/>
              <a:t>:</a:t>
            </a:r>
          </a:p>
          <a:p>
            <a:r>
              <a:rPr lang="en" dirty="0" err="1"/>
              <a:t>Virgillio</a:t>
            </a:r>
            <a:r>
              <a:rPr lang="en" dirty="0"/>
              <a:t> Barco - President of </a:t>
            </a:r>
            <a:r>
              <a:rPr lang="en" dirty="0" err="1"/>
              <a:t>Colombi</a:t>
            </a:r>
            <a:r>
              <a:rPr lang="en-US" dirty="0"/>
              <a:t>a</a:t>
            </a:r>
            <a:endParaRPr lang="en" dirty="0"/>
          </a:p>
          <a:p>
            <a:r>
              <a:rPr lang="en" dirty="0"/>
              <a:t>Ben Bernanke - Chairman of the United States Federal Reserve</a:t>
            </a:r>
            <a:endParaRPr lang="ru-RU" dirty="0"/>
          </a:p>
          <a:p>
            <a:r>
              <a:rPr lang="en" dirty="0"/>
              <a:t>David Miliband - British Foreign Secretary</a:t>
            </a:r>
            <a:endParaRPr lang="ru-RU" dirty="0"/>
          </a:p>
          <a:p>
            <a:r>
              <a:rPr lang="en" dirty="0"/>
              <a:t>George Schultz - U.S. Secretary of State</a:t>
            </a:r>
            <a:endParaRPr lang="ru-RU" dirty="0"/>
          </a:p>
          <a:p>
            <a:r>
              <a:rPr lang="en" dirty="0"/>
              <a:t>Jose Figueres Ferrer - President of Costa Rica</a:t>
            </a:r>
            <a:endParaRPr lang="ru-RU" dirty="0"/>
          </a:p>
        </p:txBody>
      </p:sp>
      <p:pic>
        <p:nvPicPr>
          <p:cNvPr id="4" name="Рисунок 3">
            <a:extLst>
              <a:ext uri="{FF2B5EF4-FFF2-40B4-BE49-F238E27FC236}">
                <a16:creationId xmlns:a16="http://schemas.microsoft.com/office/drawing/2014/main" id="{73780E86-3AE5-5E4A-90CF-52B9762332A1}"/>
              </a:ext>
            </a:extLst>
          </p:cNvPr>
          <p:cNvPicPr>
            <a:picLocks noChangeAspect="1"/>
          </p:cNvPicPr>
          <p:nvPr/>
        </p:nvPicPr>
        <p:blipFill>
          <a:blip r:embed="rId2"/>
          <a:stretch>
            <a:fillRect/>
          </a:stretch>
        </p:blipFill>
        <p:spPr>
          <a:xfrm>
            <a:off x="7934960" y="4735672"/>
            <a:ext cx="3921760" cy="1969136"/>
          </a:xfrm>
          <a:prstGeom prst="rect">
            <a:avLst/>
          </a:prstGeom>
        </p:spPr>
      </p:pic>
      <p:pic>
        <p:nvPicPr>
          <p:cNvPr id="6" name="Рисунок 5">
            <a:extLst>
              <a:ext uri="{FF2B5EF4-FFF2-40B4-BE49-F238E27FC236}">
                <a16:creationId xmlns:a16="http://schemas.microsoft.com/office/drawing/2014/main" id="{819BB37C-94FB-6B41-A303-4EF6CBE851CA}"/>
              </a:ext>
            </a:extLst>
          </p:cNvPr>
          <p:cNvPicPr>
            <a:picLocks noChangeAspect="1"/>
          </p:cNvPicPr>
          <p:nvPr/>
        </p:nvPicPr>
        <p:blipFill>
          <a:blip r:embed="rId3"/>
          <a:stretch>
            <a:fillRect/>
          </a:stretch>
        </p:blipFill>
        <p:spPr>
          <a:xfrm>
            <a:off x="8890322" y="620342"/>
            <a:ext cx="762964" cy="391263"/>
          </a:xfrm>
          <a:prstGeom prst="rect">
            <a:avLst/>
          </a:prstGeom>
        </p:spPr>
      </p:pic>
    </p:spTree>
    <p:extLst>
      <p:ext uri="{BB962C8B-B14F-4D97-AF65-F5344CB8AC3E}">
        <p14:creationId xmlns:p14="http://schemas.microsoft.com/office/powerpoint/2010/main" val="3511536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7084251-C468-4742-B79D-E6029CB6203D}"/>
              </a:ext>
            </a:extLst>
          </p:cNvPr>
          <p:cNvSpPr>
            <a:spLocks noGrp="1"/>
          </p:cNvSpPr>
          <p:nvPr>
            <p:ph type="title"/>
          </p:nvPr>
        </p:nvSpPr>
        <p:spPr>
          <a:xfrm>
            <a:off x="838200" y="1"/>
            <a:ext cx="10515600" cy="1690688"/>
          </a:xfrm>
        </p:spPr>
        <p:txBody>
          <a:bodyPr/>
          <a:lstStyle/>
          <a:p>
            <a:pPr algn="ctr"/>
            <a:r>
              <a:rPr lang="en" dirty="0"/>
              <a:t>The educational process at </a:t>
            </a:r>
            <a:endParaRPr lang="ru-RU" dirty="0"/>
          </a:p>
        </p:txBody>
      </p:sp>
      <p:sp>
        <p:nvSpPr>
          <p:cNvPr id="3" name="Объект 2">
            <a:extLst>
              <a:ext uri="{FF2B5EF4-FFF2-40B4-BE49-F238E27FC236}">
                <a16:creationId xmlns:a16="http://schemas.microsoft.com/office/drawing/2014/main" id="{92CC9FEE-2049-3F43-981A-F43A02814501}"/>
              </a:ext>
            </a:extLst>
          </p:cNvPr>
          <p:cNvSpPr>
            <a:spLocks noGrp="1"/>
          </p:cNvSpPr>
          <p:nvPr>
            <p:ph idx="1"/>
          </p:nvPr>
        </p:nvSpPr>
        <p:spPr>
          <a:xfrm>
            <a:off x="3332480" y="1270001"/>
            <a:ext cx="8021320" cy="4906962"/>
          </a:xfrm>
        </p:spPr>
        <p:txBody>
          <a:bodyPr>
            <a:normAutofit fontScale="85000" lnSpcReduction="20000"/>
          </a:bodyPr>
          <a:lstStyle/>
          <a:p>
            <a:r>
              <a:rPr lang="en" dirty="0"/>
              <a:t>The Bachelor's degree at MIT is characterized by a fairly large set of specializations: </a:t>
            </a:r>
          </a:p>
          <a:p>
            <a:r>
              <a:rPr lang="en" dirty="0"/>
              <a:t>54 main and 58 additional.</a:t>
            </a:r>
          </a:p>
          <a:p>
            <a:r>
              <a:rPr lang="en" dirty="0"/>
              <a:t> All programs are implemented in full-time format (4 years) and lead to an SB - Bachelor of Science degree.</a:t>
            </a:r>
          </a:p>
          <a:p>
            <a:r>
              <a:rPr lang="en" dirty="0"/>
              <a:t> To successfully complete the training, the student, first of all, must master the basic program - General Institute Requirements (GIRs). This includes the following elements: Requirement (6 subjects in the field of exact and natural sciences - chemistry, physics, mathematics, biology);</a:t>
            </a:r>
          </a:p>
          <a:p>
            <a:r>
              <a:rPr lang="en" dirty="0"/>
              <a:t> HASS Requirement (8 subjects in the field of social sciences and humanities and arts); REST Requirement (2 subjects from the Restricted Electives in Science and Technology list); Laboratory Requirement (laboratory sessions with a volume of 12 credits); </a:t>
            </a:r>
          </a:p>
        </p:txBody>
      </p:sp>
      <p:pic>
        <p:nvPicPr>
          <p:cNvPr id="5" name="Рисунок 4">
            <a:extLst>
              <a:ext uri="{FF2B5EF4-FFF2-40B4-BE49-F238E27FC236}">
                <a16:creationId xmlns:a16="http://schemas.microsoft.com/office/drawing/2014/main" id="{26A4CEC3-B735-EE4F-97D8-AD9182D40AC8}"/>
              </a:ext>
            </a:extLst>
          </p:cNvPr>
          <p:cNvPicPr>
            <a:picLocks noChangeAspect="1"/>
          </p:cNvPicPr>
          <p:nvPr/>
        </p:nvPicPr>
        <p:blipFill>
          <a:blip r:embed="rId2"/>
          <a:stretch>
            <a:fillRect/>
          </a:stretch>
        </p:blipFill>
        <p:spPr>
          <a:xfrm>
            <a:off x="9199881" y="679920"/>
            <a:ext cx="645159" cy="330850"/>
          </a:xfrm>
          <a:prstGeom prst="rect">
            <a:avLst/>
          </a:prstGeom>
        </p:spPr>
      </p:pic>
      <p:pic>
        <p:nvPicPr>
          <p:cNvPr id="4" name="Рисунок 3">
            <a:extLst>
              <a:ext uri="{FF2B5EF4-FFF2-40B4-BE49-F238E27FC236}">
                <a16:creationId xmlns:a16="http://schemas.microsoft.com/office/drawing/2014/main" id="{34CF30E7-78A8-0D44-90F0-0BDD95652173}"/>
              </a:ext>
            </a:extLst>
          </p:cNvPr>
          <p:cNvPicPr>
            <a:picLocks noChangeAspect="1"/>
          </p:cNvPicPr>
          <p:nvPr/>
        </p:nvPicPr>
        <p:blipFill>
          <a:blip r:embed="rId3"/>
          <a:stretch>
            <a:fillRect/>
          </a:stretch>
        </p:blipFill>
        <p:spPr>
          <a:xfrm>
            <a:off x="0" y="1026962"/>
            <a:ext cx="3332480" cy="2428240"/>
          </a:xfrm>
          <a:prstGeom prst="rect">
            <a:avLst/>
          </a:prstGeom>
        </p:spPr>
      </p:pic>
      <p:pic>
        <p:nvPicPr>
          <p:cNvPr id="6" name="Рисунок 5">
            <a:extLst>
              <a:ext uri="{FF2B5EF4-FFF2-40B4-BE49-F238E27FC236}">
                <a16:creationId xmlns:a16="http://schemas.microsoft.com/office/drawing/2014/main" id="{C8140C26-A499-DC46-810A-22A1383C555C}"/>
              </a:ext>
            </a:extLst>
          </p:cNvPr>
          <p:cNvPicPr>
            <a:picLocks noChangeAspect="1"/>
          </p:cNvPicPr>
          <p:nvPr/>
        </p:nvPicPr>
        <p:blipFill>
          <a:blip r:embed="rId4"/>
          <a:stretch>
            <a:fillRect/>
          </a:stretch>
        </p:blipFill>
        <p:spPr>
          <a:xfrm>
            <a:off x="0" y="3891280"/>
            <a:ext cx="3332480" cy="1849120"/>
          </a:xfrm>
          <a:prstGeom prst="rect">
            <a:avLst/>
          </a:prstGeom>
        </p:spPr>
      </p:pic>
    </p:spTree>
    <p:extLst>
      <p:ext uri="{BB962C8B-B14F-4D97-AF65-F5344CB8AC3E}">
        <p14:creationId xmlns:p14="http://schemas.microsoft.com/office/powerpoint/2010/main" val="57223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AAA2420-810A-8C40-A9A2-0FEA4A28214E}"/>
              </a:ext>
            </a:extLst>
          </p:cNvPr>
          <p:cNvSpPr>
            <a:spLocks noGrp="1"/>
          </p:cNvSpPr>
          <p:nvPr>
            <p:ph type="title"/>
          </p:nvPr>
        </p:nvSpPr>
        <p:spPr/>
        <p:txBody>
          <a:bodyPr/>
          <a:lstStyle/>
          <a:p>
            <a:pPr algn="ctr"/>
            <a:r>
              <a:rPr lang="en" dirty="0"/>
              <a:t>history</a:t>
            </a:r>
            <a:endParaRPr lang="ru-RU" dirty="0"/>
          </a:p>
        </p:txBody>
      </p:sp>
      <p:sp>
        <p:nvSpPr>
          <p:cNvPr id="3" name="Объект 2">
            <a:extLst>
              <a:ext uri="{FF2B5EF4-FFF2-40B4-BE49-F238E27FC236}">
                <a16:creationId xmlns:a16="http://schemas.microsoft.com/office/drawing/2014/main" id="{A5456E0F-36AD-5648-B979-1C93C64DDB79}"/>
              </a:ext>
            </a:extLst>
          </p:cNvPr>
          <p:cNvSpPr>
            <a:spLocks noGrp="1"/>
          </p:cNvSpPr>
          <p:nvPr>
            <p:ph idx="1"/>
          </p:nvPr>
        </p:nvSpPr>
        <p:spPr>
          <a:xfrm>
            <a:off x="838200" y="1259840"/>
            <a:ext cx="7482840" cy="5527040"/>
          </a:xfrm>
        </p:spPr>
        <p:txBody>
          <a:bodyPr>
            <a:normAutofit lnSpcReduction="10000"/>
          </a:bodyPr>
          <a:lstStyle/>
          <a:p>
            <a:r>
              <a:rPr lang="en-US" dirty="0"/>
              <a:t>I</a:t>
            </a:r>
            <a:r>
              <a:rPr lang="en" dirty="0"/>
              <a:t>n 1861, the Commonwealth of Massachusetts approved the charter of William Burton Rogers to establish the "Massachusetts Institute of Technology and the Boston Natural Science Society.”</a:t>
            </a:r>
          </a:p>
          <a:p>
            <a:r>
              <a:rPr lang="en" dirty="0"/>
              <a:t>Construction of the first MIT building in the Back Bay area was completed in 1866 and was known as "Boston Techno" until the campus sprouted across the Charles River to Cambridge in 1916.</a:t>
            </a:r>
          </a:p>
          <a:p>
            <a:r>
              <a:rPr lang="en" dirty="0"/>
              <a:t>By 1916, MIT finally moved to new stately buildings, made in the neoclassical style, and remains there to this day. The new campus implied some changes in the stagnant curriculum</a:t>
            </a:r>
            <a:endParaRPr lang="ru-RU" dirty="0"/>
          </a:p>
        </p:txBody>
      </p:sp>
      <p:pic>
        <p:nvPicPr>
          <p:cNvPr id="4" name="Рисунок 3">
            <a:extLst>
              <a:ext uri="{FF2B5EF4-FFF2-40B4-BE49-F238E27FC236}">
                <a16:creationId xmlns:a16="http://schemas.microsoft.com/office/drawing/2014/main" id="{302CC858-819C-1A49-9B07-B43151F53426}"/>
              </a:ext>
            </a:extLst>
          </p:cNvPr>
          <p:cNvPicPr>
            <a:picLocks noChangeAspect="1"/>
          </p:cNvPicPr>
          <p:nvPr/>
        </p:nvPicPr>
        <p:blipFill>
          <a:blip r:embed="rId2"/>
          <a:stretch>
            <a:fillRect/>
          </a:stretch>
        </p:blipFill>
        <p:spPr>
          <a:xfrm>
            <a:off x="8230230" y="2947035"/>
            <a:ext cx="3738880" cy="1794192"/>
          </a:xfrm>
          <a:prstGeom prst="rect">
            <a:avLst/>
          </a:prstGeom>
        </p:spPr>
      </p:pic>
      <p:pic>
        <p:nvPicPr>
          <p:cNvPr id="5" name="Рисунок 4">
            <a:extLst>
              <a:ext uri="{FF2B5EF4-FFF2-40B4-BE49-F238E27FC236}">
                <a16:creationId xmlns:a16="http://schemas.microsoft.com/office/drawing/2014/main" id="{C983D3BC-E0C8-AB4B-80A6-5805755995C5}"/>
              </a:ext>
            </a:extLst>
          </p:cNvPr>
          <p:cNvPicPr>
            <a:picLocks noChangeAspect="1"/>
          </p:cNvPicPr>
          <p:nvPr/>
        </p:nvPicPr>
        <p:blipFill>
          <a:blip r:embed="rId3"/>
          <a:stretch>
            <a:fillRect/>
          </a:stretch>
        </p:blipFill>
        <p:spPr>
          <a:xfrm>
            <a:off x="8230230" y="4965622"/>
            <a:ext cx="3738880" cy="1794192"/>
          </a:xfrm>
          <a:prstGeom prst="rect">
            <a:avLst/>
          </a:prstGeom>
        </p:spPr>
      </p:pic>
      <p:pic>
        <p:nvPicPr>
          <p:cNvPr id="6" name="Рисунок 5">
            <a:extLst>
              <a:ext uri="{FF2B5EF4-FFF2-40B4-BE49-F238E27FC236}">
                <a16:creationId xmlns:a16="http://schemas.microsoft.com/office/drawing/2014/main" id="{65E1339C-3A50-F44E-AE22-E028EF4B7675}"/>
              </a:ext>
            </a:extLst>
          </p:cNvPr>
          <p:cNvPicPr>
            <a:picLocks noChangeAspect="1"/>
          </p:cNvPicPr>
          <p:nvPr/>
        </p:nvPicPr>
        <p:blipFill>
          <a:blip r:embed="rId4"/>
          <a:stretch>
            <a:fillRect/>
          </a:stretch>
        </p:blipFill>
        <p:spPr>
          <a:xfrm>
            <a:off x="8230230" y="867728"/>
            <a:ext cx="3738880" cy="1794192"/>
          </a:xfrm>
          <a:prstGeom prst="rect">
            <a:avLst/>
          </a:prstGeom>
        </p:spPr>
      </p:pic>
    </p:spTree>
    <p:extLst>
      <p:ext uri="{BB962C8B-B14F-4D97-AF65-F5344CB8AC3E}">
        <p14:creationId xmlns:p14="http://schemas.microsoft.com/office/powerpoint/2010/main" val="3917845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9BDAAED-7F26-C54F-8252-551333F64837}"/>
              </a:ext>
            </a:extLst>
          </p:cNvPr>
          <p:cNvSpPr>
            <a:spLocks noGrp="1"/>
          </p:cNvSpPr>
          <p:nvPr>
            <p:ph type="title"/>
          </p:nvPr>
        </p:nvSpPr>
        <p:spPr>
          <a:xfrm>
            <a:off x="838200" y="1"/>
            <a:ext cx="10515600" cy="1188720"/>
          </a:xfrm>
        </p:spPr>
        <p:txBody>
          <a:bodyPr/>
          <a:lstStyle/>
          <a:p>
            <a:pPr algn="ctr"/>
            <a:r>
              <a:rPr lang="en" dirty="0"/>
              <a:t>Accommodation for students</a:t>
            </a:r>
            <a:endParaRPr lang="ru-RU" dirty="0"/>
          </a:p>
        </p:txBody>
      </p:sp>
      <p:sp>
        <p:nvSpPr>
          <p:cNvPr id="3" name="Объект 2">
            <a:extLst>
              <a:ext uri="{FF2B5EF4-FFF2-40B4-BE49-F238E27FC236}">
                <a16:creationId xmlns:a16="http://schemas.microsoft.com/office/drawing/2014/main" id="{6B76AA26-E0CE-BF49-BB61-9450B29A0B53}"/>
              </a:ext>
            </a:extLst>
          </p:cNvPr>
          <p:cNvSpPr>
            <a:spLocks noGrp="1"/>
          </p:cNvSpPr>
          <p:nvPr>
            <p:ph idx="1"/>
          </p:nvPr>
        </p:nvSpPr>
        <p:spPr>
          <a:xfrm>
            <a:off x="838200" y="1188721"/>
            <a:ext cx="10515600" cy="5018722"/>
          </a:xfrm>
        </p:spPr>
        <p:txBody>
          <a:bodyPr>
            <a:normAutofit fontScale="92500" lnSpcReduction="10000"/>
          </a:bodyPr>
          <a:lstStyle/>
          <a:p>
            <a:r>
              <a:rPr lang="en" dirty="0"/>
              <a:t>MIT guarantees a four-year dormitory for all students. The assigned team leader and superintendent play a dual role in helping and screening students for medical or psychological problems. Students are allowed to select a dorm and floor prior to arriving on campus; as a result, various communities emerge among the living. </a:t>
            </a:r>
          </a:p>
          <a:p>
            <a:endParaRPr lang="en" dirty="0"/>
          </a:p>
          <a:p>
            <a:endParaRPr lang="en" dirty="0"/>
          </a:p>
          <a:p>
            <a:endParaRPr lang="en" dirty="0"/>
          </a:p>
          <a:p>
            <a:endParaRPr lang="en" dirty="0"/>
          </a:p>
          <a:p>
            <a:r>
              <a:rPr lang="en" dirty="0"/>
              <a:t>While the large number of hostels provides a variety of housing options, the hostels on and east of Massachusetts Avenue are stereotypically more countercultural. Older dorms, such as Bexley Hall and the East Campus, have limited design flexibility.</a:t>
            </a:r>
            <a:endParaRPr lang="ru-RU" dirty="0"/>
          </a:p>
        </p:txBody>
      </p:sp>
      <p:pic>
        <p:nvPicPr>
          <p:cNvPr id="4" name="Рисунок 3">
            <a:extLst>
              <a:ext uri="{FF2B5EF4-FFF2-40B4-BE49-F238E27FC236}">
                <a16:creationId xmlns:a16="http://schemas.microsoft.com/office/drawing/2014/main" id="{A9CCC30A-FC66-DD4A-9D0A-383C2871543A}"/>
              </a:ext>
            </a:extLst>
          </p:cNvPr>
          <p:cNvPicPr>
            <a:picLocks noChangeAspect="1"/>
          </p:cNvPicPr>
          <p:nvPr/>
        </p:nvPicPr>
        <p:blipFill>
          <a:blip r:embed="rId2"/>
          <a:stretch>
            <a:fillRect/>
          </a:stretch>
        </p:blipFill>
        <p:spPr>
          <a:xfrm>
            <a:off x="6736080" y="2517428"/>
            <a:ext cx="3657600" cy="2074892"/>
          </a:xfrm>
          <a:prstGeom prst="rect">
            <a:avLst/>
          </a:prstGeom>
        </p:spPr>
      </p:pic>
    </p:spTree>
    <p:extLst>
      <p:ext uri="{BB962C8B-B14F-4D97-AF65-F5344CB8AC3E}">
        <p14:creationId xmlns:p14="http://schemas.microsoft.com/office/powerpoint/2010/main" val="735275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9B7FFB8-D48C-0944-A8E3-8BAA10A5E4CD}"/>
              </a:ext>
            </a:extLst>
          </p:cNvPr>
          <p:cNvSpPr>
            <a:spLocks noGrp="1"/>
          </p:cNvSpPr>
          <p:nvPr>
            <p:ph type="title"/>
          </p:nvPr>
        </p:nvSpPr>
        <p:spPr/>
        <p:txBody>
          <a:bodyPr/>
          <a:lstStyle/>
          <a:p>
            <a:pPr algn="ctr"/>
            <a:r>
              <a:rPr lang="en" dirty="0"/>
              <a:t>Positions and reputation</a:t>
            </a:r>
            <a:endParaRPr lang="ru-RU" dirty="0"/>
          </a:p>
        </p:txBody>
      </p:sp>
      <p:sp>
        <p:nvSpPr>
          <p:cNvPr id="3" name="Объект 2">
            <a:extLst>
              <a:ext uri="{FF2B5EF4-FFF2-40B4-BE49-F238E27FC236}">
                <a16:creationId xmlns:a16="http://schemas.microsoft.com/office/drawing/2014/main" id="{CDD854F2-A51F-CE4C-8327-A7358097A29C}"/>
              </a:ext>
            </a:extLst>
          </p:cNvPr>
          <p:cNvSpPr>
            <a:spLocks noGrp="1"/>
          </p:cNvSpPr>
          <p:nvPr>
            <p:ph idx="1"/>
          </p:nvPr>
        </p:nvSpPr>
        <p:spPr>
          <a:xfrm>
            <a:off x="838200" y="1341120"/>
            <a:ext cx="10515600" cy="4835843"/>
          </a:xfrm>
        </p:spPr>
        <p:txBody>
          <a:bodyPr/>
          <a:lstStyle/>
          <a:p>
            <a:r>
              <a:rPr lang="en" dirty="0"/>
              <a:t>MIT is ranked number 2 among the top 200 universities in the world according to The Times (2004-2005): number 1 in technology and engineering and number 2 in science.</a:t>
            </a:r>
          </a:p>
          <a:p>
            <a:r>
              <a:rPr lang="en" dirty="0"/>
              <a:t> The National Research Council ranked the institute number 1 for reputation and number 4 for citations and awards in a 1995 study of US universities. The Lombardi University Performance Measurement Program has consistently ranked MIT among the top 5 national universities since 2000 - since the beginning of the program.</a:t>
            </a:r>
            <a:endParaRPr lang="ru-RU" dirty="0"/>
          </a:p>
        </p:txBody>
      </p:sp>
    </p:spTree>
    <p:extLst>
      <p:ext uri="{BB962C8B-B14F-4D97-AF65-F5344CB8AC3E}">
        <p14:creationId xmlns:p14="http://schemas.microsoft.com/office/powerpoint/2010/main" val="3627730503"/>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755</TotalTime>
  <Words>522</Words>
  <Application>Microsoft Macintosh PowerPoint</Application>
  <PresentationFormat>Широкоэкранный</PresentationFormat>
  <Paragraphs>32</Paragraphs>
  <Slides>7</Slides>
  <Notes>1</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7</vt:i4>
      </vt:variant>
    </vt:vector>
  </HeadingPairs>
  <TitlesOfParts>
    <vt:vector size="11" baseType="lpstr">
      <vt:lpstr>Arial</vt:lpstr>
      <vt:lpstr>Calibri</vt:lpstr>
      <vt:lpstr>Calibri Light</vt:lpstr>
      <vt:lpstr>Тема Office</vt:lpstr>
      <vt:lpstr>MIT</vt:lpstr>
      <vt:lpstr>LOCATION</vt:lpstr>
      <vt:lpstr>Famous people</vt:lpstr>
      <vt:lpstr>The educational process at </vt:lpstr>
      <vt:lpstr>history</vt:lpstr>
      <vt:lpstr>Accommodation for students</vt:lpstr>
      <vt:lpstr>Positions and reputation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MIT</dc:title>
  <dc:creator>Егор Фадеев</dc:creator>
  <cp:lastModifiedBy>Егор Фадеев</cp:lastModifiedBy>
  <cp:revision>5</cp:revision>
  <dcterms:created xsi:type="dcterms:W3CDTF">2021-09-27T16:53:46Z</dcterms:created>
  <dcterms:modified xsi:type="dcterms:W3CDTF">2021-10-08T03:03:19Z</dcterms:modified>
</cp:coreProperties>
</file>