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sldIdLst>
    <p:sldId id="256" r:id="rId3"/>
    <p:sldId id="282" r:id="rId4"/>
    <p:sldId id="292" r:id="rId5"/>
    <p:sldId id="262" r:id="rId6"/>
    <p:sldId id="294" r:id="rId7"/>
    <p:sldId id="278" r:id="rId8"/>
    <p:sldId id="257" r:id="rId9"/>
    <p:sldId id="293" r:id="rId10"/>
    <p:sldId id="284" r:id="rId11"/>
    <p:sldId id="286" r:id="rId12"/>
    <p:sldId id="287" r:id="rId13"/>
    <p:sldId id="288" r:id="rId14"/>
    <p:sldId id="289" r:id="rId15"/>
    <p:sldId id="290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75E278A-FF0E-49A4-B170-79828D63BBAD}">
          <p14:sldIdLst>
            <p14:sldId id="256"/>
          </p14:sldIdLst>
        </p14:section>
        <p14:section name="Основная часть" id="{B9B51309-D148-4332-87C2-07BE32FBCA3B}">
          <p14:sldIdLst>
            <p14:sldId id="282"/>
            <p14:sldId id="292"/>
            <p14:sldId id="262"/>
            <p14:sldId id="294"/>
            <p14:sldId id="278"/>
            <p14:sldId id="257"/>
            <p14:sldId id="293"/>
            <p14:sldId id="284"/>
            <p14:sldId id="286"/>
            <p14:sldId id="287"/>
            <p14:sldId id="288"/>
            <p14:sldId id="289"/>
            <p14:sldId id="290"/>
            <p14:sldId id="295"/>
            <p14:sldId id="296"/>
            <p14:sldId id="297"/>
            <p14:sldId id="298"/>
            <p14:sldId id="299"/>
          </p14:sldIdLst>
        </p14:section>
        <p14:section name="Окончание" id="{5E1A04B5-8E02-4E2D-B748-E46DA1CB568B}">
          <p14:sldIdLst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280" autoAdjust="0"/>
  </p:normalViewPr>
  <p:slideViewPr>
    <p:cSldViewPr snapToGrid="0">
      <p:cViewPr varScale="1">
        <p:scale>
          <a:sx n="78" d="100"/>
          <a:sy n="78" d="100"/>
        </p:scale>
        <p:origin x="101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3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BUILD/BUILD2011/TOOL-829T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channel9.msdn.com/Events/aspConf/aspConf/Async-in-ASP-NE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h8cT6qI-nA" TargetMode="External"/><Relationship Id="rId5" Type="http://schemas.openxmlformats.org/officeDocument/2006/relationships/hyperlink" Target="https://codeblog.jonskeet.uk/2011/05/08/eduasync-part-1-introduction/" TargetMode="External"/><Relationship Id="rId4" Type="http://schemas.openxmlformats.org/officeDocument/2006/relationships/hyperlink" Target="https://blogs.msdn.microsoft.com/pfxteam/" TargetMode="External"/><Relationship Id="rId9" Type="http://schemas.openxmlformats.org/officeDocument/2006/relationships/hyperlink" Target="https://channel9.msdn.com/Series/Three-Essential-Tips-for-Asyn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rikas/ItSred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grishechko@lux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07" y="874045"/>
            <a:ext cx="10515600" cy="23876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Task</a:t>
            </a:r>
            <a:r>
              <a:rPr lang="ru-RU" dirty="0"/>
              <a:t> и с чем его едят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ru-RU" dirty="0" err="1">
                <a:solidFill>
                  <a:srgbClr val="002060"/>
                </a:solidFill>
              </a:rPr>
              <a:t>Гришечко</a:t>
            </a:r>
            <a:r>
              <a:rPr lang="ru-RU" dirty="0">
                <a:solidFill>
                  <a:srgbClr val="002060"/>
                </a:solidFill>
              </a:rPr>
              <a:t> Егор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22" y="4879730"/>
            <a:ext cx="1978269" cy="1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Нам нужно на следующий уровень (</a:t>
            </a:r>
            <a:r>
              <a:rPr lang="ru-RU" dirty="0" err="1"/>
              <a:t>Демо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32" y="1799455"/>
            <a:ext cx="8796969" cy="44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Попсевдокодим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001" y="1953419"/>
            <a:ext cx="3324225" cy="37909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679666" y="4028439"/>
            <a:ext cx="1262539" cy="1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05" y="1417637"/>
            <a:ext cx="6724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Попсевдокодим</a:t>
            </a:r>
            <a:r>
              <a:rPr lang="ru-RU" dirty="0"/>
              <a:t>?( еще чуточку)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290"/>
            <a:ext cx="6055289" cy="3811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37" y="1544320"/>
            <a:ext cx="5182217" cy="499872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4792750" y="4414519"/>
            <a:ext cx="1262539" cy="1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84720" y="2794000"/>
            <a:ext cx="1991360" cy="203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284720" y="2946400"/>
            <a:ext cx="2407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030720" y="5262880"/>
            <a:ext cx="2091525" cy="101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Совсем упростим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5" y="1747520"/>
            <a:ext cx="11008837" cy="3952240"/>
          </a:xfr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1666240" y="2326640"/>
            <a:ext cx="1656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068320" y="4866640"/>
            <a:ext cx="1656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666240" y="2976880"/>
            <a:ext cx="2743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r>
              <a:rPr lang="ru-RU" dirty="0"/>
              <a:t> – </a:t>
            </a:r>
            <a:r>
              <a:rPr lang="ru-RU"/>
              <a:t>это важно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17" y="1609725"/>
            <a:ext cx="6858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15" y="1978635"/>
            <a:ext cx="9639148" cy="38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Но, есть исключение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2524491"/>
            <a:ext cx="2800717" cy="280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88" y="2524491"/>
            <a:ext cx="3430465" cy="24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Упс</a:t>
            </a:r>
            <a:r>
              <a:rPr lang="ru-RU" dirty="0"/>
              <a:t>…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89417"/>
            <a:ext cx="10752992" cy="49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9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опыта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33" y="1522534"/>
            <a:ext cx="7170127" cy="4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Похоливарим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3" y="2532184"/>
            <a:ext cx="10749368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Async</a:t>
            </a:r>
            <a:r>
              <a:rPr lang="en-US" sz="3200" dirty="0">
                <a:solidFill>
                  <a:schemeClr val="tx1"/>
                </a:solidFill>
              </a:rPr>
              <a:t> Library Methods Shouldn't 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злоупотребляйте </a:t>
            </a:r>
            <a:r>
              <a:rPr lang="en-US" sz="3200" dirty="0" err="1">
                <a:solidFill>
                  <a:schemeClr val="tx1"/>
                </a:solidFill>
              </a:rPr>
              <a:t>Task.Run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синхронное выполнение?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704208"/>
            <a:ext cx="7856278" cy="44477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Синхронное выполнение – блокирование исполнения </a:t>
            </a:r>
            <a:r>
              <a:rPr lang="ru-RU" sz="2400" b="1" dirty="0">
                <a:solidFill>
                  <a:schemeClr val="tx1"/>
                </a:solidFill>
              </a:rPr>
              <a:t>вызывающего</a:t>
            </a:r>
            <a:r>
              <a:rPr lang="ru-RU" sz="2400" dirty="0">
                <a:solidFill>
                  <a:schemeClr val="tx1"/>
                </a:solidFill>
              </a:rPr>
              <a:t> потока до момента завершения </a:t>
            </a:r>
            <a:r>
              <a:rPr lang="ru-RU" sz="2400" b="1" dirty="0">
                <a:solidFill>
                  <a:schemeClr val="tx1"/>
                </a:solidFill>
              </a:rPr>
              <a:t>вызываемого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5" y="3631222"/>
            <a:ext cx="8656109" cy="241134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1626577" y="5270535"/>
            <a:ext cx="7728438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  <a:r>
              <a:rPr lang="en-US" dirty="0"/>
              <a:t>(</a:t>
            </a:r>
            <a:r>
              <a:rPr lang="ru-RU" dirty="0"/>
              <a:t>книги)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9" y="1694717"/>
            <a:ext cx="3638550" cy="475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7" y="1694716"/>
            <a:ext cx="3629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4434" y="1848949"/>
            <a:ext cx="11001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hlinkClick r:id="rId3"/>
              </a:rPr>
              <a:t>https://blog.stephencleary.com</a:t>
            </a:r>
            <a:r>
              <a:rPr lang="ru-RU" sz="2000" dirty="0"/>
              <a:t> – блог автора </a:t>
            </a:r>
            <a:r>
              <a:rPr lang="en-US" sz="2000" dirty="0"/>
              <a:t>“Concurrency in C#” (Stephen Cleary)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https://blogs.msdn.microsoft.com/pfxteam/</a:t>
            </a:r>
            <a:r>
              <a:rPr lang="en-US" sz="2000" dirty="0"/>
              <a:t> - </a:t>
            </a:r>
            <a:r>
              <a:rPr lang="ru-RU" sz="2000" dirty="0"/>
              <a:t>команда отвечающая за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https://codeblog.jonskeet.uk/2011/05/08/eduasync-part-1-introduction/</a:t>
            </a:r>
            <a:r>
              <a:rPr lang="en-US" sz="2000" dirty="0"/>
              <a:t> - Jon Skeet</a:t>
            </a: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434" y="1381582"/>
            <a:ext cx="1180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Статьи</a:t>
            </a:r>
            <a:endParaRPr lang="en-US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4434" y="2941555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Видео</a:t>
            </a:r>
            <a:endParaRPr lang="en-US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434" y="3403220"/>
            <a:ext cx="11001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https://www.youtube.com/watch?v=lh8cT6qI-nA</a:t>
            </a:r>
            <a:r>
              <a:rPr lang="ru-RU" sz="2000" dirty="0"/>
              <a:t> – Андрей </a:t>
            </a:r>
            <a:r>
              <a:rPr lang="ru-RU" sz="2000" dirty="0" err="1"/>
              <a:t>Часовских</a:t>
            </a:r>
            <a:r>
              <a:rPr lang="ru-RU" sz="2000" dirty="0"/>
              <a:t> — </a:t>
            </a:r>
            <a:r>
              <a:rPr lang="ru-RU" sz="2000" dirty="0" err="1"/>
              <a:t>Async</a:t>
            </a:r>
            <a:r>
              <a:rPr lang="ru-RU" sz="2000" dirty="0"/>
              <a:t>/</a:t>
            </a:r>
            <a:r>
              <a:rPr lang="ru-RU" sz="2000" dirty="0" err="1"/>
              <a:t>await</a:t>
            </a:r>
            <a:r>
              <a:rPr lang="ru-RU" sz="2000" dirty="0"/>
              <a:t>: собираем грабли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https://channel9.msdn.com/Events/aspConf/aspConf/Async-in-ASP-NET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async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https://channel9.msdn.com/Events/BUILD/BUILD2011/TOOL-829T</a:t>
            </a:r>
            <a:r>
              <a:rPr lang="en-US" sz="2000" dirty="0"/>
              <a:t> - The </a:t>
            </a:r>
            <a:r>
              <a:rPr lang="en-US" sz="2000" dirty="0" err="1"/>
              <a:t>zen</a:t>
            </a:r>
            <a:r>
              <a:rPr lang="en-US" sz="2000" dirty="0"/>
              <a:t> of </a:t>
            </a:r>
            <a:r>
              <a:rPr lang="en-US" sz="2000" dirty="0" err="1"/>
              <a:t>async</a:t>
            </a:r>
            <a:r>
              <a:rPr lang="en-US" sz="2000" dirty="0"/>
              <a:t>: Best practices for best 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https://channel9.msdn.com/Series/Three-Essential-Tips-for-Async</a:t>
            </a:r>
            <a:r>
              <a:rPr lang="en-US" sz="2000" dirty="0"/>
              <a:t> - Six Essential Tips for </a:t>
            </a:r>
            <a:r>
              <a:rPr lang="en-US" sz="2000" dirty="0" err="1"/>
              <a:t>Async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https://channel9.msdn.com/Series/Three-Essential-Tips-for-Async</a:t>
            </a:r>
            <a:r>
              <a:rPr lang="en-US" sz="2000" dirty="0"/>
              <a:t> - Tip 4: </a:t>
            </a:r>
            <a:r>
              <a:rPr lang="en-US" sz="2000" dirty="0" err="1"/>
              <a:t>Async</a:t>
            </a:r>
            <a:r>
              <a:rPr lang="en-US" sz="2000" dirty="0"/>
              <a:t> Library Methods Shouldn't Lie</a:t>
            </a:r>
          </a:p>
          <a:p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542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тщеславия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5068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tx1"/>
                </a:solidFill>
                <a:latin typeface="+mn-lt"/>
              </a:rPr>
              <a:t>Большое спасибо за внимание!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4434" y="284110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Ссылки: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434" y="3596027"/>
            <a:ext cx="9114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linkClick r:id="rId3"/>
              </a:rPr>
              <a:t>https://github.com/egorikas/ItSreda</a:t>
            </a:r>
            <a:r>
              <a:rPr lang="en-US" sz="2400" dirty="0"/>
              <a:t> - </a:t>
            </a:r>
            <a:r>
              <a:rPr lang="ru-RU" sz="2400" dirty="0"/>
              <a:t>презентация и примеры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egorikas.com – </a:t>
            </a:r>
            <a:r>
              <a:rPr lang="ru-RU" sz="2400" dirty="0"/>
              <a:t>мой блог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egrishechko@luxoft.com</a:t>
            </a:r>
            <a:r>
              <a:rPr lang="en-US" sz="2400" dirty="0"/>
              <a:t> – </a:t>
            </a:r>
            <a:r>
              <a:rPr lang="ru-RU" sz="2400" dirty="0"/>
              <a:t>моя почта (неожиданно)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498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асинхронное программирование?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704208"/>
            <a:ext cx="9916190" cy="44477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</a:rPr>
              <a:t>Асинхронное программирование </a:t>
            </a:r>
            <a:r>
              <a:rPr lang="ru-RU" sz="1800" dirty="0">
                <a:solidFill>
                  <a:schemeClr val="tx1"/>
                </a:solidFill>
              </a:rPr>
              <a:t>– стиль программирования, при котором в работе функции участвуют различные виды ресурсов (</a:t>
            </a:r>
            <a:r>
              <a:rPr lang="ru-RU" sz="1800" b="1" dirty="0">
                <a:solidFill>
                  <a:schemeClr val="tx1"/>
                </a:solidFill>
              </a:rPr>
              <a:t>диски, сеть</a:t>
            </a:r>
            <a:r>
              <a:rPr lang="ru-RU" sz="1800" dirty="0">
                <a:solidFill>
                  <a:schemeClr val="tx1"/>
                </a:solidFill>
              </a:rPr>
              <a:t>), а  результат работы функции приходит не сразу после вызова, а </a:t>
            </a:r>
            <a:r>
              <a:rPr lang="ru-RU" sz="1800" b="1" dirty="0">
                <a:solidFill>
                  <a:schemeClr val="tx1"/>
                </a:solidFill>
              </a:rPr>
              <a:t>потом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Работа с файловой системой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Работаю с сетью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24" y="3180209"/>
            <a:ext cx="5257800" cy="34671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258116" y="4290646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258116" y="4544680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258116" y="5508171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Покапитаним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2" y="2532184"/>
            <a:ext cx="11587567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Asynchronous Programming Model (</a:t>
            </a:r>
            <a:r>
              <a:rPr lang="en-US" sz="2000" b="1" dirty="0" err="1">
                <a:solidFill>
                  <a:schemeClr val="tx1"/>
                </a:solidFill>
              </a:rPr>
              <a:t>Begin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End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ru-R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Event-based Asynchronous Programming (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()/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b="1" dirty="0" err="1">
                <a:solidFill>
                  <a:schemeClr val="tx1"/>
                </a:solidFill>
              </a:rPr>
              <a:t>Completed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077132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Как было?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4434" y="3358662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Как стало?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433" y="4757821"/>
            <a:ext cx="9486623" cy="127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Task-base Asynchronous Pattern </a:t>
            </a:r>
            <a:r>
              <a:rPr lang="ru-RU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TAP)  (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b="1" dirty="0">
                <a:solidFill>
                  <a:schemeClr val="tx1"/>
                </a:solidFill>
              </a:rPr>
              <a:t>/await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b="1" dirty="0">
                <a:solidFill>
                  <a:schemeClr val="tx1"/>
                </a:solidFill>
              </a:rPr>
              <a:t>Task/Task&lt;T&gt;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Маленькое </a:t>
            </a:r>
            <a:r>
              <a:rPr lang="ru-RU" dirty="0" err="1"/>
              <a:t>демо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1637629"/>
            <a:ext cx="7697292" cy="4736794"/>
          </a:xfrm>
        </p:spPr>
      </p:pic>
    </p:spTree>
    <p:extLst>
      <p:ext uri="{BB962C8B-B14F-4D97-AF65-F5344CB8AC3E}">
        <p14:creationId xmlns:p14="http://schemas.microsoft.com/office/powerpoint/2010/main" val="363673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 будет хардкор, честно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5" y="2072640"/>
            <a:ext cx="9086001" cy="343407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60281" y="1563370"/>
            <a:ext cx="2118359" cy="1405255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346960" y="2590800"/>
            <a:ext cx="20320" cy="11988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33120" y="3901440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46960" y="4044864"/>
            <a:ext cx="2032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12800" y="4757867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367280" y="4898132"/>
            <a:ext cx="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0" y="1579274"/>
            <a:ext cx="6289881" cy="1574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70835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Поток заблокировался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(a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30892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Возвращает управление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41460" y="3757391"/>
            <a:ext cx="17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overlapped I/O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6140548" y="4763569"/>
            <a:ext cx="2425143" cy="0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532120" y="3379624"/>
            <a:ext cx="11020" cy="978611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00" y="1532636"/>
            <a:ext cx="6407102" cy="16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 на сервере?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4" y="1734483"/>
            <a:ext cx="4396250" cy="15661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1696108"/>
            <a:ext cx="4396250" cy="16045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79" y="4437380"/>
            <a:ext cx="4589318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297</Words>
  <Application>Microsoft Office PowerPoint</Application>
  <PresentationFormat>Широкоэкранный</PresentationFormat>
  <Paragraphs>77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Wingdings</vt:lpstr>
      <vt:lpstr>WelcomeDoc</vt:lpstr>
      <vt:lpstr>Что такое Task и с чем его едят?</vt:lpstr>
      <vt:lpstr>Что такое синхронное выполнение?</vt:lpstr>
      <vt:lpstr>Что такое асинхронное программирование?</vt:lpstr>
      <vt:lpstr>Покапитаним?</vt:lpstr>
      <vt:lpstr>Маленькое демо</vt:lpstr>
      <vt:lpstr>Скоро будет хардкор, честно </vt:lpstr>
      <vt:lpstr>Как работает (синхронное)</vt:lpstr>
      <vt:lpstr>Как работает (aсинхронное)</vt:lpstr>
      <vt:lpstr>Зачем это нужно на сервере?</vt:lpstr>
      <vt:lpstr>Нам нужно на следующий уровень (Демо)</vt:lpstr>
      <vt:lpstr>Попсевдокодим?</vt:lpstr>
      <vt:lpstr>Попсевдокодим?( еще чуточку)</vt:lpstr>
      <vt:lpstr>Совсем упростим</vt:lpstr>
      <vt:lpstr>SynchronizationContext – это важно</vt:lpstr>
      <vt:lpstr>SynchronizationContext</vt:lpstr>
      <vt:lpstr>Но, есть исключение</vt:lpstr>
      <vt:lpstr>Упс…</vt:lpstr>
      <vt:lpstr>Немного опыта</vt:lpstr>
      <vt:lpstr>Похоливарим?</vt:lpstr>
      <vt:lpstr>Что почитать?(книги)</vt:lpstr>
      <vt:lpstr>Что еще?</vt:lpstr>
      <vt:lpstr>Минутка тщеславия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2013-06-13T17:44:31Z</dcterms:created>
  <dcterms:modified xsi:type="dcterms:W3CDTF">2017-04-18T19:50:23Z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