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0" r:id="rId3"/>
    <p:sldId id="259" r:id="rId4"/>
    <p:sldId id="258" r:id="rId5"/>
    <p:sldId id="262" r:id="rId6"/>
    <p:sldId id="263" r:id="rId7"/>
    <p:sldId id="264" r:id="rId8"/>
    <p:sldId id="266" r:id="rId9"/>
    <p:sldId id="267" r:id="rId10"/>
    <p:sldId id="268" r:id="rId11"/>
    <p:sldId id="270" r:id="rId12"/>
    <p:sldId id="269" r:id="rId13"/>
    <p:sldId id="271" r:id="rId14"/>
    <p:sldId id="272" r:id="rId15"/>
    <p:sldId id="273" r:id="rId16"/>
    <p:sldId id="274" r:id="rId17"/>
    <p:sldId id="275" r:id="rId18"/>
    <p:sldId id="276" r:id="rId19"/>
    <p:sldId id="277"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2CFE8-AEA8-4B42-8841-BE06FDBB3745}" type="datetimeFigureOut">
              <a:rPr lang="ru-RU" smtClean="0"/>
              <a:t>19.05.2024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97FA4-53F0-4C6C-9CDC-1D6D69F40AD0}" type="slidenum">
              <a:rPr lang="ru-RU" smtClean="0"/>
              <a:t>‹#›</a:t>
            </a:fld>
            <a:endParaRPr lang="ru-RU"/>
          </a:p>
        </p:txBody>
      </p:sp>
    </p:spTree>
    <p:extLst>
      <p:ext uri="{BB962C8B-B14F-4D97-AF65-F5344CB8AC3E}">
        <p14:creationId xmlns:p14="http://schemas.microsoft.com/office/powerpoint/2010/main" val="3695584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2F1F9E-C4C3-47A1-BF56-E964495FBB7B}"/>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8060DABC-B86D-4FF2-9967-9A8F669B3E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9D09B8B0-7439-4C61-9A9C-A56194451EC7}"/>
              </a:ext>
            </a:extLst>
          </p:cNvPr>
          <p:cNvSpPr>
            <a:spLocks noGrp="1"/>
          </p:cNvSpPr>
          <p:nvPr>
            <p:ph type="dt" sz="half" idx="10"/>
          </p:nvPr>
        </p:nvSpPr>
        <p:spPr/>
        <p:txBody>
          <a:bodyPr/>
          <a:lstStyle/>
          <a:p>
            <a:fld id="{FF7975E3-DEC0-40A5-8132-F283269CA19E}" type="datetime1">
              <a:rPr lang="ru-RU" smtClean="0"/>
              <a:t>19.05.2024</a:t>
            </a:fld>
            <a:endParaRPr lang="ru-RU"/>
          </a:p>
        </p:txBody>
      </p:sp>
      <p:sp>
        <p:nvSpPr>
          <p:cNvPr id="5" name="Нижний колонтитул 4">
            <a:extLst>
              <a:ext uri="{FF2B5EF4-FFF2-40B4-BE49-F238E27FC236}">
                <a16:creationId xmlns:a16="http://schemas.microsoft.com/office/drawing/2014/main" id="{24BF786E-910E-47AC-89EE-BB10B69E982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6E6E242-5C63-4F96-AA05-7B5A29100F9E}"/>
              </a:ext>
            </a:extLst>
          </p:cNvPr>
          <p:cNvSpPr>
            <a:spLocks noGrp="1"/>
          </p:cNvSpPr>
          <p:nvPr>
            <p:ph type="sldNum" sz="quarter" idx="12"/>
          </p:nvPr>
        </p:nvSpPr>
        <p:spPr/>
        <p:txBody>
          <a:bodyPr/>
          <a:lstStyle/>
          <a:p>
            <a:fld id="{E45B4E94-3240-4514-B2A5-A9985AA35336}" type="slidenum">
              <a:rPr lang="ru-RU" smtClean="0"/>
              <a:t>‹#›</a:t>
            </a:fld>
            <a:endParaRPr lang="ru-RU"/>
          </a:p>
        </p:txBody>
      </p:sp>
    </p:spTree>
    <p:extLst>
      <p:ext uri="{BB962C8B-B14F-4D97-AF65-F5344CB8AC3E}">
        <p14:creationId xmlns:p14="http://schemas.microsoft.com/office/powerpoint/2010/main" val="3998192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1D1E59-A9B6-4F5F-B863-F8F05F60C2E8}"/>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35DF3DF8-9CC5-424F-B1FC-02F95BA1A31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3B8EF71-74F4-423D-9F09-01FEA9C844D7}"/>
              </a:ext>
            </a:extLst>
          </p:cNvPr>
          <p:cNvSpPr>
            <a:spLocks noGrp="1"/>
          </p:cNvSpPr>
          <p:nvPr>
            <p:ph type="dt" sz="half" idx="10"/>
          </p:nvPr>
        </p:nvSpPr>
        <p:spPr/>
        <p:txBody>
          <a:bodyPr/>
          <a:lstStyle/>
          <a:p>
            <a:fld id="{3AF80ACF-E71D-4AE9-AAC6-2C07832BDB4C}" type="datetime1">
              <a:rPr lang="ru-RU" smtClean="0"/>
              <a:t>19.05.2024</a:t>
            </a:fld>
            <a:endParaRPr lang="ru-RU"/>
          </a:p>
        </p:txBody>
      </p:sp>
      <p:sp>
        <p:nvSpPr>
          <p:cNvPr id="5" name="Нижний колонтитул 4">
            <a:extLst>
              <a:ext uri="{FF2B5EF4-FFF2-40B4-BE49-F238E27FC236}">
                <a16:creationId xmlns:a16="http://schemas.microsoft.com/office/drawing/2014/main" id="{75F8C70D-F74E-464A-908E-30D32D9233B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1DD30EC-6417-4BF3-B1ED-282CC9000CC2}"/>
              </a:ext>
            </a:extLst>
          </p:cNvPr>
          <p:cNvSpPr>
            <a:spLocks noGrp="1"/>
          </p:cNvSpPr>
          <p:nvPr>
            <p:ph type="sldNum" sz="quarter" idx="12"/>
          </p:nvPr>
        </p:nvSpPr>
        <p:spPr/>
        <p:txBody>
          <a:bodyPr/>
          <a:lstStyle/>
          <a:p>
            <a:fld id="{E45B4E94-3240-4514-B2A5-A9985AA35336}" type="slidenum">
              <a:rPr lang="ru-RU" smtClean="0"/>
              <a:t>‹#›</a:t>
            </a:fld>
            <a:endParaRPr lang="ru-RU"/>
          </a:p>
        </p:txBody>
      </p:sp>
    </p:spTree>
    <p:extLst>
      <p:ext uri="{BB962C8B-B14F-4D97-AF65-F5344CB8AC3E}">
        <p14:creationId xmlns:p14="http://schemas.microsoft.com/office/powerpoint/2010/main" val="752164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BC04BE40-2A52-43D6-B2B0-6F0FD9733408}"/>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2BBAC594-92A1-49AC-9034-8F1CA1CDEC5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248A5D7-B461-43EF-9259-3FE9E4F01513}"/>
              </a:ext>
            </a:extLst>
          </p:cNvPr>
          <p:cNvSpPr>
            <a:spLocks noGrp="1"/>
          </p:cNvSpPr>
          <p:nvPr>
            <p:ph type="dt" sz="half" idx="10"/>
          </p:nvPr>
        </p:nvSpPr>
        <p:spPr/>
        <p:txBody>
          <a:bodyPr/>
          <a:lstStyle/>
          <a:p>
            <a:fld id="{BB733B25-1348-4128-A67C-A35A13914703}" type="datetime1">
              <a:rPr lang="ru-RU" smtClean="0"/>
              <a:t>19.05.2024</a:t>
            </a:fld>
            <a:endParaRPr lang="ru-RU"/>
          </a:p>
        </p:txBody>
      </p:sp>
      <p:sp>
        <p:nvSpPr>
          <p:cNvPr id="5" name="Нижний колонтитул 4">
            <a:extLst>
              <a:ext uri="{FF2B5EF4-FFF2-40B4-BE49-F238E27FC236}">
                <a16:creationId xmlns:a16="http://schemas.microsoft.com/office/drawing/2014/main" id="{08646317-53AF-4E28-A611-2144A46E00A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906E976-3061-40F6-B710-EE8188F6968A}"/>
              </a:ext>
            </a:extLst>
          </p:cNvPr>
          <p:cNvSpPr>
            <a:spLocks noGrp="1"/>
          </p:cNvSpPr>
          <p:nvPr>
            <p:ph type="sldNum" sz="quarter" idx="12"/>
          </p:nvPr>
        </p:nvSpPr>
        <p:spPr/>
        <p:txBody>
          <a:bodyPr/>
          <a:lstStyle/>
          <a:p>
            <a:fld id="{E45B4E94-3240-4514-B2A5-A9985AA35336}" type="slidenum">
              <a:rPr lang="ru-RU" smtClean="0"/>
              <a:t>‹#›</a:t>
            </a:fld>
            <a:endParaRPr lang="ru-RU"/>
          </a:p>
        </p:txBody>
      </p:sp>
    </p:spTree>
    <p:extLst>
      <p:ext uri="{BB962C8B-B14F-4D97-AF65-F5344CB8AC3E}">
        <p14:creationId xmlns:p14="http://schemas.microsoft.com/office/powerpoint/2010/main" val="22127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A05173-1ABF-4A11-B1A2-6807480C0DA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1843B274-DFC6-40D0-A8D5-A212E9FEB88C}"/>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A00DD66-FB46-4E91-90D4-F39B325532FF}"/>
              </a:ext>
            </a:extLst>
          </p:cNvPr>
          <p:cNvSpPr>
            <a:spLocks noGrp="1"/>
          </p:cNvSpPr>
          <p:nvPr>
            <p:ph type="dt" sz="half" idx="10"/>
          </p:nvPr>
        </p:nvSpPr>
        <p:spPr/>
        <p:txBody>
          <a:bodyPr/>
          <a:lstStyle/>
          <a:p>
            <a:fld id="{695ACE92-3F89-4551-9366-441589F95502}" type="datetime1">
              <a:rPr lang="ru-RU" smtClean="0"/>
              <a:t>19.05.2024</a:t>
            </a:fld>
            <a:endParaRPr lang="ru-RU"/>
          </a:p>
        </p:txBody>
      </p:sp>
      <p:sp>
        <p:nvSpPr>
          <p:cNvPr id="5" name="Нижний колонтитул 4">
            <a:extLst>
              <a:ext uri="{FF2B5EF4-FFF2-40B4-BE49-F238E27FC236}">
                <a16:creationId xmlns:a16="http://schemas.microsoft.com/office/drawing/2014/main" id="{E5BD0255-A8E1-4C03-AE03-8AECAC730D2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C20F71D-D3C1-486B-B3AA-2C79FB3E92E1}"/>
              </a:ext>
            </a:extLst>
          </p:cNvPr>
          <p:cNvSpPr>
            <a:spLocks noGrp="1"/>
          </p:cNvSpPr>
          <p:nvPr>
            <p:ph type="sldNum" sz="quarter" idx="12"/>
          </p:nvPr>
        </p:nvSpPr>
        <p:spPr/>
        <p:txBody>
          <a:bodyPr/>
          <a:lstStyle/>
          <a:p>
            <a:fld id="{E45B4E94-3240-4514-B2A5-A9985AA35336}" type="slidenum">
              <a:rPr lang="ru-RU" smtClean="0"/>
              <a:t>‹#›</a:t>
            </a:fld>
            <a:endParaRPr lang="ru-RU"/>
          </a:p>
        </p:txBody>
      </p:sp>
    </p:spTree>
    <p:extLst>
      <p:ext uri="{BB962C8B-B14F-4D97-AF65-F5344CB8AC3E}">
        <p14:creationId xmlns:p14="http://schemas.microsoft.com/office/powerpoint/2010/main" val="35496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F1A5E9-B656-4B6A-850A-4AD3058243AF}"/>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28CF3856-C9B6-4B1F-89E5-EDA0F5D9F1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90F9042D-9A8C-4D03-8C2A-0C7E6FD604B2}"/>
              </a:ext>
            </a:extLst>
          </p:cNvPr>
          <p:cNvSpPr>
            <a:spLocks noGrp="1"/>
          </p:cNvSpPr>
          <p:nvPr>
            <p:ph type="dt" sz="half" idx="10"/>
          </p:nvPr>
        </p:nvSpPr>
        <p:spPr/>
        <p:txBody>
          <a:bodyPr/>
          <a:lstStyle/>
          <a:p>
            <a:fld id="{8EC06A81-5290-4C58-9869-2B2BC263CCE5}" type="datetime1">
              <a:rPr lang="ru-RU" smtClean="0"/>
              <a:t>19.05.2024</a:t>
            </a:fld>
            <a:endParaRPr lang="ru-RU"/>
          </a:p>
        </p:txBody>
      </p:sp>
      <p:sp>
        <p:nvSpPr>
          <p:cNvPr id="5" name="Нижний колонтитул 4">
            <a:extLst>
              <a:ext uri="{FF2B5EF4-FFF2-40B4-BE49-F238E27FC236}">
                <a16:creationId xmlns:a16="http://schemas.microsoft.com/office/drawing/2014/main" id="{77986F2F-A72E-484C-8107-5A13FDDB54F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A3A7565-B1CC-4590-A23C-6304AA4270BA}"/>
              </a:ext>
            </a:extLst>
          </p:cNvPr>
          <p:cNvSpPr>
            <a:spLocks noGrp="1"/>
          </p:cNvSpPr>
          <p:nvPr>
            <p:ph type="sldNum" sz="quarter" idx="12"/>
          </p:nvPr>
        </p:nvSpPr>
        <p:spPr/>
        <p:txBody>
          <a:bodyPr/>
          <a:lstStyle/>
          <a:p>
            <a:fld id="{E45B4E94-3240-4514-B2A5-A9985AA35336}" type="slidenum">
              <a:rPr lang="ru-RU" smtClean="0"/>
              <a:t>‹#›</a:t>
            </a:fld>
            <a:endParaRPr lang="ru-RU"/>
          </a:p>
        </p:txBody>
      </p:sp>
    </p:spTree>
    <p:extLst>
      <p:ext uri="{BB962C8B-B14F-4D97-AF65-F5344CB8AC3E}">
        <p14:creationId xmlns:p14="http://schemas.microsoft.com/office/powerpoint/2010/main" val="1253270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644035-3344-46AD-B44E-69393B48E8B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1BF91EAE-4812-4168-9F04-53A6F36F0DB3}"/>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59E3079-5F6D-4F34-A93B-CC8ACABFE265}"/>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4F83EAC7-018D-4CD2-8EF6-527A89886015}"/>
              </a:ext>
            </a:extLst>
          </p:cNvPr>
          <p:cNvSpPr>
            <a:spLocks noGrp="1"/>
          </p:cNvSpPr>
          <p:nvPr>
            <p:ph type="dt" sz="half" idx="10"/>
          </p:nvPr>
        </p:nvSpPr>
        <p:spPr/>
        <p:txBody>
          <a:bodyPr/>
          <a:lstStyle/>
          <a:p>
            <a:fld id="{45F30E5C-55AF-4C72-B96E-21573471C780}" type="datetime1">
              <a:rPr lang="ru-RU" smtClean="0"/>
              <a:t>19.05.2024</a:t>
            </a:fld>
            <a:endParaRPr lang="ru-RU"/>
          </a:p>
        </p:txBody>
      </p:sp>
      <p:sp>
        <p:nvSpPr>
          <p:cNvPr id="6" name="Нижний колонтитул 5">
            <a:extLst>
              <a:ext uri="{FF2B5EF4-FFF2-40B4-BE49-F238E27FC236}">
                <a16:creationId xmlns:a16="http://schemas.microsoft.com/office/drawing/2014/main" id="{5C5D01DD-3060-469F-887A-6987F9C738F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2E9E5B7-2A7D-46D9-8E61-54614C2577ED}"/>
              </a:ext>
            </a:extLst>
          </p:cNvPr>
          <p:cNvSpPr>
            <a:spLocks noGrp="1"/>
          </p:cNvSpPr>
          <p:nvPr>
            <p:ph type="sldNum" sz="quarter" idx="12"/>
          </p:nvPr>
        </p:nvSpPr>
        <p:spPr/>
        <p:txBody>
          <a:bodyPr/>
          <a:lstStyle/>
          <a:p>
            <a:fld id="{E45B4E94-3240-4514-B2A5-A9985AA35336}" type="slidenum">
              <a:rPr lang="ru-RU" smtClean="0"/>
              <a:t>‹#›</a:t>
            </a:fld>
            <a:endParaRPr lang="ru-RU"/>
          </a:p>
        </p:txBody>
      </p:sp>
    </p:spTree>
    <p:extLst>
      <p:ext uri="{BB962C8B-B14F-4D97-AF65-F5344CB8AC3E}">
        <p14:creationId xmlns:p14="http://schemas.microsoft.com/office/powerpoint/2010/main" val="823765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2BCCB4-B1BD-4BB4-8648-83832D08AF91}"/>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FDB4BEE4-C162-48AC-9657-570F0FC9E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2A062990-B62B-42CC-AD9A-7386DB815C8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48806D76-63F8-4EAC-98CD-781D981827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5EDBDE9-96E3-48A7-851E-A610DA6D6BC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CB4FB61A-83D6-4685-A285-6A4846D46AF0}"/>
              </a:ext>
            </a:extLst>
          </p:cNvPr>
          <p:cNvSpPr>
            <a:spLocks noGrp="1"/>
          </p:cNvSpPr>
          <p:nvPr>
            <p:ph type="dt" sz="half" idx="10"/>
          </p:nvPr>
        </p:nvSpPr>
        <p:spPr/>
        <p:txBody>
          <a:bodyPr/>
          <a:lstStyle/>
          <a:p>
            <a:fld id="{002C0AE8-CD47-44B0-B251-B425EF2196A5}" type="datetime1">
              <a:rPr lang="ru-RU" smtClean="0"/>
              <a:t>19.05.2024</a:t>
            </a:fld>
            <a:endParaRPr lang="ru-RU"/>
          </a:p>
        </p:txBody>
      </p:sp>
      <p:sp>
        <p:nvSpPr>
          <p:cNvPr id="8" name="Нижний колонтитул 7">
            <a:extLst>
              <a:ext uri="{FF2B5EF4-FFF2-40B4-BE49-F238E27FC236}">
                <a16:creationId xmlns:a16="http://schemas.microsoft.com/office/drawing/2014/main" id="{F3F49239-4D6A-4A3C-A22C-EC03B0EB1407}"/>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8DCB166A-2D1A-4602-8B86-63CD9E302173}"/>
              </a:ext>
            </a:extLst>
          </p:cNvPr>
          <p:cNvSpPr>
            <a:spLocks noGrp="1"/>
          </p:cNvSpPr>
          <p:nvPr>
            <p:ph type="sldNum" sz="quarter" idx="12"/>
          </p:nvPr>
        </p:nvSpPr>
        <p:spPr/>
        <p:txBody>
          <a:bodyPr/>
          <a:lstStyle/>
          <a:p>
            <a:fld id="{E45B4E94-3240-4514-B2A5-A9985AA35336}" type="slidenum">
              <a:rPr lang="ru-RU" smtClean="0"/>
              <a:t>‹#›</a:t>
            </a:fld>
            <a:endParaRPr lang="ru-RU"/>
          </a:p>
        </p:txBody>
      </p:sp>
    </p:spTree>
    <p:extLst>
      <p:ext uri="{BB962C8B-B14F-4D97-AF65-F5344CB8AC3E}">
        <p14:creationId xmlns:p14="http://schemas.microsoft.com/office/powerpoint/2010/main" val="206070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A180A3-65AF-499D-B95C-5DD3F48C6333}"/>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DC05312C-D9E1-4E6A-9570-22AE54E75BE7}"/>
              </a:ext>
            </a:extLst>
          </p:cNvPr>
          <p:cNvSpPr>
            <a:spLocks noGrp="1"/>
          </p:cNvSpPr>
          <p:nvPr>
            <p:ph type="dt" sz="half" idx="10"/>
          </p:nvPr>
        </p:nvSpPr>
        <p:spPr/>
        <p:txBody>
          <a:bodyPr/>
          <a:lstStyle/>
          <a:p>
            <a:fld id="{A28E42B3-2DFD-4858-928A-C10C752469EA}" type="datetime1">
              <a:rPr lang="ru-RU" smtClean="0"/>
              <a:t>19.05.2024</a:t>
            </a:fld>
            <a:endParaRPr lang="ru-RU"/>
          </a:p>
        </p:txBody>
      </p:sp>
      <p:sp>
        <p:nvSpPr>
          <p:cNvPr id="4" name="Нижний колонтитул 3">
            <a:extLst>
              <a:ext uri="{FF2B5EF4-FFF2-40B4-BE49-F238E27FC236}">
                <a16:creationId xmlns:a16="http://schemas.microsoft.com/office/drawing/2014/main" id="{B256775C-238F-41E9-9292-D997C7AD98BC}"/>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5349D72A-B225-4447-B5E0-95BAFC684F92}"/>
              </a:ext>
            </a:extLst>
          </p:cNvPr>
          <p:cNvSpPr>
            <a:spLocks noGrp="1"/>
          </p:cNvSpPr>
          <p:nvPr>
            <p:ph type="sldNum" sz="quarter" idx="12"/>
          </p:nvPr>
        </p:nvSpPr>
        <p:spPr/>
        <p:txBody>
          <a:bodyPr/>
          <a:lstStyle/>
          <a:p>
            <a:fld id="{E45B4E94-3240-4514-B2A5-A9985AA35336}" type="slidenum">
              <a:rPr lang="ru-RU" smtClean="0"/>
              <a:t>‹#›</a:t>
            </a:fld>
            <a:endParaRPr lang="ru-RU"/>
          </a:p>
        </p:txBody>
      </p:sp>
    </p:spTree>
    <p:extLst>
      <p:ext uri="{BB962C8B-B14F-4D97-AF65-F5344CB8AC3E}">
        <p14:creationId xmlns:p14="http://schemas.microsoft.com/office/powerpoint/2010/main" val="292450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8E53AC2-53C1-4D3A-9BBC-91CEBA6FE87E}"/>
              </a:ext>
            </a:extLst>
          </p:cNvPr>
          <p:cNvSpPr>
            <a:spLocks noGrp="1"/>
          </p:cNvSpPr>
          <p:nvPr>
            <p:ph type="dt" sz="half" idx="10"/>
          </p:nvPr>
        </p:nvSpPr>
        <p:spPr/>
        <p:txBody>
          <a:bodyPr/>
          <a:lstStyle/>
          <a:p>
            <a:fld id="{4D687D41-C11D-4F54-9CF4-B862518B4FB2}" type="datetime1">
              <a:rPr lang="ru-RU" smtClean="0"/>
              <a:t>19.05.2024</a:t>
            </a:fld>
            <a:endParaRPr lang="ru-RU"/>
          </a:p>
        </p:txBody>
      </p:sp>
      <p:sp>
        <p:nvSpPr>
          <p:cNvPr id="3" name="Нижний колонтитул 2">
            <a:extLst>
              <a:ext uri="{FF2B5EF4-FFF2-40B4-BE49-F238E27FC236}">
                <a16:creationId xmlns:a16="http://schemas.microsoft.com/office/drawing/2014/main" id="{15BED8CA-EC1D-4CF5-87C9-1D58A7754809}"/>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47CD9898-E019-471B-9262-74D8A1D7C06C}"/>
              </a:ext>
            </a:extLst>
          </p:cNvPr>
          <p:cNvSpPr>
            <a:spLocks noGrp="1"/>
          </p:cNvSpPr>
          <p:nvPr>
            <p:ph type="sldNum" sz="quarter" idx="12"/>
          </p:nvPr>
        </p:nvSpPr>
        <p:spPr/>
        <p:txBody>
          <a:bodyPr/>
          <a:lstStyle/>
          <a:p>
            <a:fld id="{E45B4E94-3240-4514-B2A5-A9985AA35336}" type="slidenum">
              <a:rPr lang="ru-RU" smtClean="0"/>
              <a:t>‹#›</a:t>
            </a:fld>
            <a:endParaRPr lang="ru-RU"/>
          </a:p>
        </p:txBody>
      </p:sp>
    </p:spTree>
    <p:extLst>
      <p:ext uri="{BB962C8B-B14F-4D97-AF65-F5344CB8AC3E}">
        <p14:creationId xmlns:p14="http://schemas.microsoft.com/office/powerpoint/2010/main" val="3062632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DF65C7-689C-4E36-A4F6-BE41082E41D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388C2315-A123-4C3E-A73A-DA9B14DC5D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B9EE1B2-B982-415A-88C6-C72234E55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3A1CCEB-6C87-417C-947A-5CD53748B7A3}"/>
              </a:ext>
            </a:extLst>
          </p:cNvPr>
          <p:cNvSpPr>
            <a:spLocks noGrp="1"/>
          </p:cNvSpPr>
          <p:nvPr>
            <p:ph type="dt" sz="half" idx="10"/>
          </p:nvPr>
        </p:nvSpPr>
        <p:spPr/>
        <p:txBody>
          <a:bodyPr/>
          <a:lstStyle/>
          <a:p>
            <a:fld id="{F772929F-E721-41C7-AE36-FFA71C75F03A}" type="datetime1">
              <a:rPr lang="ru-RU" smtClean="0"/>
              <a:t>19.05.2024</a:t>
            </a:fld>
            <a:endParaRPr lang="ru-RU"/>
          </a:p>
        </p:txBody>
      </p:sp>
      <p:sp>
        <p:nvSpPr>
          <p:cNvPr id="6" name="Нижний колонтитул 5">
            <a:extLst>
              <a:ext uri="{FF2B5EF4-FFF2-40B4-BE49-F238E27FC236}">
                <a16:creationId xmlns:a16="http://schemas.microsoft.com/office/drawing/2014/main" id="{FCEF91F0-A9EE-4AA9-A18A-7259C1DDB70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2C5357F-A572-45BB-8EC6-F2950BF3BFFC}"/>
              </a:ext>
            </a:extLst>
          </p:cNvPr>
          <p:cNvSpPr>
            <a:spLocks noGrp="1"/>
          </p:cNvSpPr>
          <p:nvPr>
            <p:ph type="sldNum" sz="quarter" idx="12"/>
          </p:nvPr>
        </p:nvSpPr>
        <p:spPr/>
        <p:txBody>
          <a:bodyPr/>
          <a:lstStyle/>
          <a:p>
            <a:fld id="{E45B4E94-3240-4514-B2A5-A9985AA35336}" type="slidenum">
              <a:rPr lang="ru-RU" smtClean="0"/>
              <a:t>‹#›</a:t>
            </a:fld>
            <a:endParaRPr lang="ru-RU"/>
          </a:p>
        </p:txBody>
      </p:sp>
    </p:spTree>
    <p:extLst>
      <p:ext uri="{BB962C8B-B14F-4D97-AF65-F5344CB8AC3E}">
        <p14:creationId xmlns:p14="http://schemas.microsoft.com/office/powerpoint/2010/main" val="2065714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84F51C-2328-4F59-BC17-0B8E7F722B5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050F5C1A-8914-423C-8877-0441C5E8B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70D61645-B6AA-4D6E-A59C-53AD9F7902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EAB3223-C9D5-4B31-B64C-B8D462267D87}"/>
              </a:ext>
            </a:extLst>
          </p:cNvPr>
          <p:cNvSpPr>
            <a:spLocks noGrp="1"/>
          </p:cNvSpPr>
          <p:nvPr>
            <p:ph type="dt" sz="half" idx="10"/>
          </p:nvPr>
        </p:nvSpPr>
        <p:spPr/>
        <p:txBody>
          <a:bodyPr/>
          <a:lstStyle/>
          <a:p>
            <a:fld id="{21B07B2A-F3FA-4D26-BE03-1702A97BB7DD}" type="datetime1">
              <a:rPr lang="ru-RU" smtClean="0"/>
              <a:t>19.05.2024</a:t>
            </a:fld>
            <a:endParaRPr lang="ru-RU"/>
          </a:p>
        </p:txBody>
      </p:sp>
      <p:sp>
        <p:nvSpPr>
          <p:cNvPr id="6" name="Нижний колонтитул 5">
            <a:extLst>
              <a:ext uri="{FF2B5EF4-FFF2-40B4-BE49-F238E27FC236}">
                <a16:creationId xmlns:a16="http://schemas.microsoft.com/office/drawing/2014/main" id="{D6E36276-B9F4-42EF-9E34-AFE39F5292C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BA3543A-96BF-4513-8E93-1772545B925A}"/>
              </a:ext>
            </a:extLst>
          </p:cNvPr>
          <p:cNvSpPr>
            <a:spLocks noGrp="1"/>
          </p:cNvSpPr>
          <p:nvPr>
            <p:ph type="sldNum" sz="quarter" idx="12"/>
          </p:nvPr>
        </p:nvSpPr>
        <p:spPr/>
        <p:txBody>
          <a:bodyPr/>
          <a:lstStyle/>
          <a:p>
            <a:fld id="{E45B4E94-3240-4514-B2A5-A9985AA35336}" type="slidenum">
              <a:rPr lang="ru-RU" smtClean="0"/>
              <a:t>‹#›</a:t>
            </a:fld>
            <a:endParaRPr lang="ru-RU"/>
          </a:p>
        </p:txBody>
      </p:sp>
    </p:spTree>
    <p:extLst>
      <p:ext uri="{BB962C8B-B14F-4D97-AF65-F5344CB8AC3E}">
        <p14:creationId xmlns:p14="http://schemas.microsoft.com/office/powerpoint/2010/main" val="240564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68A054-7115-4FD3-A375-CDD5292DAA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462E17F-2C31-402B-907D-D98F52C8A8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9F55C80-FE9B-4418-8C92-C33E5B855E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00C45-65FC-47F4-B29B-2D2913D7C1F8}" type="datetime1">
              <a:rPr lang="ru-RU" smtClean="0"/>
              <a:t>19.05.2024</a:t>
            </a:fld>
            <a:endParaRPr lang="ru-RU"/>
          </a:p>
        </p:txBody>
      </p:sp>
      <p:sp>
        <p:nvSpPr>
          <p:cNvPr id="5" name="Нижний колонтитул 4">
            <a:extLst>
              <a:ext uri="{FF2B5EF4-FFF2-40B4-BE49-F238E27FC236}">
                <a16:creationId xmlns:a16="http://schemas.microsoft.com/office/drawing/2014/main" id="{93812A73-97EA-4E86-ABB2-EC4BE5C6A3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621B04F6-F485-47C3-B86C-A0F19C91AB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5B4E94-3240-4514-B2A5-A9985AA35336}" type="slidenum">
              <a:rPr lang="ru-RU" smtClean="0"/>
              <a:t>‹#›</a:t>
            </a:fld>
            <a:endParaRPr lang="ru-RU"/>
          </a:p>
        </p:txBody>
      </p:sp>
    </p:spTree>
    <p:extLst>
      <p:ext uri="{BB962C8B-B14F-4D97-AF65-F5344CB8AC3E}">
        <p14:creationId xmlns:p14="http://schemas.microsoft.com/office/powerpoint/2010/main" val="4046234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7E26E2-E6FF-4A8F-9DAC-44A1D11B2886}"/>
              </a:ext>
            </a:extLst>
          </p:cNvPr>
          <p:cNvSpPr>
            <a:spLocks noGrp="1"/>
          </p:cNvSpPr>
          <p:nvPr>
            <p:ph type="ctrTitle"/>
          </p:nvPr>
        </p:nvSpPr>
        <p:spPr>
          <a:xfrm>
            <a:off x="822512" y="1219201"/>
            <a:ext cx="10546976" cy="3403600"/>
          </a:xfrm>
        </p:spPr>
        <p:txBody>
          <a:bodyPr>
            <a:normAutofit/>
          </a:bodyPr>
          <a:lstStyle/>
          <a:p>
            <a:r>
              <a:rPr lang="ru-RU" sz="8000" dirty="0"/>
              <a:t>Структура и принцип работы </a:t>
            </a:r>
            <a:r>
              <a:rPr lang="ru-RU" sz="8000" dirty="0" err="1"/>
              <a:t>полносвязных</a:t>
            </a:r>
            <a:r>
              <a:rPr lang="ru-RU" sz="8000" dirty="0"/>
              <a:t> нейронных сетей</a:t>
            </a:r>
          </a:p>
        </p:txBody>
      </p:sp>
      <p:sp>
        <p:nvSpPr>
          <p:cNvPr id="3" name="Подзаголовок 2">
            <a:extLst>
              <a:ext uri="{FF2B5EF4-FFF2-40B4-BE49-F238E27FC236}">
                <a16:creationId xmlns:a16="http://schemas.microsoft.com/office/drawing/2014/main" id="{DF63697A-A3DD-44D7-9674-A6DBF0B6EAD6}"/>
              </a:ext>
            </a:extLst>
          </p:cNvPr>
          <p:cNvSpPr>
            <a:spLocks noGrp="1"/>
          </p:cNvSpPr>
          <p:nvPr>
            <p:ph type="subTitle" idx="1"/>
          </p:nvPr>
        </p:nvSpPr>
        <p:spPr>
          <a:xfrm>
            <a:off x="1524000" y="5202238"/>
            <a:ext cx="9144000" cy="1655762"/>
          </a:xfrm>
        </p:spPr>
        <p:txBody>
          <a:bodyPr>
            <a:normAutofit/>
          </a:bodyPr>
          <a:lstStyle/>
          <a:p>
            <a:r>
              <a:rPr lang="ru-RU" sz="3200" dirty="0"/>
              <a:t>Егоров Кирилл</a:t>
            </a:r>
          </a:p>
        </p:txBody>
      </p:sp>
      <p:sp>
        <p:nvSpPr>
          <p:cNvPr id="4" name="Номер слайда 3">
            <a:extLst>
              <a:ext uri="{FF2B5EF4-FFF2-40B4-BE49-F238E27FC236}">
                <a16:creationId xmlns:a16="http://schemas.microsoft.com/office/drawing/2014/main" id="{E1FEF694-BE06-4B7F-BA4B-98D50F0BB6BA}"/>
              </a:ext>
            </a:extLst>
          </p:cNvPr>
          <p:cNvSpPr>
            <a:spLocks noGrp="1"/>
          </p:cNvSpPr>
          <p:nvPr>
            <p:ph type="sldNum" sz="quarter" idx="12"/>
          </p:nvPr>
        </p:nvSpPr>
        <p:spPr/>
        <p:txBody>
          <a:bodyPr/>
          <a:lstStyle/>
          <a:p>
            <a:fld id="{E45B4E94-3240-4514-B2A5-A9985AA35336}" type="slidenum">
              <a:rPr lang="ru-RU" smtClean="0"/>
              <a:t>1</a:t>
            </a:fld>
            <a:endParaRPr lang="ru-RU" dirty="0"/>
          </a:p>
        </p:txBody>
      </p:sp>
    </p:spTree>
    <p:extLst>
      <p:ext uri="{BB962C8B-B14F-4D97-AF65-F5344CB8AC3E}">
        <p14:creationId xmlns:p14="http://schemas.microsoft.com/office/powerpoint/2010/main" val="3416757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0FB3E-C76B-47D9-B4D4-9625FD83D56E}"/>
              </a:ext>
            </a:extLst>
          </p:cNvPr>
          <p:cNvSpPr>
            <a:spLocks noGrp="1"/>
          </p:cNvSpPr>
          <p:nvPr>
            <p:ph type="title"/>
          </p:nvPr>
        </p:nvSpPr>
        <p:spPr/>
        <p:txBody>
          <a:bodyPr>
            <a:normAutofit/>
          </a:bodyPr>
          <a:lstStyle/>
          <a:p>
            <a:r>
              <a:rPr lang="ru-RU" sz="5400" dirty="0"/>
              <a:t>Упрощенный наглядный пример</a:t>
            </a:r>
          </a:p>
        </p:txBody>
      </p:sp>
      <p:sp>
        <p:nvSpPr>
          <p:cNvPr id="3" name="Объект 2">
            <a:extLst>
              <a:ext uri="{FF2B5EF4-FFF2-40B4-BE49-F238E27FC236}">
                <a16:creationId xmlns:a16="http://schemas.microsoft.com/office/drawing/2014/main" id="{721070E4-2218-4760-A939-24BB6C0DA690}"/>
              </a:ext>
            </a:extLst>
          </p:cNvPr>
          <p:cNvSpPr>
            <a:spLocks noGrp="1"/>
          </p:cNvSpPr>
          <p:nvPr>
            <p:ph idx="1"/>
          </p:nvPr>
        </p:nvSpPr>
        <p:spPr>
          <a:xfrm>
            <a:off x="838200" y="1690688"/>
            <a:ext cx="10515600" cy="4486275"/>
          </a:xfrm>
        </p:spPr>
        <p:txBody>
          <a:bodyPr>
            <a:normAutofit fontScale="92500"/>
          </a:bodyPr>
          <a:lstStyle/>
          <a:p>
            <a:pPr marL="0" indent="0">
              <a:buNone/>
            </a:pPr>
            <a:r>
              <a:rPr lang="ru-RU" sz="3200" dirty="0"/>
              <a:t>Некоторая девушка выбирает себе парня по 3-м параметрам:</a:t>
            </a:r>
          </a:p>
          <a:p>
            <a:r>
              <a:rPr lang="ru-RU" sz="3200" dirty="0"/>
              <a:t>Есть ли у него квартира?</a:t>
            </a:r>
          </a:p>
          <a:p>
            <a:r>
              <a:rPr lang="ru-RU" sz="3200" dirty="0"/>
              <a:t>Как относится к тяжёлому року?</a:t>
            </a:r>
          </a:p>
          <a:p>
            <a:r>
              <a:rPr lang="ru-RU" sz="3200" dirty="0"/>
              <a:t>Насколько он красивый?</a:t>
            </a:r>
          </a:p>
          <a:p>
            <a:pPr marL="0" indent="0">
              <a:buNone/>
            </a:pPr>
            <a:r>
              <a:rPr lang="ru-RU" sz="3200" dirty="0"/>
              <a:t>Наша девочка так воспитана, что положительно относится к наличию квартиры и красоте, и отрицательно к тяжелому року. Она больше любит лирическую музыку. Именно поэтому веса связей для дома и красивого парня – положительные, а для рока установлено отрицательное значение.</a:t>
            </a:r>
          </a:p>
        </p:txBody>
      </p:sp>
      <p:sp>
        <p:nvSpPr>
          <p:cNvPr id="4" name="Номер слайда 3">
            <a:extLst>
              <a:ext uri="{FF2B5EF4-FFF2-40B4-BE49-F238E27FC236}">
                <a16:creationId xmlns:a16="http://schemas.microsoft.com/office/drawing/2014/main" id="{36D0B596-2CF9-4400-B201-05C10180CDC9}"/>
              </a:ext>
            </a:extLst>
          </p:cNvPr>
          <p:cNvSpPr>
            <a:spLocks noGrp="1"/>
          </p:cNvSpPr>
          <p:nvPr>
            <p:ph type="sldNum" sz="quarter" idx="12"/>
          </p:nvPr>
        </p:nvSpPr>
        <p:spPr/>
        <p:txBody>
          <a:bodyPr/>
          <a:lstStyle/>
          <a:p>
            <a:fld id="{E45B4E94-3240-4514-B2A5-A9985AA35336}" type="slidenum">
              <a:rPr lang="ru-RU" smtClean="0"/>
              <a:t>10</a:t>
            </a:fld>
            <a:endParaRPr lang="ru-RU"/>
          </a:p>
        </p:txBody>
      </p:sp>
    </p:spTree>
    <p:extLst>
      <p:ext uri="{BB962C8B-B14F-4D97-AF65-F5344CB8AC3E}">
        <p14:creationId xmlns:p14="http://schemas.microsoft.com/office/powerpoint/2010/main" val="1169933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80F6F84B-DBE5-4251-BE2E-CF6BECFB13C9}"/>
                  </a:ext>
                </a:extLst>
              </p:cNvPr>
              <p:cNvSpPr>
                <a:spLocks noGrp="1"/>
              </p:cNvSpPr>
              <p:nvPr>
                <p:ph idx="1"/>
              </p:nvPr>
            </p:nvSpPr>
            <p:spPr>
              <a:xfrm>
                <a:off x="838200" y="887365"/>
                <a:ext cx="10515600" cy="5083269"/>
              </a:xfrm>
            </p:spPr>
            <p:txBody>
              <a:bodyPr>
                <a:normAutofit/>
              </a:bodyPr>
              <a:lstStyle/>
              <a:p>
                <a:pPr marL="0" indent="0">
                  <a:buNone/>
                </a:pPr>
                <a:r>
                  <a:rPr lang="ru-RU" sz="3200" dirty="0"/>
                  <a:t>В момент знакомства, на вход ее НС поступают сигналы </a:t>
                </a:r>
                <a14:m>
                  <m:oMath xmlns:m="http://schemas.openxmlformats.org/officeDocument/2006/math">
                    <m:sSub>
                      <m:sSubPr>
                        <m:ctrlPr>
                          <a:rPr lang="ru-RU" sz="320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ru-RU" sz="320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2</m:t>
                        </m:r>
                      </m:sub>
                    </m:sSub>
                    <m:r>
                      <a:rPr lang="en-US" sz="3200" b="0" i="1" smtClean="0">
                        <a:latin typeface="Cambria Math" panose="02040503050406030204" pitchFamily="18" charset="0"/>
                      </a:rPr>
                      <m:t>,</m:t>
                    </m:r>
                  </m:oMath>
                </a14:m>
                <a:r>
                  <a:rPr lang="en-US" sz="3200" dirty="0"/>
                  <a:t> </a:t>
                </a:r>
                <a14:m>
                  <m:oMath xmlns:m="http://schemas.openxmlformats.org/officeDocument/2006/math">
                    <m:sSub>
                      <m:sSubPr>
                        <m:ctrlPr>
                          <a:rPr lang="ru-RU" sz="320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3</m:t>
                        </m:r>
                      </m:sub>
                    </m:sSub>
                  </m:oMath>
                </a14:m>
                <a:r>
                  <a:rPr lang="en-US" sz="3200" dirty="0"/>
                  <a:t> </a:t>
                </a:r>
                <a:r>
                  <a:rPr lang="ru-RU" sz="3200" dirty="0"/>
                  <a:t>в виде значений +1 – для «да» и 0 – для «нет». Затем, каждое входное значение умножается на вес синаптической связи, по которой следует к выходному нейрону. На входе формируется суммарный сигнал в виде:</a:t>
                </a:r>
                <a:r>
                  <a:rPr lang="en-US" sz="3200" dirty="0"/>
                  <a:t> </a:t>
                </a:r>
                <a:r>
                  <a:rPr lang="ru-RU" sz="3200" dirty="0"/>
                  <a:t> </a:t>
                </a:r>
                <a14:m>
                  <m:oMath xmlns:m="http://schemas.openxmlformats.org/officeDocument/2006/math">
                    <m:r>
                      <a:rPr lang="en-US" sz="3200" b="0" i="1" smtClean="0">
                        <a:latin typeface="Cambria Math" panose="02040503050406030204" pitchFamily="18" charset="0"/>
                      </a:rPr>
                      <m:t>𝑥</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𝜔</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𝜔</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2</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𝜔</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3</m:t>
                        </m:r>
                      </m:sub>
                    </m:sSub>
                  </m:oMath>
                </a14:m>
                <a:endParaRPr lang="en-US" sz="3200" dirty="0"/>
              </a:p>
              <a:p>
                <a:pPr marL="0" indent="0">
                  <a:buNone/>
                </a:pPr>
                <a:r>
                  <a:rPr lang="ru-RU" sz="3200" dirty="0"/>
                  <a:t>Далее это значение проходит через функцию активации</a:t>
                </a:r>
              </a:p>
              <a:p>
                <a:pPr marL="0" indent="0">
                  <a:buNone/>
                </a:pPr>
                <a14:m>
                  <m:oMath xmlns:m="http://schemas.openxmlformats.org/officeDocument/2006/math">
                    <m:r>
                      <a:rPr lang="en-US" sz="3200" b="0" i="1" smtClean="0">
                        <a:latin typeface="Cambria Math" panose="02040503050406030204" pitchFamily="18" charset="0"/>
                      </a:rPr>
                      <m:t>𝑓</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eqArr>
                          <m:eqArrPr>
                            <m:ctrlPr>
                              <a:rPr lang="en-US" sz="3200" b="0" i="1" smtClean="0">
                                <a:latin typeface="Cambria Math" panose="02040503050406030204" pitchFamily="18" charset="0"/>
                              </a:rPr>
                            </m:ctrlPr>
                          </m:eqArrPr>
                          <m:e>
                            <m:r>
                              <a:rPr lang="en-US" sz="3200" b="0" i="1" smtClean="0">
                                <a:latin typeface="Cambria Math" panose="02040503050406030204" pitchFamily="18" charset="0"/>
                              </a:rPr>
                              <m:t>1,  </m:t>
                            </m:r>
                            <m:r>
                              <a:rPr lang="en-US" sz="3200" b="0" i="1" smtClean="0">
                                <a:latin typeface="Cambria Math" panose="02040503050406030204" pitchFamily="18" charset="0"/>
                              </a:rPr>
                              <m:t>𝑥</m:t>
                            </m:r>
                            <m:r>
                              <a:rPr lang="en-US" sz="3200" b="0" i="1" smtClean="0">
                                <a:latin typeface="Cambria Math" panose="02040503050406030204" pitchFamily="18" charset="0"/>
                              </a:rPr>
                              <m:t>≥0,5</m:t>
                            </m:r>
                          </m:e>
                          <m:e>
                            <m:r>
                              <a:rPr lang="en-US" sz="3200" b="0" i="1" smtClean="0">
                                <a:latin typeface="Cambria Math" panose="02040503050406030204" pitchFamily="18" charset="0"/>
                              </a:rPr>
                              <m:t>&amp;0,  </m:t>
                            </m:r>
                            <m:r>
                              <a:rPr lang="en-US" sz="3200" b="0" i="1" smtClean="0">
                                <a:latin typeface="Cambria Math" panose="02040503050406030204" pitchFamily="18" charset="0"/>
                              </a:rPr>
                              <m:t>𝑥</m:t>
                            </m:r>
                            <m:r>
                              <a:rPr lang="en-US" sz="3200" b="0" i="1" smtClean="0">
                                <a:latin typeface="Cambria Math" panose="02040503050406030204" pitchFamily="18" charset="0"/>
                              </a:rPr>
                              <m:t>&lt;0,5</m:t>
                            </m:r>
                          </m:e>
                        </m:eqArr>
                      </m:e>
                    </m:d>
                  </m:oMath>
                </a14:m>
                <a:r>
                  <a:rPr lang="ru-RU" sz="3200" b="0" dirty="0"/>
                  <a:t> и на выходе нейрона формируется сигнал «да» или «нет»</a:t>
                </a:r>
                <a:endParaRPr lang="en-US" sz="3200" b="0" dirty="0"/>
              </a:p>
            </p:txBody>
          </p:sp>
        </mc:Choice>
        <mc:Fallback xmlns="">
          <p:sp>
            <p:nvSpPr>
              <p:cNvPr id="3" name="Объект 2">
                <a:extLst>
                  <a:ext uri="{FF2B5EF4-FFF2-40B4-BE49-F238E27FC236}">
                    <a16:creationId xmlns:a16="http://schemas.microsoft.com/office/drawing/2014/main" id="{80F6F84B-DBE5-4251-BE2E-CF6BECFB13C9}"/>
                  </a:ext>
                </a:extLst>
              </p:cNvPr>
              <p:cNvSpPr>
                <a:spLocks noGrp="1" noRot="1" noChangeAspect="1" noMove="1" noResize="1" noEditPoints="1" noAdjustHandles="1" noChangeArrowheads="1" noChangeShapeType="1" noTextEdit="1"/>
              </p:cNvSpPr>
              <p:nvPr>
                <p:ph idx="1"/>
              </p:nvPr>
            </p:nvSpPr>
            <p:spPr>
              <a:xfrm>
                <a:off x="838200" y="887365"/>
                <a:ext cx="10515600" cy="5083269"/>
              </a:xfrm>
              <a:blipFill>
                <a:blip r:embed="rId2"/>
                <a:stretch>
                  <a:fillRect l="-1507" t="-2521" r="-580"/>
                </a:stretch>
              </a:blipFill>
            </p:spPr>
            <p:txBody>
              <a:bodyPr/>
              <a:lstStyle/>
              <a:p>
                <a:r>
                  <a:rPr lang="ru-RU">
                    <a:noFill/>
                  </a:rPr>
                  <a:t> </a:t>
                </a:r>
              </a:p>
            </p:txBody>
          </p:sp>
        </mc:Fallback>
      </mc:AlternateContent>
      <p:sp>
        <p:nvSpPr>
          <p:cNvPr id="4" name="Номер слайда 3">
            <a:extLst>
              <a:ext uri="{FF2B5EF4-FFF2-40B4-BE49-F238E27FC236}">
                <a16:creationId xmlns:a16="http://schemas.microsoft.com/office/drawing/2014/main" id="{8BE5862E-E5E0-4060-9DFE-E73FC762E7C8}"/>
              </a:ext>
            </a:extLst>
          </p:cNvPr>
          <p:cNvSpPr>
            <a:spLocks noGrp="1"/>
          </p:cNvSpPr>
          <p:nvPr>
            <p:ph type="sldNum" sz="quarter" idx="12"/>
          </p:nvPr>
        </p:nvSpPr>
        <p:spPr/>
        <p:txBody>
          <a:bodyPr/>
          <a:lstStyle/>
          <a:p>
            <a:fld id="{E45B4E94-3240-4514-B2A5-A9985AA35336}" type="slidenum">
              <a:rPr lang="ru-RU" smtClean="0"/>
              <a:t>11</a:t>
            </a:fld>
            <a:endParaRPr lang="ru-RU"/>
          </a:p>
        </p:txBody>
      </p:sp>
    </p:spTree>
    <p:extLst>
      <p:ext uri="{BB962C8B-B14F-4D97-AF65-F5344CB8AC3E}">
        <p14:creationId xmlns:p14="http://schemas.microsoft.com/office/powerpoint/2010/main" val="3754436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a:extLst>
              <a:ext uri="{FF2B5EF4-FFF2-40B4-BE49-F238E27FC236}">
                <a16:creationId xmlns:a16="http://schemas.microsoft.com/office/drawing/2014/main" id="{9DE5A248-2C4C-4788-82F7-3E32BCBAA2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815" y="202335"/>
            <a:ext cx="10900370" cy="6329247"/>
          </a:xfrm>
        </p:spPr>
      </p:pic>
      <p:sp>
        <p:nvSpPr>
          <p:cNvPr id="4" name="Номер слайда 3">
            <a:extLst>
              <a:ext uri="{FF2B5EF4-FFF2-40B4-BE49-F238E27FC236}">
                <a16:creationId xmlns:a16="http://schemas.microsoft.com/office/drawing/2014/main" id="{6E83D1CE-039F-468D-B6F0-0633F99E5DCA}"/>
              </a:ext>
            </a:extLst>
          </p:cNvPr>
          <p:cNvSpPr>
            <a:spLocks noGrp="1"/>
          </p:cNvSpPr>
          <p:nvPr>
            <p:ph type="sldNum" sz="quarter" idx="12"/>
          </p:nvPr>
        </p:nvSpPr>
        <p:spPr/>
        <p:txBody>
          <a:bodyPr/>
          <a:lstStyle/>
          <a:p>
            <a:fld id="{E45B4E94-3240-4514-B2A5-A9985AA35336}" type="slidenum">
              <a:rPr lang="ru-RU" smtClean="0"/>
              <a:t>12</a:t>
            </a:fld>
            <a:endParaRPr lang="ru-RU"/>
          </a:p>
        </p:txBody>
      </p:sp>
    </p:spTree>
    <p:extLst>
      <p:ext uri="{BB962C8B-B14F-4D97-AF65-F5344CB8AC3E}">
        <p14:creationId xmlns:p14="http://schemas.microsoft.com/office/powerpoint/2010/main" val="1575706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343A87FF-3CD8-4BEE-9203-96EDBBB2C87C}"/>
                  </a:ext>
                </a:extLst>
              </p:cNvPr>
              <p:cNvSpPr>
                <a:spLocks noGrp="1"/>
              </p:cNvSpPr>
              <p:nvPr>
                <p:ph idx="1"/>
              </p:nvPr>
            </p:nvSpPr>
            <p:spPr>
              <a:xfrm>
                <a:off x="838200" y="875366"/>
                <a:ext cx="10515600" cy="5480984"/>
              </a:xfrm>
            </p:spPr>
            <p:txBody>
              <a:bodyPr>
                <a:normAutofit lnSpcReduction="10000"/>
              </a:bodyPr>
              <a:lstStyle/>
              <a:p>
                <a:pPr marL="0" indent="0">
                  <a:buNone/>
                </a:pPr>
                <a:r>
                  <a:rPr lang="ru-RU" dirty="0"/>
                  <a:t>Предположим, что ей встречается красивый парень с квартирой и обожающий тяжелый рок. Какой будет реакция?</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=0,5∗1−0,5∗1+0,5∗1=0,5</m:t>
                    </m:r>
                  </m:oMath>
                </a14:m>
                <a:r>
                  <a:rPr lang="en-US" dirty="0"/>
                  <a:t> </a:t>
                </a:r>
              </a:p>
              <a:p>
                <a:pPr marL="0" indent="0">
                  <a:buNone/>
                </a:pPr>
                <a:r>
                  <a:rPr lang="ru-RU" dirty="0"/>
                  <a:t>Это граничное значение порога функции</a:t>
                </a:r>
                <a:r>
                  <a:rPr lang="en-US" dirty="0"/>
                  <a:t>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  </a:t>
                </a:r>
                <a:r>
                  <a:rPr lang="ru-RU" dirty="0"/>
                  <a:t>Симпатия появилась, но тяжелый рок немного испортил картину.</a:t>
                </a:r>
              </a:p>
              <a:p>
                <a:pPr marL="0" indent="0">
                  <a:buNone/>
                </a:pPr>
                <a:r>
                  <a:rPr lang="ru-RU" dirty="0"/>
                  <a:t>Давайте теперь посмотрим на реакцию встречи с симпатичным парнем, без квартиры и равнодушного к року. Получаем сумму:</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=0,5∗1−0,5∗0+0,5∗1=0,5</m:t>
                    </m:r>
                  </m:oMath>
                </a14:m>
                <a:r>
                  <a:rPr lang="en-US" dirty="0"/>
                  <a:t> </a:t>
                </a:r>
              </a:p>
              <a:p>
                <a:pPr marL="0" indent="0">
                  <a:buNone/>
                </a:pPr>
                <a:r>
                  <a:rPr lang="ru-RU" dirty="0"/>
                  <a:t>Снова на грани была сформирована симпатия. А вот если бы симпатичный парень любил рок, то было бы значение: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=0,5∗0−0,5∗1+0,5∗1=0</m:t>
                    </m:r>
                  </m:oMath>
                </a14:m>
                <a:r>
                  <a:rPr lang="ru-RU" dirty="0"/>
                  <a:t> </a:t>
                </a:r>
              </a:p>
              <a:p>
                <a:pPr marL="0" indent="0">
                  <a:buNone/>
                </a:pPr>
                <a:r>
                  <a:rPr lang="ru-RU" dirty="0"/>
                  <a:t>И шансов познакомиться с нашей девочкой у него не было бы никаких.</a:t>
                </a:r>
                <a:endParaRPr lang="en-US" dirty="0"/>
              </a:p>
              <a:p>
                <a:pPr marL="0" indent="0">
                  <a:buNone/>
                </a:pPr>
                <a:endParaRPr lang="ru-RU" dirty="0"/>
              </a:p>
            </p:txBody>
          </p:sp>
        </mc:Choice>
        <mc:Fallback xmlns="">
          <p:sp>
            <p:nvSpPr>
              <p:cNvPr id="3" name="Объект 2">
                <a:extLst>
                  <a:ext uri="{FF2B5EF4-FFF2-40B4-BE49-F238E27FC236}">
                    <a16:creationId xmlns:a16="http://schemas.microsoft.com/office/drawing/2014/main" id="{343A87FF-3CD8-4BEE-9203-96EDBBB2C87C}"/>
                  </a:ext>
                </a:extLst>
              </p:cNvPr>
              <p:cNvSpPr>
                <a:spLocks noGrp="1" noRot="1" noChangeAspect="1" noMove="1" noResize="1" noEditPoints="1" noAdjustHandles="1" noChangeArrowheads="1" noChangeShapeType="1" noTextEdit="1"/>
              </p:cNvSpPr>
              <p:nvPr>
                <p:ph idx="1"/>
              </p:nvPr>
            </p:nvSpPr>
            <p:spPr>
              <a:xfrm>
                <a:off x="838200" y="875366"/>
                <a:ext cx="10515600" cy="5480984"/>
              </a:xfrm>
              <a:blipFill>
                <a:blip r:embed="rId2"/>
                <a:stretch>
                  <a:fillRect l="-1217" t="-2558" b="-2225"/>
                </a:stretch>
              </a:blipFill>
            </p:spPr>
            <p:txBody>
              <a:bodyPr/>
              <a:lstStyle/>
              <a:p>
                <a:r>
                  <a:rPr lang="ru-RU">
                    <a:noFill/>
                  </a:rPr>
                  <a:t> </a:t>
                </a:r>
              </a:p>
            </p:txBody>
          </p:sp>
        </mc:Fallback>
      </mc:AlternateContent>
      <p:sp>
        <p:nvSpPr>
          <p:cNvPr id="4" name="Номер слайда 3">
            <a:extLst>
              <a:ext uri="{FF2B5EF4-FFF2-40B4-BE49-F238E27FC236}">
                <a16:creationId xmlns:a16="http://schemas.microsoft.com/office/drawing/2014/main" id="{6A7B14A2-5541-48BF-B561-C119D7925757}"/>
              </a:ext>
            </a:extLst>
          </p:cNvPr>
          <p:cNvSpPr>
            <a:spLocks noGrp="1"/>
          </p:cNvSpPr>
          <p:nvPr>
            <p:ph type="sldNum" sz="quarter" idx="12"/>
          </p:nvPr>
        </p:nvSpPr>
        <p:spPr/>
        <p:txBody>
          <a:bodyPr/>
          <a:lstStyle/>
          <a:p>
            <a:fld id="{E45B4E94-3240-4514-B2A5-A9985AA35336}" type="slidenum">
              <a:rPr lang="ru-RU" smtClean="0"/>
              <a:t>13</a:t>
            </a:fld>
            <a:endParaRPr lang="ru-RU"/>
          </a:p>
        </p:txBody>
      </p:sp>
    </p:spTree>
    <p:extLst>
      <p:ext uri="{BB962C8B-B14F-4D97-AF65-F5344CB8AC3E}">
        <p14:creationId xmlns:p14="http://schemas.microsoft.com/office/powerpoint/2010/main" val="277051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8D422B-5E65-4C08-B2A8-D25A3EDD4F87}"/>
              </a:ext>
            </a:extLst>
          </p:cNvPr>
          <p:cNvSpPr>
            <a:spLocks noGrp="1"/>
          </p:cNvSpPr>
          <p:nvPr>
            <p:ph type="title"/>
          </p:nvPr>
        </p:nvSpPr>
        <p:spPr/>
        <p:txBody>
          <a:bodyPr>
            <a:normAutofit/>
          </a:bodyPr>
          <a:lstStyle/>
          <a:p>
            <a:r>
              <a:rPr lang="ru-RU" sz="6000" dirty="0"/>
              <a:t>Усложнение системы</a:t>
            </a:r>
          </a:p>
        </p:txBody>
      </p:sp>
      <p:sp>
        <p:nvSpPr>
          <p:cNvPr id="3" name="Объект 2">
            <a:extLst>
              <a:ext uri="{FF2B5EF4-FFF2-40B4-BE49-F238E27FC236}">
                <a16:creationId xmlns:a16="http://schemas.microsoft.com/office/drawing/2014/main" id="{36914AEB-1DED-4224-8504-DFDB4A6355CE}"/>
              </a:ext>
            </a:extLst>
          </p:cNvPr>
          <p:cNvSpPr>
            <a:spLocks noGrp="1"/>
          </p:cNvSpPr>
          <p:nvPr>
            <p:ph idx="1"/>
          </p:nvPr>
        </p:nvSpPr>
        <p:spPr>
          <a:xfrm>
            <a:off x="838200" y="2190750"/>
            <a:ext cx="10515600" cy="3140822"/>
          </a:xfrm>
        </p:spPr>
        <p:txBody>
          <a:bodyPr>
            <a:normAutofit/>
          </a:bodyPr>
          <a:lstStyle/>
          <a:p>
            <a:pPr marL="0" indent="0">
              <a:buNone/>
            </a:pPr>
            <a:r>
              <a:rPr lang="ru-RU" sz="4000" dirty="0"/>
              <a:t>Вот общий принцип работы НС. Однако при такой простой структуре наша девочка не способна к сложным умозаключениям. </a:t>
            </a:r>
          </a:p>
          <a:p>
            <a:pPr marL="0" indent="0">
              <a:buNone/>
            </a:pPr>
            <a:r>
              <a:rPr lang="ru-RU" sz="4000" dirty="0"/>
              <a:t>Рассмотрим более сложную систему с дополнительным слоем нейронов.</a:t>
            </a:r>
          </a:p>
        </p:txBody>
      </p:sp>
      <p:sp>
        <p:nvSpPr>
          <p:cNvPr id="4" name="Номер слайда 3">
            <a:extLst>
              <a:ext uri="{FF2B5EF4-FFF2-40B4-BE49-F238E27FC236}">
                <a16:creationId xmlns:a16="http://schemas.microsoft.com/office/drawing/2014/main" id="{6E5D9D03-698D-41CF-85C9-9D0A335D28D2}"/>
              </a:ext>
            </a:extLst>
          </p:cNvPr>
          <p:cNvSpPr>
            <a:spLocks noGrp="1"/>
          </p:cNvSpPr>
          <p:nvPr>
            <p:ph type="sldNum" sz="quarter" idx="12"/>
          </p:nvPr>
        </p:nvSpPr>
        <p:spPr/>
        <p:txBody>
          <a:bodyPr/>
          <a:lstStyle/>
          <a:p>
            <a:fld id="{E45B4E94-3240-4514-B2A5-A9985AA35336}" type="slidenum">
              <a:rPr lang="ru-RU" smtClean="0"/>
              <a:t>14</a:t>
            </a:fld>
            <a:endParaRPr lang="ru-RU"/>
          </a:p>
        </p:txBody>
      </p:sp>
    </p:spTree>
    <p:extLst>
      <p:ext uri="{BB962C8B-B14F-4D97-AF65-F5344CB8AC3E}">
        <p14:creationId xmlns:p14="http://schemas.microsoft.com/office/powerpoint/2010/main" val="3434249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a:extLst>
              <a:ext uri="{FF2B5EF4-FFF2-40B4-BE49-F238E27FC236}">
                <a16:creationId xmlns:a16="http://schemas.microsoft.com/office/drawing/2014/main" id="{7F753FEF-0056-468E-9780-0CAC1A8606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8822" y="272609"/>
            <a:ext cx="10894356" cy="6312781"/>
          </a:xfrm>
        </p:spPr>
      </p:pic>
      <p:sp>
        <p:nvSpPr>
          <p:cNvPr id="4" name="Номер слайда 3">
            <a:extLst>
              <a:ext uri="{FF2B5EF4-FFF2-40B4-BE49-F238E27FC236}">
                <a16:creationId xmlns:a16="http://schemas.microsoft.com/office/drawing/2014/main" id="{91989846-CE4F-47A6-A5D8-1DE0C88664B3}"/>
              </a:ext>
            </a:extLst>
          </p:cNvPr>
          <p:cNvSpPr>
            <a:spLocks noGrp="1"/>
          </p:cNvSpPr>
          <p:nvPr>
            <p:ph type="sldNum" sz="quarter" idx="12"/>
          </p:nvPr>
        </p:nvSpPr>
        <p:spPr/>
        <p:txBody>
          <a:bodyPr/>
          <a:lstStyle/>
          <a:p>
            <a:fld id="{E45B4E94-3240-4514-B2A5-A9985AA35336}" type="slidenum">
              <a:rPr lang="ru-RU" smtClean="0"/>
              <a:t>15</a:t>
            </a:fld>
            <a:endParaRPr lang="ru-RU"/>
          </a:p>
        </p:txBody>
      </p:sp>
      <p:sp>
        <p:nvSpPr>
          <p:cNvPr id="7" name="TextBox 6">
            <a:extLst>
              <a:ext uri="{FF2B5EF4-FFF2-40B4-BE49-F238E27FC236}">
                <a16:creationId xmlns:a16="http://schemas.microsoft.com/office/drawing/2014/main" id="{37C62BD9-DC04-4FAB-A430-28C0A3ADE757}"/>
              </a:ext>
            </a:extLst>
          </p:cNvPr>
          <p:cNvSpPr txBox="1"/>
          <p:nvPr/>
        </p:nvSpPr>
        <p:spPr>
          <a:xfrm>
            <a:off x="4401670" y="1954306"/>
            <a:ext cx="304800" cy="369332"/>
          </a:xfrm>
          <a:prstGeom prst="rect">
            <a:avLst/>
          </a:prstGeom>
          <a:noFill/>
        </p:spPr>
        <p:txBody>
          <a:bodyPr wrap="square" rtlCol="0">
            <a:spAutoFit/>
          </a:bodyPr>
          <a:lstStyle/>
          <a:p>
            <a:r>
              <a:rPr lang="ru-RU" dirty="0"/>
              <a:t>-</a:t>
            </a:r>
          </a:p>
        </p:txBody>
      </p:sp>
    </p:spTree>
    <p:extLst>
      <p:ext uri="{BB962C8B-B14F-4D97-AF65-F5344CB8AC3E}">
        <p14:creationId xmlns:p14="http://schemas.microsoft.com/office/powerpoint/2010/main" val="2685504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F48268D-A9BC-40BA-881E-A110392B9DA9}"/>
              </a:ext>
            </a:extLst>
          </p:cNvPr>
          <p:cNvSpPr>
            <a:spLocks noGrp="1"/>
          </p:cNvSpPr>
          <p:nvPr>
            <p:ph idx="1"/>
          </p:nvPr>
        </p:nvSpPr>
        <p:spPr>
          <a:xfrm>
            <a:off x="838200" y="1261596"/>
            <a:ext cx="10515600" cy="4518211"/>
          </a:xfrm>
        </p:spPr>
        <p:txBody>
          <a:bodyPr>
            <a:normAutofit lnSpcReduction="10000"/>
          </a:bodyPr>
          <a:lstStyle/>
          <a:p>
            <a:pPr marL="0" indent="0">
              <a:buNone/>
            </a:pPr>
            <a:r>
              <a:rPr lang="ru-RU" sz="3200" dirty="0"/>
              <a:t>Здесь первый нейрон скрытого слоя будет активироваться всякий раз, когда встречается парень с квартирой и обожающий рок (красота в его работе не имеет значения – вес связи равен 0). А второй нейрон этого же слоя активируется при встрече с красивым парнем. При этом остальные два фактора не имеют значения. То есть, мы здесь получаем уже некоторое обобщение наблюдаемых факторов: красивый и с квартирой, но слушающий рок. Результирующая симпатия теперь будет формироваться, если первое обобщение отсутствует, а второе – присутствует. </a:t>
            </a:r>
          </a:p>
        </p:txBody>
      </p:sp>
      <p:sp>
        <p:nvSpPr>
          <p:cNvPr id="4" name="Номер слайда 3">
            <a:extLst>
              <a:ext uri="{FF2B5EF4-FFF2-40B4-BE49-F238E27FC236}">
                <a16:creationId xmlns:a16="http://schemas.microsoft.com/office/drawing/2014/main" id="{00DFAD47-BD25-4D8A-8AF6-D28278E4B360}"/>
              </a:ext>
            </a:extLst>
          </p:cNvPr>
          <p:cNvSpPr>
            <a:spLocks noGrp="1"/>
          </p:cNvSpPr>
          <p:nvPr>
            <p:ph type="sldNum" sz="quarter" idx="12"/>
          </p:nvPr>
        </p:nvSpPr>
        <p:spPr/>
        <p:txBody>
          <a:bodyPr/>
          <a:lstStyle/>
          <a:p>
            <a:fld id="{E45B4E94-3240-4514-B2A5-A9985AA35336}" type="slidenum">
              <a:rPr lang="ru-RU" smtClean="0"/>
              <a:t>16</a:t>
            </a:fld>
            <a:endParaRPr lang="ru-RU"/>
          </a:p>
        </p:txBody>
      </p:sp>
    </p:spTree>
    <p:extLst>
      <p:ext uri="{BB962C8B-B14F-4D97-AF65-F5344CB8AC3E}">
        <p14:creationId xmlns:p14="http://schemas.microsoft.com/office/powerpoint/2010/main" val="3825033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2C0B0F2-F9A8-445C-B0CA-80921F8FC834}"/>
              </a:ext>
            </a:extLst>
          </p:cNvPr>
          <p:cNvSpPr>
            <a:spLocks noGrp="1"/>
          </p:cNvSpPr>
          <p:nvPr>
            <p:ph idx="1"/>
          </p:nvPr>
        </p:nvSpPr>
        <p:spPr>
          <a:xfrm>
            <a:off x="838200" y="872937"/>
            <a:ext cx="10515600" cy="5665975"/>
          </a:xfrm>
        </p:spPr>
        <p:txBody>
          <a:bodyPr>
            <a:normAutofit fontScale="92500" lnSpcReduction="20000"/>
          </a:bodyPr>
          <a:lstStyle/>
          <a:p>
            <a:pPr marL="0" indent="0">
              <a:buNone/>
            </a:pPr>
            <a:r>
              <a:rPr lang="ru-RU" sz="3200" dirty="0"/>
              <a:t>Например, встречается симпатичный молодой человек (второй нейрон загорается). Теперь важно, чтобы первый не включился. Для этого парень может любить рок, но не иметь квартиры (вероятно, она опасается, что при наличии постоянного жилья ей придется часто слышать ненавистный рок), или, иметь квартиру, но не любить рок. Или же, не иметь ни того, ни другого. </a:t>
            </a:r>
          </a:p>
          <a:p>
            <a:pPr marL="0" indent="0">
              <a:buNone/>
            </a:pPr>
            <a:r>
              <a:rPr lang="ru-RU" sz="3200" dirty="0"/>
              <a:t>А вот если встречается по ее мнению несимпатичный парень, то второй нейрон уже не загорится и симпатия сформирована не будет, даже если у него есть квартира и он часами готов слушать лирическую музыку (значение суммы максимум будет равно 0,4 и пороговая функция выдаст 0). Для нашей девочки симпатия на первом месте.</a:t>
            </a:r>
          </a:p>
          <a:p>
            <a:pPr marL="0" indent="0">
              <a:buNone/>
            </a:pPr>
            <a:r>
              <a:rPr lang="ru-RU" sz="3200" dirty="0"/>
              <a:t>Вот так, в самом простом случае работает НС прямого распространения.</a:t>
            </a:r>
          </a:p>
        </p:txBody>
      </p:sp>
      <p:sp>
        <p:nvSpPr>
          <p:cNvPr id="4" name="Номер слайда 3">
            <a:extLst>
              <a:ext uri="{FF2B5EF4-FFF2-40B4-BE49-F238E27FC236}">
                <a16:creationId xmlns:a16="http://schemas.microsoft.com/office/drawing/2014/main" id="{7A54BA40-E325-4D03-B617-9B4251815741}"/>
              </a:ext>
            </a:extLst>
          </p:cNvPr>
          <p:cNvSpPr>
            <a:spLocks noGrp="1"/>
          </p:cNvSpPr>
          <p:nvPr>
            <p:ph type="sldNum" sz="quarter" idx="12"/>
          </p:nvPr>
        </p:nvSpPr>
        <p:spPr/>
        <p:txBody>
          <a:bodyPr/>
          <a:lstStyle/>
          <a:p>
            <a:fld id="{E45B4E94-3240-4514-B2A5-A9985AA35336}" type="slidenum">
              <a:rPr lang="ru-RU" smtClean="0"/>
              <a:t>17</a:t>
            </a:fld>
            <a:endParaRPr lang="ru-RU"/>
          </a:p>
        </p:txBody>
      </p:sp>
    </p:spTree>
    <p:extLst>
      <p:ext uri="{BB962C8B-B14F-4D97-AF65-F5344CB8AC3E}">
        <p14:creationId xmlns:p14="http://schemas.microsoft.com/office/powerpoint/2010/main" val="781635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69F862-4035-4F68-B415-6950BDA0D4BD}"/>
              </a:ext>
            </a:extLst>
          </p:cNvPr>
          <p:cNvSpPr>
            <a:spLocks noGrp="1"/>
          </p:cNvSpPr>
          <p:nvPr>
            <p:ph type="title"/>
          </p:nvPr>
        </p:nvSpPr>
        <p:spPr/>
        <p:txBody>
          <a:bodyPr>
            <a:normAutofit/>
          </a:bodyPr>
          <a:lstStyle/>
          <a:p>
            <a:r>
              <a:rPr lang="ru-RU" sz="4800" dirty="0"/>
              <a:t>Плюсы и минусы </a:t>
            </a:r>
            <a:r>
              <a:rPr lang="ru-RU" sz="4800" dirty="0" err="1"/>
              <a:t>полносвязных</a:t>
            </a:r>
            <a:r>
              <a:rPr lang="ru-RU" sz="4800" dirty="0"/>
              <a:t> сетей</a:t>
            </a:r>
          </a:p>
        </p:txBody>
      </p:sp>
      <p:sp>
        <p:nvSpPr>
          <p:cNvPr id="3" name="Объект 2">
            <a:extLst>
              <a:ext uri="{FF2B5EF4-FFF2-40B4-BE49-F238E27FC236}">
                <a16:creationId xmlns:a16="http://schemas.microsoft.com/office/drawing/2014/main" id="{6D38B629-76D7-41AF-A0E7-66518E735F4A}"/>
              </a:ext>
            </a:extLst>
          </p:cNvPr>
          <p:cNvSpPr>
            <a:spLocks noGrp="1"/>
          </p:cNvSpPr>
          <p:nvPr>
            <p:ph idx="1"/>
          </p:nvPr>
        </p:nvSpPr>
        <p:spPr/>
        <p:txBody>
          <a:bodyPr>
            <a:normAutofit fontScale="92500" lnSpcReduction="10000"/>
          </a:bodyPr>
          <a:lstStyle/>
          <a:p>
            <a:pPr marL="0" indent="0">
              <a:buNone/>
            </a:pPr>
            <a:r>
              <a:rPr lang="ru-RU" sz="3200" b="1" dirty="0"/>
              <a:t>Преимущества:</a:t>
            </a:r>
            <a:endParaRPr lang="ru-RU" sz="3200" dirty="0"/>
          </a:p>
          <a:p>
            <a:pPr>
              <a:buFont typeface="Arial" panose="020B0604020202020204" pitchFamily="34" charset="0"/>
              <a:buChar char="•"/>
            </a:pPr>
            <a:r>
              <a:rPr lang="ru-RU" sz="3200" dirty="0"/>
              <a:t>Простота архитектуры и понимания.</a:t>
            </a:r>
          </a:p>
          <a:p>
            <a:pPr>
              <a:buFont typeface="Arial" panose="020B0604020202020204" pitchFamily="34" charset="0"/>
              <a:buChar char="•"/>
            </a:pPr>
            <a:r>
              <a:rPr lang="ru-RU" sz="3200" dirty="0"/>
              <a:t>Универсальность: могут применяться ко многим задачам.</a:t>
            </a:r>
          </a:p>
          <a:p>
            <a:pPr marL="0" indent="0">
              <a:buNone/>
            </a:pPr>
            <a:r>
              <a:rPr lang="ru-RU" sz="3200" b="1" dirty="0"/>
              <a:t>Недостатки:</a:t>
            </a:r>
            <a:endParaRPr lang="ru-RU" sz="3200" dirty="0"/>
          </a:p>
          <a:p>
            <a:pPr>
              <a:buFont typeface="Arial" panose="020B0604020202020204" pitchFamily="34" charset="0"/>
              <a:buChar char="•"/>
            </a:pPr>
            <a:r>
              <a:rPr lang="ru-RU" sz="3200" dirty="0"/>
              <a:t>Плохо масштабируются на большие входные размеры и сложные задачи.</a:t>
            </a:r>
          </a:p>
          <a:p>
            <a:pPr>
              <a:buFont typeface="Arial" panose="020B0604020202020204" pitchFamily="34" charset="0"/>
              <a:buChar char="•"/>
            </a:pPr>
            <a:r>
              <a:rPr lang="ru-RU" sz="3200" dirty="0"/>
              <a:t>Требуют большого количества данных для эффективного обучения.</a:t>
            </a:r>
          </a:p>
          <a:p>
            <a:pPr>
              <a:buFont typeface="Arial" panose="020B0604020202020204" pitchFamily="34" charset="0"/>
              <a:buChar char="•"/>
            </a:pPr>
            <a:r>
              <a:rPr lang="ru-RU" sz="3200" dirty="0"/>
              <a:t>Склонны к переобучению </a:t>
            </a:r>
          </a:p>
          <a:p>
            <a:endParaRPr lang="ru-RU" sz="3200" dirty="0"/>
          </a:p>
        </p:txBody>
      </p:sp>
      <p:sp>
        <p:nvSpPr>
          <p:cNvPr id="4" name="Номер слайда 3">
            <a:extLst>
              <a:ext uri="{FF2B5EF4-FFF2-40B4-BE49-F238E27FC236}">
                <a16:creationId xmlns:a16="http://schemas.microsoft.com/office/drawing/2014/main" id="{53737824-62D0-4172-A34F-3D4CB68BB567}"/>
              </a:ext>
            </a:extLst>
          </p:cNvPr>
          <p:cNvSpPr>
            <a:spLocks noGrp="1"/>
          </p:cNvSpPr>
          <p:nvPr>
            <p:ph type="sldNum" sz="quarter" idx="12"/>
          </p:nvPr>
        </p:nvSpPr>
        <p:spPr/>
        <p:txBody>
          <a:bodyPr/>
          <a:lstStyle/>
          <a:p>
            <a:fld id="{E45B4E94-3240-4514-B2A5-A9985AA35336}" type="slidenum">
              <a:rPr lang="ru-RU" smtClean="0"/>
              <a:t>18</a:t>
            </a:fld>
            <a:endParaRPr lang="ru-RU"/>
          </a:p>
        </p:txBody>
      </p:sp>
    </p:spTree>
    <p:extLst>
      <p:ext uri="{BB962C8B-B14F-4D97-AF65-F5344CB8AC3E}">
        <p14:creationId xmlns:p14="http://schemas.microsoft.com/office/powerpoint/2010/main" val="2103896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C888E7-F62F-444A-9F96-8F52765454AE}"/>
              </a:ext>
            </a:extLst>
          </p:cNvPr>
          <p:cNvSpPr>
            <a:spLocks noGrp="1"/>
          </p:cNvSpPr>
          <p:nvPr>
            <p:ph type="title"/>
          </p:nvPr>
        </p:nvSpPr>
        <p:spPr/>
        <p:txBody>
          <a:bodyPr>
            <a:normAutofit/>
          </a:bodyPr>
          <a:lstStyle/>
          <a:p>
            <a:r>
              <a:rPr lang="ru-RU" sz="6000" dirty="0"/>
              <a:t>Примеры применения</a:t>
            </a:r>
          </a:p>
        </p:txBody>
      </p:sp>
      <p:sp>
        <p:nvSpPr>
          <p:cNvPr id="3" name="Объект 2">
            <a:extLst>
              <a:ext uri="{FF2B5EF4-FFF2-40B4-BE49-F238E27FC236}">
                <a16:creationId xmlns:a16="http://schemas.microsoft.com/office/drawing/2014/main" id="{F404B7F9-14A3-4DE3-8A50-6303B1DB7ADE}"/>
              </a:ext>
            </a:extLst>
          </p:cNvPr>
          <p:cNvSpPr>
            <a:spLocks noGrp="1"/>
          </p:cNvSpPr>
          <p:nvPr>
            <p:ph idx="1"/>
          </p:nvPr>
        </p:nvSpPr>
        <p:spPr/>
        <p:txBody>
          <a:bodyPr>
            <a:normAutofit fontScale="92500"/>
          </a:bodyPr>
          <a:lstStyle/>
          <a:p>
            <a:r>
              <a:rPr lang="ru-RU" sz="3600" b="1" dirty="0"/>
              <a:t>Классификация изображений:</a:t>
            </a:r>
            <a:r>
              <a:rPr lang="ru-RU" sz="3600" dirty="0"/>
              <a:t> Определение класса объекта на изображении.</a:t>
            </a:r>
          </a:p>
          <a:p>
            <a:r>
              <a:rPr lang="ru-RU" sz="3600" b="1" dirty="0"/>
              <a:t>Распознавание речи:</a:t>
            </a:r>
            <a:r>
              <a:rPr lang="ru-RU" sz="3600" dirty="0"/>
              <a:t> Преобразование звуковых сигналов в текст.</a:t>
            </a:r>
          </a:p>
          <a:p>
            <a:r>
              <a:rPr lang="ru-RU" sz="3600" b="1" dirty="0"/>
              <a:t>Анализ текстов:</a:t>
            </a:r>
            <a:r>
              <a:rPr lang="ru-RU" sz="3600" dirty="0"/>
              <a:t> Классификация текстов по категориям, анализ тональности и т.д.</a:t>
            </a:r>
          </a:p>
          <a:p>
            <a:r>
              <a:rPr lang="ru-RU" sz="3600" b="1" dirty="0"/>
              <a:t>Прогнозирование временных рядов:</a:t>
            </a:r>
            <a:r>
              <a:rPr lang="ru-RU" sz="3600" dirty="0"/>
              <a:t> Прогнозирование будущих значений на основе предыдущих данных.</a:t>
            </a:r>
          </a:p>
          <a:p>
            <a:endParaRPr lang="ru-RU" sz="3200" dirty="0"/>
          </a:p>
        </p:txBody>
      </p:sp>
      <p:sp>
        <p:nvSpPr>
          <p:cNvPr id="4" name="Номер слайда 3">
            <a:extLst>
              <a:ext uri="{FF2B5EF4-FFF2-40B4-BE49-F238E27FC236}">
                <a16:creationId xmlns:a16="http://schemas.microsoft.com/office/drawing/2014/main" id="{8894A936-B799-4451-AB6D-F8D138784BCF}"/>
              </a:ext>
            </a:extLst>
          </p:cNvPr>
          <p:cNvSpPr>
            <a:spLocks noGrp="1"/>
          </p:cNvSpPr>
          <p:nvPr>
            <p:ph type="sldNum" sz="quarter" idx="12"/>
          </p:nvPr>
        </p:nvSpPr>
        <p:spPr/>
        <p:txBody>
          <a:bodyPr/>
          <a:lstStyle/>
          <a:p>
            <a:fld id="{E45B4E94-3240-4514-B2A5-A9985AA35336}" type="slidenum">
              <a:rPr lang="ru-RU" smtClean="0"/>
              <a:t>19</a:t>
            </a:fld>
            <a:endParaRPr lang="ru-RU"/>
          </a:p>
        </p:txBody>
      </p:sp>
    </p:spTree>
    <p:extLst>
      <p:ext uri="{BB962C8B-B14F-4D97-AF65-F5344CB8AC3E}">
        <p14:creationId xmlns:p14="http://schemas.microsoft.com/office/powerpoint/2010/main" val="2801159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108CBB-50AB-4926-823A-E16F12A9FF2F}"/>
              </a:ext>
            </a:extLst>
          </p:cNvPr>
          <p:cNvSpPr>
            <a:spLocks noGrp="1"/>
          </p:cNvSpPr>
          <p:nvPr>
            <p:ph type="title"/>
          </p:nvPr>
        </p:nvSpPr>
        <p:spPr/>
        <p:txBody>
          <a:bodyPr>
            <a:normAutofit/>
          </a:bodyPr>
          <a:lstStyle/>
          <a:p>
            <a:r>
              <a:rPr lang="ru-RU" sz="6000" dirty="0"/>
              <a:t>Основные определения</a:t>
            </a:r>
          </a:p>
        </p:txBody>
      </p:sp>
      <p:sp>
        <p:nvSpPr>
          <p:cNvPr id="3" name="Объект 2">
            <a:extLst>
              <a:ext uri="{FF2B5EF4-FFF2-40B4-BE49-F238E27FC236}">
                <a16:creationId xmlns:a16="http://schemas.microsoft.com/office/drawing/2014/main" id="{7101599F-1484-43FE-B348-3D775398D1DF}"/>
              </a:ext>
            </a:extLst>
          </p:cNvPr>
          <p:cNvSpPr>
            <a:spLocks noGrp="1"/>
          </p:cNvSpPr>
          <p:nvPr>
            <p:ph idx="1"/>
          </p:nvPr>
        </p:nvSpPr>
        <p:spPr/>
        <p:txBody>
          <a:bodyPr>
            <a:normAutofit/>
          </a:bodyPr>
          <a:lstStyle/>
          <a:p>
            <a:r>
              <a:rPr lang="ru-RU" sz="3200" b="1" dirty="0"/>
              <a:t>Нейрон</a:t>
            </a:r>
            <a:r>
              <a:rPr lang="ru-RU" sz="3200" dirty="0"/>
              <a:t> — основная вычислительная единица в сети. Каждый нейрон получает входные сигналы, взвешивает их, применяет функцию активации и выдает результат.</a:t>
            </a:r>
          </a:p>
          <a:p>
            <a:r>
              <a:rPr lang="ru-RU" sz="3200" b="1" dirty="0"/>
              <a:t>Функция активации</a:t>
            </a:r>
            <a:r>
              <a:rPr lang="ru-RU" sz="3200" dirty="0"/>
              <a:t>: определяет выходной сигнал, который определяется входными сигналами.</a:t>
            </a:r>
          </a:p>
          <a:p>
            <a:r>
              <a:rPr lang="ru-RU" sz="3200" b="1" dirty="0" err="1"/>
              <a:t>Полносвязная</a:t>
            </a:r>
            <a:r>
              <a:rPr lang="ru-RU" sz="3200" b="1" dirty="0"/>
              <a:t> нейронная сеть</a:t>
            </a:r>
            <a:r>
              <a:rPr lang="ru-RU" sz="3200" dirty="0"/>
              <a:t> или </a:t>
            </a:r>
            <a:r>
              <a:rPr lang="ru-RU" sz="3200" b="1" dirty="0"/>
              <a:t>прямая нейронная сеть: </a:t>
            </a:r>
            <a:r>
              <a:rPr lang="ru-RU" sz="3200" dirty="0"/>
              <a:t>состоит из нескольких слоев нейронов, каждый из которых полностью соединен с каждым нейроном в следующем слое.</a:t>
            </a:r>
          </a:p>
        </p:txBody>
      </p:sp>
      <p:sp>
        <p:nvSpPr>
          <p:cNvPr id="4" name="Номер слайда 3">
            <a:extLst>
              <a:ext uri="{FF2B5EF4-FFF2-40B4-BE49-F238E27FC236}">
                <a16:creationId xmlns:a16="http://schemas.microsoft.com/office/drawing/2014/main" id="{A89EDC1E-1A04-4C45-A2FF-ACF36069B66F}"/>
              </a:ext>
            </a:extLst>
          </p:cNvPr>
          <p:cNvSpPr>
            <a:spLocks noGrp="1"/>
          </p:cNvSpPr>
          <p:nvPr>
            <p:ph type="sldNum" sz="quarter" idx="12"/>
          </p:nvPr>
        </p:nvSpPr>
        <p:spPr/>
        <p:txBody>
          <a:bodyPr/>
          <a:lstStyle/>
          <a:p>
            <a:fld id="{E45B4E94-3240-4514-B2A5-A9985AA35336}" type="slidenum">
              <a:rPr lang="ru-RU" smtClean="0"/>
              <a:t>2</a:t>
            </a:fld>
            <a:endParaRPr lang="ru-RU"/>
          </a:p>
        </p:txBody>
      </p:sp>
    </p:spTree>
    <p:extLst>
      <p:ext uri="{BB962C8B-B14F-4D97-AF65-F5344CB8AC3E}">
        <p14:creationId xmlns:p14="http://schemas.microsoft.com/office/powerpoint/2010/main" val="80628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6CBF81-F07D-449D-889A-FFDFE620F5AB}"/>
              </a:ext>
            </a:extLst>
          </p:cNvPr>
          <p:cNvSpPr>
            <a:spLocks noGrp="1"/>
          </p:cNvSpPr>
          <p:nvPr>
            <p:ph type="title"/>
          </p:nvPr>
        </p:nvSpPr>
        <p:spPr/>
        <p:txBody>
          <a:bodyPr>
            <a:normAutofit/>
          </a:bodyPr>
          <a:lstStyle/>
          <a:p>
            <a:r>
              <a:rPr lang="ru-RU" sz="6000" dirty="0"/>
              <a:t>Основные определения</a:t>
            </a:r>
          </a:p>
        </p:txBody>
      </p:sp>
      <p:sp>
        <p:nvSpPr>
          <p:cNvPr id="3" name="Объект 2">
            <a:extLst>
              <a:ext uri="{FF2B5EF4-FFF2-40B4-BE49-F238E27FC236}">
                <a16:creationId xmlns:a16="http://schemas.microsoft.com/office/drawing/2014/main" id="{6C731BA4-E334-46BE-9C65-D3F6DD0F6C8F}"/>
              </a:ext>
            </a:extLst>
          </p:cNvPr>
          <p:cNvSpPr>
            <a:spLocks noGrp="1"/>
          </p:cNvSpPr>
          <p:nvPr>
            <p:ph idx="1"/>
          </p:nvPr>
        </p:nvSpPr>
        <p:spPr/>
        <p:txBody>
          <a:bodyPr/>
          <a:lstStyle/>
          <a:p>
            <a:r>
              <a:rPr lang="ru-RU" sz="4000" b="1" dirty="0"/>
              <a:t>Входной слой</a:t>
            </a:r>
            <a:r>
              <a:rPr lang="ru-RU" sz="4000" dirty="0"/>
              <a:t>: состоит из нейронов, принимающих входные данные.</a:t>
            </a:r>
          </a:p>
          <a:p>
            <a:r>
              <a:rPr lang="ru-RU" sz="4000" b="1" dirty="0"/>
              <a:t>Скрытые слои</a:t>
            </a:r>
            <a:r>
              <a:rPr lang="ru-RU" sz="4000" dirty="0"/>
              <a:t>: обрабатывают данные между входным и выходным слоями.</a:t>
            </a:r>
          </a:p>
          <a:p>
            <a:r>
              <a:rPr lang="ru-RU" sz="4000" b="1" dirty="0"/>
              <a:t>Выходной слой</a:t>
            </a:r>
            <a:r>
              <a:rPr lang="ru-RU" sz="4000" dirty="0"/>
              <a:t>: содержит нейроны, которые производят конечные предсказания или результаты.</a:t>
            </a:r>
          </a:p>
          <a:p>
            <a:endParaRPr lang="ru-RU" dirty="0"/>
          </a:p>
        </p:txBody>
      </p:sp>
      <p:sp>
        <p:nvSpPr>
          <p:cNvPr id="4" name="Номер слайда 3">
            <a:extLst>
              <a:ext uri="{FF2B5EF4-FFF2-40B4-BE49-F238E27FC236}">
                <a16:creationId xmlns:a16="http://schemas.microsoft.com/office/drawing/2014/main" id="{61E71388-6050-4C57-9DB0-CD69D66F39D4}"/>
              </a:ext>
            </a:extLst>
          </p:cNvPr>
          <p:cNvSpPr>
            <a:spLocks noGrp="1"/>
          </p:cNvSpPr>
          <p:nvPr>
            <p:ph type="sldNum" sz="quarter" idx="12"/>
          </p:nvPr>
        </p:nvSpPr>
        <p:spPr/>
        <p:txBody>
          <a:bodyPr/>
          <a:lstStyle/>
          <a:p>
            <a:fld id="{E45B4E94-3240-4514-B2A5-A9985AA35336}" type="slidenum">
              <a:rPr lang="ru-RU" smtClean="0"/>
              <a:t>3</a:t>
            </a:fld>
            <a:endParaRPr lang="ru-RU"/>
          </a:p>
        </p:txBody>
      </p:sp>
    </p:spTree>
    <p:extLst>
      <p:ext uri="{BB962C8B-B14F-4D97-AF65-F5344CB8AC3E}">
        <p14:creationId xmlns:p14="http://schemas.microsoft.com/office/powerpoint/2010/main" val="1008832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8F0586-EF98-4482-AE99-37CD2DF7BC81}"/>
              </a:ext>
            </a:extLst>
          </p:cNvPr>
          <p:cNvSpPr>
            <a:spLocks noGrp="1"/>
          </p:cNvSpPr>
          <p:nvPr>
            <p:ph type="title"/>
          </p:nvPr>
        </p:nvSpPr>
        <p:spPr/>
        <p:txBody>
          <a:bodyPr>
            <a:normAutofit/>
          </a:bodyPr>
          <a:lstStyle/>
          <a:p>
            <a:r>
              <a:rPr lang="ru-RU" sz="6000" dirty="0"/>
              <a:t>Вид п. нейронной сети</a:t>
            </a:r>
          </a:p>
        </p:txBody>
      </p:sp>
      <p:pic>
        <p:nvPicPr>
          <p:cNvPr id="5" name="Объект 4">
            <a:extLst>
              <a:ext uri="{FF2B5EF4-FFF2-40B4-BE49-F238E27FC236}">
                <a16:creationId xmlns:a16="http://schemas.microsoft.com/office/drawing/2014/main" id="{D85C9D05-A6CA-46EE-A606-7E773BFE03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7040" y="1690688"/>
            <a:ext cx="8017919" cy="4868305"/>
          </a:xfrm>
        </p:spPr>
      </p:pic>
      <p:sp>
        <p:nvSpPr>
          <p:cNvPr id="6" name="Номер слайда 5">
            <a:extLst>
              <a:ext uri="{FF2B5EF4-FFF2-40B4-BE49-F238E27FC236}">
                <a16:creationId xmlns:a16="http://schemas.microsoft.com/office/drawing/2014/main" id="{B998D74E-45DA-4580-B487-AEA302CACB04}"/>
              </a:ext>
            </a:extLst>
          </p:cNvPr>
          <p:cNvSpPr>
            <a:spLocks noGrp="1"/>
          </p:cNvSpPr>
          <p:nvPr>
            <p:ph type="sldNum" sz="quarter" idx="12"/>
          </p:nvPr>
        </p:nvSpPr>
        <p:spPr/>
        <p:txBody>
          <a:bodyPr/>
          <a:lstStyle/>
          <a:p>
            <a:fld id="{E45B4E94-3240-4514-B2A5-A9985AA35336}" type="slidenum">
              <a:rPr lang="ru-RU" smtClean="0"/>
              <a:t>4</a:t>
            </a:fld>
            <a:endParaRPr lang="ru-RU"/>
          </a:p>
        </p:txBody>
      </p:sp>
    </p:spTree>
    <p:extLst>
      <p:ext uri="{BB962C8B-B14F-4D97-AF65-F5344CB8AC3E}">
        <p14:creationId xmlns:p14="http://schemas.microsoft.com/office/powerpoint/2010/main" val="762753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60AB42-DAD0-40B5-BFD0-58EF509AF67A}"/>
              </a:ext>
            </a:extLst>
          </p:cNvPr>
          <p:cNvSpPr>
            <a:spLocks noGrp="1"/>
          </p:cNvSpPr>
          <p:nvPr>
            <p:ph type="title"/>
          </p:nvPr>
        </p:nvSpPr>
        <p:spPr>
          <a:xfrm>
            <a:off x="838200" y="1782039"/>
            <a:ext cx="10515600" cy="3293922"/>
          </a:xfrm>
        </p:spPr>
        <p:txBody>
          <a:bodyPr>
            <a:normAutofit/>
          </a:bodyPr>
          <a:lstStyle/>
          <a:p>
            <a:pPr algn="ctr"/>
            <a:r>
              <a:rPr lang="ru-RU" sz="8000" dirty="0"/>
              <a:t>Принцип работы п. нейронных сетей</a:t>
            </a:r>
          </a:p>
        </p:txBody>
      </p:sp>
      <p:sp>
        <p:nvSpPr>
          <p:cNvPr id="4" name="Номер слайда 3">
            <a:extLst>
              <a:ext uri="{FF2B5EF4-FFF2-40B4-BE49-F238E27FC236}">
                <a16:creationId xmlns:a16="http://schemas.microsoft.com/office/drawing/2014/main" id="{47624233-24BA-45CC-B13E-91D8B5A44FAA}"/>
              </a:ext>
            </a:extLst>
          </p:cNvPr>
          <p:cNvSpPr>
            <a:spLocks noGrp="1"/>
          </p:cNvSpPr>
          <p:nvPr>
            <p:ph type="sldNum" sz="quarter" idx="12"/>
          </p:nvPr>
        </p:nvSpPr>
        <p:spPr/>
        <p:txBody>
          <a:bodyPr/>
          <a:lstStyle/>
          <a:p>
            <a:fld id="{E45B4E94-3240-4514-B2A5-A9985AA35336}" type="slidenum">
              <a:rPr lang="ru-RU" smtClean="0"/>
              <a:t>5</a:t>
            </a:fld>
            <a:endParaRPr lang="ru-RU"/>
          </a:p>
        </p:txBody>
      </p:sp>
    </p:spTree>
    <p:extLst>
      <p:ext uri="{BB962C8B-B14F-4D97-AF65-F5344CB8AC3E}">
        <p14:creationId xmlns:p14="http://schemas.microsoft.com/office/powerpoint/2010/main" val="1570310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0ED065-755E-47CB-B297-909084CA9170}"/>
              </a:ext>
            </a:extLst>
          </p:cNvPr>
          <p:cNvSpPr>
            <a:spLocks noGrp="1"/>
          </p:cNvSpPr>
          <p:nvPr>
            <p:ph type="title"/>
          </p:nvPr>
        </p:nvSpPr>
        <p:spPr>
          <a:xfrm>
            <a:off x="838200" y="608292"/>
            <a:ext cx="10515600" cy="1325563"/>
          </a:xfrm>
        </p:spPr>
        <p:txBody>
          <a:bodyPr>
            <a:normAutofit/>
          </a:bodyPr>
          <a:lstStyle/>
          <a:p>
            <a:r>
              <a:rPr lang="ru-RU" sz="6000" dirty="0"/>
              <a:t>4 основных этапа</a:t>
            </a:r>
          </a:p>
        </p:txBody>
      </p:sp>
      <p:sp>
        <p:nvSpPr>
          <p:cNvPr id="3" name="Объект 2">
            <a:extLst>
              <a:ext uri="{FF2B5EF4-FFF2-40B4-BE49-F238E27FC236}">
                <a16:creationId xmlns:a16="http://schemas.microsoft.com/office/drawing/2014/main" id="{C5588FF1-29C3-422A-A3AE-B5519DDAE271}"/>
              </a:ext>
            </a:extLst>
          </p:cNvPr>
          <p:cNvSpPr>
            <a:spLocks noGrp="1"/>
          </p:cNvSpPr>
          <p:nvPr>
            <p:ph idx="1"/>
          </p:nvPr>
        </p:nvSpPr>
        <p:spPr>
          <a:xfrm>
            <a:off x="838200" y="2319197"/>
            <a:ext cx="10515600" cy="3651810"/>
          </a:xfrm>
        </p:spPr>
        <p:txBody>
          <a:bodyPr/>
          <a:lstStyle/>
          <a:p>
            <a:r>
              <a:rPr lang="ru-RU" sz="4400" dirty="0"/>
              <a:t>Инициализация весов</a:t>
            </a:r>
          </a:p>
          <a:p>
            <a:r>
              <a:rPr lang="ru-RU" sz="4400" dirty="0"/>
              <a:t>Прямое распространение</a:t>
            </a:r>
          </a:p>
          <a:p>
            <a:r>
              <a:rPr lang="ru-RU" sz="4400" dirty="0"/>
              <a:t>Обратное распространение ошибки:</a:t>
            </a:r>
          </a:p>
          <a:p>
            <a:r>
              <a:rPr lang="ru-RU" sz="4400" dirty="0"/>
              <a:t>Обучение</a:t>
            </a:r>
          </a:p>
          <a:p>
            <a:endParaRPr lang="ru-RU" dirty="0"/>
          </a:p>
        </p:txBody>
      </p:sp>
      <p:sp>
        <p:nvSpPr>
          <p:cNvPr id="4" name="Номер слайда 3">
            <a:extLst>
              <a:ext uri="{FF2B5EF4-FFF2-40B4-BE49-F238E27FC236}">
                <a16:creationId xmlns:a16="http://schemas.microsoft.com/office/drawing/2014/main" id="{E5A3F399-1695-461B-8C66-A740CFBCDD1E}"/>
              </a:ext>
            </a:extLst>
          </p:cNvPr>
          <p:cNvSpPr>
            <a:spLocks noGrp="1"/>
          </p:cNvSpPr>
          <p:nvPr>
            <p:ph type="sldNum" sz="quarter" idx="12"/>
          </p:nvPr>
        </p:nvSpPr>
        <p:spPr/>
        <p:txBody>
          <a:bodyPr/>
          <a:lstStyle/>
          <a:p>
            <a:fld id="{E45B4E94-3240-4514-B2A5-A9985AA35336}" type="slidenum">
              <a:rPr lang="ru-RU" smtClean="0"/>
              <a:t>6</a:t>
            </a:fld>
            <a:endParaRPr lang="ru-RU"/>
          </a:p>
        </p:txBody>
      </p:sp>
    </p:spTree>
    <p:extLst>
      <p:ext uri="{BB962C8B-B14F-4D97-AF65-F5344CB8AC3E}">
        <p14:creationId xmlns:p14="http://schemas.microsoft.com/office/powerpoint/2010/main" val="4134609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103CEE-8BA3-4DE3-B00E-9644B0BE8BEB}"/>
              </a:ext>
            </a:extLst>
          </p:cNvPr>
          <p:cNvSpPr>
            <a:spLocks noGrp="1"/>
          </p:cNvSpPr>
          <p:nvPr>
            <p:ph type="title"/>
          </p:nvPr>
        </p:nvSpPr>
        <p:spPr>
          <a:xfrm>
            <a:off x="838200" y="277999"/>
            <a:ext cx="10515600" cy="1325563"/>
          </a:xfrm>
        </p:spPr>
        <p:txBody>
          <a:bodyPr/>
          <a:lstStyle/>
          <a:p>
            <a:r>
              <a:rPr lang="ru-RU" dirty="0"/>
              <a:t>1. Инициализация весов</a:t>
            </a:r>
          </a:p>
        </p:txBody>
      </p:sp>
      <p:sp>
        <p:nvSpPr>
          <p:cNvPr id="3" name="Объект 2">
            <a:extLst>
              <a:ext uri="{FF2B5EF4-FFF2-40B4-BE49-F238E27FC236}">
                <a16:creationId xmlns:a16="http://schemas.microsoft.com/office/drawing/2014/main" id="{2D1F6475-7088-42C2-B957-F7469889E863}"/>
              </a:ext>
            </a:extLst>
          </p:cNvPr>
          <p:cNvSpPr>
            <a:spLocks noGrp="1"/>
          </p:cNvSpPr>
          <p:nvPr>
            <p:ph idx="1"/>
          </p:nvPr>
        </p:nvSpPr>
        <p:spPr>
          <a:xfrm>
            <a:off x="838200" y="1603562"/>
            <a:ext cx="10515600" cy="1670610"/>
          </a:xfrm>
        </p:spPr>
        <p:txBody>
          <a:bodyPr/>
          <a:lstStyle/>
          <a:p>
            <a:pPr marL="0" indent="0">
              <a:buNone/>
            </a:pPr>
            <a:r>
              <a:rPr lang="ru-RU" sz="3600" dirty="0"/>
              <a:t>Веса инициализируются случайными значениями или с использованием специальных методов инициализации</a:t>
            </a:r>
          </a:p>
          <a:p>
            <a:endParaRPr lang="ru-RU" dirty="0"/>
          </a:p>
        </p:txBody>
      </p:sp>
      <p:sp>
        <p:nvSpPr>
          <p:cNvPr id="4" name="Номер слайда 3">
            <a:extLst>
              <a:ext uri="{FF2B5EF4-FFF2-40B4-BE49-F238E27FC236}">
                <a16:creationId xmlns:a16="http://schemas.microsoft.com/office/drawing/2014/main" id="{C72984B5-4083-4CBA-8128-30421916053A}"/>
              </a:ext>
            </a:extLst>
          </p:cNvPr>
          <p:cNvSpPr>
            <a:spLocks noGrp="1"/>
          </p:cNvSpPr>
          <p:nvPr>
            <p:ph type="sldNum" sz="quarter" idx="12"/>
          </p:nvPr>
        </p:nvSpPr>
        <p:spPr/>
        <p:txBody>
          <a:bodyPr/>
          <a:lstStyle/>
          <a:p>
            <a:fld id="{E45B4E94-3240-4514-B2A5-A9985AA35336}" type="slidenum">
              <a:rPr lang="ru-RU" smtClean="0"/>
              <a:t>7</a:t>
            </a:fld>
            <a:endParaRPr lang="ru-RU"/>
          </a:p>
        </p:txBody>
      </p:sp>
      <p:sp>
        <p:nvSpPr>
          <p:cNvPr id="5" name="Объект 2">
            <a:extLst>
              <a:ext uri="{FF2B5EF4-FFF2-40B4-BE49-F238E27FC236}">
                <a16:creationId xmlns:a16="http://schemas.microsoft.com/office/drawing/2014/main" id="{408540FE-275E-4EF6-A7DE-2D92FAD952EC}"/>
              </a:ext>
            </a:extLst>
          </p:cNvPr>
          <p:cNvSpPr txBox="1">
            <a:spLocks/>
          </p:cNvSpPr>
          <p:nvPr/>
        </p:nvSpPr>
        <p:spPr>
          <a:xfrm>
            <a:off x="963706" y="4586661"/>
            <a:ext cx="10515600" cy="195225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3600" dirty="0"/>
              <a:t>Каждому нейрону на вход подаются данные, умноженные на соответствующие веса. Затем к полученной сумме применяется функция активации, и результат передается дальше по сети.</a:t>
            </a:r>
          </a:p>
          <a:p>
            <a:endParaRPr lang="ru-RU" dirty="0"/>
          </a:p>
        </p:txBody>
      </p:sp>
      <p:sp>
        <p:nvSpPr>
          <p:cNvPr id="6" name="Заголовок 1">
            <a:extLst>
              <a:ext uri="{FF2B5EF4-FFF2-40B4-BE49-F238E27FC236}">
                <a16:creationId xmlns:a16="http://schemas.microsoft.com/office/drawing/2014/main" id="{4F958BD7-3F8A-41F5-AFA0-8D260BA43C37}"/>
              </a:ext>
            </a:extLst>
          </p:cNvPr>
          <p:cNvSpPr txBox="1">
            <a:spLocks/>
          </p:cNvSpPr>
          <p:nvPr/>
        </p:nvSpPr>
        <p:spPr>
          <a:xfrm>
            <a:off x="838200" y="326109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2. Прямое распространение</a:t>
            </a:r>
          </a:p>
        </p:txBody>
      </p:sp>
    </p:spTree>
    <p:extLst>
      <p:ext uri="{BB962C8B-B14F-4D97-AF65-F5344CB8AC3E}">
        <p14:creationId xmlns:p14="http://schemas.microsoft.com/office/powerpoint/2010/main" val="48243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103CEE-8BA3-4DE3-B00E-9644B0BE8BEB}"/>
              </a:ext>
            </a:extLst>
          </p:cNvPr>
          <p:cNvSpPr>
            <a:spLocks noGrp="1"/>
          </p:cNvSpPr>
          <p:nvPr>
            <p:ph type="title"/>
          </p:nvPr>
        </p:nvSpPr>
        <p:spPr>
          <a:xfrm>
            <a:off x="838200" y="277999"/>
            <a:ext cx="10515600" cy="1325563"/>
          </a:xfrm>
        </p:spPr>
        <p:txBody>
          <a:bodyPr/>
          <a:lstStyle/>
          <a:p>
            <a:r>
              <a:rPr lang="ru-RU" dirty="0"/>
              <a:t>3. Обратное распространение ошибки</a:t>
            </a:r>
          </a:p>
        </p:txBody>
      </p:sp>
      <p:sp>
        <p:nvSpPr>
          <p:cNvPr id="3" name="Объект 2">
            <a:extLst>
              <a:ext uri="{FF2B5EF4-FFF2-40B4-BE49-F238E27FC236}">
                <a16:creationId xmlns:a16="http://schemas.microsoft.com/office/drawing/2014/main" id="{2D1F6475-7088-42C2-B957-F7469889E863}"/>
              </a:ext>
            </a:extLst>
          </p:cNvPr>
          <p:cNvSpPr>
            <a:spLocks noGrp="1"/>
          </p:cNvSpPr>
          <p:nvPr>
            <p:ph idx="1"/>
          </p:nvPr>
        </p:nvSpPr>
        <p:spPr>
          <a:xfrm>
            <a:off x="838200" y="1823384"/>
            <a:ext cx="10515600" cy="4313144"/>
          </a:xfrm>
        </p:spPr>
        <p:txBody>
          <a:bodyPr>
            <a:normAutofit/>
          </a:bodyPr>
          <a:lstStyle/>
          <a:p>
            <a:pPr marL="457200" lvl="1" indent="0">
              <a:buNone/>
            </a:pPr>
            <a:r>
              <a:rPr lang="ru-RU" sz="3600" dirty="0"/>
              <a:t>Вычисляется ошибка на выходном слое сети. Ошибка определяется как разница между предсказанным и истинным значением.</a:t>
            </a:r>
          </a:p>
          <a:p>
            <a:pPr marL="457200" lvl="1" indent="0">
              <a:buNone/>
            </a:pPr>
            <a:r>
              <a:rPr lang="ru-RU" sz="3600" dirty="0"/>
              <a:t>Ошибка распространяется назад через сеть, корректируя веса с учетом градиента функции потерь по отношению к весам (направление, в котором необходимо изменить веса модели, чтобы уменьшить ошибку предсказания.).</a:t>
            </a:r>
          </a:p>
          <a:p>
            <a:endParaRPr lang="ru-RU" sz="3600" dirty="0"/>
          </a:p>
        </p:txBody>
      </p:sp>
      <p:sp>
        <p:nvSpPr>
          <p:cNvPr id="4" name="Номер слайда 3">
            <a:extLst>
              <a:ext uri="{FF2B5EF4-FFF2-40B4-BE49-F238E27FC236}">
                <a16:creationId xmlns:a16="http://schemas.microsoft.com/office/drawing/2014/main" id="{C72984B5-4083-4CBA-8128-30421916053A}"/>
              </a:ext>
            </a:extLst>
          </p:cNvPr>
          <p:cNvSpPr>
            <a:spLocks noGrp="1"/>
          </p:cNvSpPr>
          <p:nvPr>
            <p:ph type="sldNum" sz="quarter" idx="12"/>
          </p:nvPr>
        </p:nvSpPr>
        <p:spPr/>
        <p:txBody>
          <a:bodyPr/>
          <a:lstStyle/>
          <a:p>
            <a:fld id="{E45B4E94-3240-4514-B2A5-A9985AA35336}" type="slidenum">
              <a:rPr lang="ru-RU" smtClean="0"/>
              <a:t>8</a:t>
            </a:fld>
            <a:endParaRPr lang="ru-RU"/>
          </a:p>
        </p:txBody>
      </p:sp>
    </p:spTree>
    <p:extLst>
      <p:ext uri="{BB962C8B-B14F-4D97-AF65-F5344CB8AC3E}">
        <p14:creationId xmlns:p14="http://schemas.microsoft.com/office/powerpoint/2010/main" val="1114833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103CEE-8BA3-4DE3-B00E-9644B0BE8BEB}"/>
              </a:ext>
            </a:extLst>
          </p:cNvPr>
          <p:cNvSpPr>
            <a:spLocks noGrp="1"/>
          </p:cNvSpPr>
          <p:nvPr>
            <p:ph type="title"/>
          </p:nvPr>
        </p:nvSpPr>
        <p:spPr>
          <a:xfrm>
            <a:off x="838200" y="277999"/>
            <a:ext cx="10515600" cy="1325563"/>
          </a:xfrm>
        </p:spPr>
        <p:txBody>
          <a:bodyPr/>
          <a:lstStyle/>
          <a:p>
            <a:r>
              <a:rPr lang="ru-RU" dirty="0"/>
              <a:t>4. Обучение</a:t>
            </a:r>
          </a:p>
        </p:txBody>
      </p:sp>
      <p:sp>
        <p:nvSpPr>
          <p:cNvPr id="3" name="Объект 2">
            <a:extLst>
              <a:ext uri="{FF2B5EF4-FFF2-40B4-BE49-F238E27FC236}">
                <a16:creationId xmlns:a16="http://schemas.microsoft.com/office/drawing/2014/main" id="{2D1F6475-7088-42C2-B957-F7469889E863}"/>
              </a:ext>
            </a:extLst>
          </p:cNvPr>
          <p:cNvSpPr>
            <a:spLocks noGrp="1"/>
          </p:cNvSpPr>
          <p:nvPr>
            <p:ph idx="1"/>
          </p:nvPr>
        </p:nvSpPr>
        <p:spPr>
          <a:xfrm>
            <a:off x="838200" y="2308177"/>
            <a:ext cx="10515600" cy="2701271"/>
          </a:xfrm>
        </p:spPr>
        <p:txBody>
          <a:bodyPr>
            <a:normAutofit/>
          </a:bodyPr>
          <a:lstStyle/>
          <a:p>
            <a:pPr marL="457200" lvl="1" indent="0">
              <a:buNone/>
            </a:pPr>
            <a:r>
              <a:rPr lang="ru-RU" sz="4000" dirty="0"/>
              <a:t>Процесс обучения продолжается до тех пор, пока ошибка не достигнет приемлемого уровня или пока не будет выполнено заданное количество эпох (итераций).</a:t>
            </a:r>
            <a:endParaRPr lang="ru-RU" sz="3600" dirty="0"/>
          </a:p>
        </p:txBody>
      </p:sp>
      <p:sp>
        <p:nvSpPr>
          <p:cNvPr id="4" name="Номер слайда 3">
            <a:extLst>
              <a:ext uri="{FF2B5EF4-FFF2-40B4-BE49-F238E27FC236}">
                <a16:creationId xmlns:a16="http://schemas.microsoft.com/office/drawing/2014/main" id="{C72984B5-4083-4CBA-8128-30421916053A}"/>
              </a:ext>
            </a:extLst>
          </p:cNvPr>
          <p:cNvSpPr>
            <a:spLocks noGrp="1"/>
          </p:cNvSpPr>
          <p:nvPr>
            <p:ph type="sldNum" sz="quarter" idx="12"/>
          </p:nvPr>
        </p:nvSpPr>
        <p:spPr/>
        <p:txBody>
          <a:bodyPr/>
          <a:lstStyle/>
          <a:p>
            <a:fld id="{E45B4E94-3240-4514-B2A5-A9985AA35336}" type="slidenum">
              <a:rPr lang="ru-RU" smtClean="0"/>
              <a:t>9</a:t>
            </a:fld>
            <a:endParaRPr lang="ru-RU"/>
          </a:p>
        </p:txBody>
      </p:sp>
    </p:spTree>
    <p:extLst>
      <p:ext uri="{BB962C8B-B14F-4D97-AF65-F5344CB8AC3E}">
        <p14:creationId xmlns:p14="http://schemas.microsoft.com/office/powerpoint/2010/main" val="119323833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915</Words>
  <Application>Microsoft Office PowerPoint</Application>
  <PresentationFormat>Широкоэкранный</PresentationFormat>
  <Paragraphs>83</Paragraphs>
  <Slides>19</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19</vt:i4>
      </vt:variant>
    </vt:vector>
  </HeadingPairs>
  <TitlesOfParts>
    <vt:vector size="24" baseType="lpstr">
      <vt:lpstr>Arial</vt:lpstr>
      <vt:lpstr>Calibri</vt:lpstr>
      <vt:lpstr>Calibri Light</vt:lpstr>
      <vt:lpstr>Cambria Math</vt:lpstr>
      <vt:lpstr>Тема Office</vt:lpstr>
      <vt:lpstr>Структура и принцип работы полносвязных нейронных сетей</vt:lpstr>
      <vt:lpstr>Основные определения</vt:lpstr>
      <vt:lpstr>Основные определения</vt:lpstr>
      <vt:lpstr>Вид п. нейронной сети</vt:lpstr>
      <vt:lpstr>Принцип работы п. нейронных сетей</vt:lpstr>
      <vt:lpstr>4 основных этапа</vt:lpstr>
      <vt:lpstr>1. Инициализация весов</vt:lpstr>
      <vt:lpstr>3. Обратное распространение ошибки</vt:lpstr>
      <vt:lpstr>4. Обучение</vt:lpstr>
      <vt:lpstr>Упрощенный наглядный пример</vt:lpstr>
      <vt:lpstr>Презентация PowerPoint</vt:lpstr>
      <vt:lpstr>Презентация PowerPoint</vt:lpstr>
      <vt:lpstr>Презентация PowerPoint</vt:lpstr>
      <vt:lpstr>Усложнение системы</vt:lpstr>
      <vt:lpstr>Презентация PowerPoint</vt:lpstr>
      <vt:lpstr>Презентация PowerPoint</vt:lpstr>
      <vt:lpstr>Презентация PowerPoint</vt:lpstr>
      <vt:lpstr>Плюсы и минусы полносвязных сетей</vt:lpstr>
      <vt:lpstr>Примеры применения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Структура и принцип работы полносвязных нейронных сетей</dc:title>
  <dc:creator>kirill</dc:creator>
  <cp:lastModifiedBy>kirill</cp:lastModifiedBy>
  <cp:revision>14</cp:revision>
  <dcterms:created xsi:type="dcterms:W3CDTF">2024-05-19T13:14:58Z</dcterms:created>
  <dcterms:modified xsi:type="dcterms:W3CDTF">2024-05-19T17:09:50Z</dcterms:modified>
</cp:coreProperties>
</file>