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65" r:id="rId3"/>
    <p:sldId id="257" r:id="rId4"/>
    <p:sldId id="269" r:id="rId5"/>
    <p:sldId id="271" r:id="rId6"/>
    <p:sldId id="272" r:id="rId7"/>
    <p:sldId id="294" r:id="rId8"/>
    <p:sldId id="292" r:id="rId9"/>
    <p:sldId id="293" r:id="rId10"/>
    <p:sldId id="273" r:id="rId11"/>
    <p:sldId id="295" r:id="rId12"/>
    <p:sldId id="296" r:id="rId13"/>
    <p:sldId id="297" r:id="rId14"/>
    <p:sldId id="274" r:id="rId15"/>
    <p:sldId id="276" r:id="rId16"/>
    <p:sldId id="290" r:id="rId17"/>
    <p:sldId id="26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4660"/>
  </p:normalViewPr>
  <p:slideViewPr>
    <p:cSldViewPr snapToGrid="0">
      <p:cViewPr varScale="1">
        <p:scale>
          <a:sx n="62" d="100"/>
          <a:sy n="62" d="100"/>
        </p:scale>
        <p:origin x="8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710D2-DE7E-4A8D-A061-1C7148D4BE8F}" type="datetimeFigureOut">
              <a:rPr lang="ru-RU" smtClean="0"/>
              <a:t>12.03.2020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1881D-FEAE-4AC2-83C5-7BC931338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20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881D-FEAE-4AC2-83C5-7BC9313384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889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705FA-A65F-4168-800F-EC82E1CD1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D02102-CB81-4944-9FBA-5B7F2CF3B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0A0076-0688-4519-8579-F5E35AFE2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73E607-9BFA-4E48-B7E1-794DBFF7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4941F7-F761-437C-8657-D0D80C6C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06AF-F5FA-4C9E-89E7-FA6FCC5FC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17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2BAC12-F8C3-49BB-9F99-F9E1A297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8A3957-BFC4-4EF6-97DF-AEABBD45A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331315-04D1-4FFF-8EEA-3969EB41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BC9CAB-A7CF-4173-A25A-47316A85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49E471-E3EF-4724-94E6-535097D3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06AF-F5FA-4C9E-89E7-FA6FCC5FC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99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57CA120-09A1-4C71-B172-9068C1D33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19A8CE-304F-49A5-96F6-C0B90F9A6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92E1D5-A739-4D6F-984F-3A2321F67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80B4CA-B060-4173-8E96-D8C1E3D5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E8BC6A-262A-4DB9-B866-750C81E2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06AF-F5FA-4C9E-89E7-FA6FCC5FC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5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6132447"/>
            <a:ext cx="8534400" cy="3047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797889" y="6537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881069" y="56965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654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6132447"/>
            <a:ext cx="8534400" cy="3047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797889" y="6537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881069" y="56965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3901769"/>
            <a:ext cx="8534400" cy="940999"/>
          </a:xfrm>
        </p:spPr>
        <p:txBody>
          <a:bodyPr anchor="b">
            <a:normAutofit/>
          </a:bodyPr>
          <a:lstStyle>
            <a:lvl1pPr algn="ctr">
              <a:defRPr sz="4267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4849607"/>
            <a:ext cx="85344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133" baseline="0">
                <a:solidFill>
                  <a:schemeClr val="bg1"/>
                </a:solidFill>
              </a:defRPr>
            </a:lvl1pPr>
            <a:lvl2pPr marL="609585" indent="0" algn="l">
              <a:buFontTx/>
              <a:buNone/>
              <a:defRPr/>
            </a:lvl2pPr>
            <a:lvl3pPr marL="1219170" indent="0" algn="l">
              <a:buFontTx/>
              <a:buNone/>
              <a:defRPr/>
            </a:lvl3pPr>
            <a:lvl4pPr marL="1828754" indent="0" algn="l">
              <a:buFontTx/>
              <a:buNone/>
              <a:defRPr/>
            </a:lvl4pPr>
            <a:lvl5pPr marL="2438339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8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9591" y="1329895"/>
            <a:ext cx="7953917" cy="1985292"/>
          </a:xfrm>
        </p:spPr>
        <p:txBody>
          <a:bodyPr anchor="b">
            <a:normAutofit/>
          </a:bodyPr>
          <a:lstStyle>
            <a:lvl1pPr>
              <a:defRPr sz="4267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0930" y="3429000"/>
            <a:ext cx="7954433" cy="2203451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133"/>
            </a:lvl1pPr>
            <a:lvl2pPr marL="609585" indent="0" algn="l">
              <a:buFontTx/>
              <a:buNone/>
              <a:defRPr/>
            </a:lvl2pPr>
            <a:lvl3pPr marL="1219170" indent="0" algn="l">
              <a:buFontTx/>
              <a:buNone/>
              <a:defRPr/>
            </a:lvl3pPr>
            <a:lvl4pPr marL="1828754" indent="0" algn="l">
              <a:buFontTx/>
              <a:buNone/>
              <a:defRPr/>
            </a:lvl4pPr>
            <a:lvl5pPr marL="2438339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4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0853" y="1236509"/>
            <a:ext cx="3617659" cy="2192491"/>
          </a:xfrm>
        </p:spPr>
        <p:txBody>
          <a:bodyPr anchor="t" anchorCtr="0">
            <a:normAutofit/>
          </a:bodyPr>
          <a:lstStyle>
            <a:lvl1pPr>
              <a:defRPr sz="3733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17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09600" y="2680373"/>
            <a:ext cx="10972800" cy="827311"/>
          </a:xfrm>
        </p:spPr>
        <p:txBody>
          <a:bodyPr>
            <a:normAutofit/>
          </a:bodyPr>
          <a:lstStyle>
            <a:lvl1pPr algn="ctr">
              <a:defRPr sz="4267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3716939"/>
            <a:ext cx="10972800" cy="792163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609585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121917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828754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2438339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6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9FF9A-3AE3-4357-B64A-D352EAB7E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B48133-74BA-4195-B4E4-C29490EB7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3CA4DB-51DA-4DE1-9318-FF685D15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B54249-5202-471C-B09B-4E3F4E642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32D1C1-895B-48D2-A05D-A5D3D59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06AF-F5FA-4C9E-89E7-FA6FCC5FC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32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AE1CE6-3A57-462C-84A3-477BDFF1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D24378-19A3-4DE2-83CF-726CA703F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F66925-B8FA-4626-AEFA-521308CE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DC9A73-4B5C-451C-B3CF-89E1CFE9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42FF46-0DA6-420D-986A-22B5ECEBE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06AF-F5FA-4C9E-89E7-FA6FCC5FC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2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C1EF8D-6EBF-4969-A9E2-B7EA41D2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046AA0-6697-4744-BD70-75F77F795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6B9212-80EE-4176-8984-9372148F1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B5A736-1A9E-4BB5-B830-14B4146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07AEED-6EEF-42EC-97A0-02B27D76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FCFB15-90D9-4B94-A781-06C9BAB2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06AF-F5FA-4C9E-89E7-FA6FCC5FC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74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454AF7-F055-44BB-B5C0-7C58BA173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844193-4F47-4684-B0D1-7551878D1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D5AA03-7506-4059-B687-85A0DD1A3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6E2F9C-47F6-4B4B-BAA1-EABB23AAB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7F8B6F8-1C84-45A2-8BBB-86091B802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BE7E9C-44F7-472E-91F6-4B1148D4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14E0BB6-C53C-41EF-95DB-ECDC01F85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2FBD98F-F082-428E-BC42-B775FB2B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06AF-F5FA-4C9E-89E7-FA6FCC5FC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BA87F-5E52-4FE5-AAC0-ACAC382B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E854EDD-3B5D-4D91-B792-61851F5B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EA083EB-25AD-463A-A2E4-16299DC6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C6B764-408C-4C18-94DE-53BA6EE9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06AF-F5FA-4C9E-89E7-FA6FCC5FC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93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E7B86B2-681A-4341-AE53-89A8B83D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25F684D-709E-4B61-9511-FBE41595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49229D-5F44-4B75-A3FE-91AB3212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06AF-F5FA-4C9E-89E7-FA6FCC5FC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53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7BC3F-9E8D-4152-B649-FF45FA38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E2A1AE-1EA6-436C-A79A-1902F9B72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4D893A1-6D40-4100-91AE-E65C779BF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F39F29-674B-45FE-A85D-DEA83D07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3D1D1E-E420-4F07-AD70-BEF7936E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EC040F-A2C8-4747-9EE6-9DB41A33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06AF-F5FA-4C9E-89E7-FA6FCC5FC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60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68EB3-9FC6-4CBB-A871-0B307410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8B7DBDD-C662-413E-8CFF-28FBE809F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27C3F2-8BD6-4362-BB8D-C70F31C2C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24F1BF-C0D4-4582-A264-60DF8ACC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739603-7844-4BB5-B21C-A03E8F61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BA7005-AF76-4FF5-AEAF-FCBF45F4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06AF-F5FA-4C9E-89E7-FA6FCC5FC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01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C6C49F-00D2-4982-8FF2-7AB833E0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1A077B-5DD3-4E1C-B0F1-0097E731D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AED1F4-018D-4FF1-9885-1DE1066E6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835CF7-62B3-4005-AA6C-4B41991A7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0D40C4-39B3-412A-9F4D-6D8338990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406AF-F5FA-4C9E-89E7-FA6FCC5FC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61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236510"/>
            <a:ext cx="109728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59932"/>
            <a:ext cx="109728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374357" y="439283"/>
            <a:ext cx="6208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3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609585" rtl="0" eaLnBrk="1" latinLnBrk="0" hangingPunct="1">
        <a:spcBef>
          <a:spcPct val="0"/>
        </a:spcBef>
        <a:buNone/>
        <a:defRPr sz="48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57866" y="2351314"/>
            <a:ext cx="9076267" cy="1548185"/>
          </a:xfrm>
        </p:spPr>
        <p:txBody>
          <a:bodyPr>
            <a:noAutofit/>
          </a:bodyPr>
          <a:lstStyle/>
          <a:p>
            <a:r>
              <a:rPr lang="ru-RU" sz="4600" dirty="0"/>
              <a:t>Система  учета интеллектуальной собственности организации</a:t>
            </a:r>
            <a:endParaRPr lang="en-US" sz="4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283390" y="4589856"/>
            <a:ext cx="3652458" cy="940997"/>
          </a:xfrm>
        </p:spPr>
        <p:txBody>
          <a:bodyPr>
            <a:noAutofit/>
          </a:bodyPr>
          <a:lstStyle/>
          <a:p>
            <a:pPr algn="l"/>
            <a:r>
              <a:rPr lang="ru-RU" sz="2200" dirty="0"/>
              <a:t>Выполнила: Никитина С.В. </a:t>
            </a:r>
          </a:p>
          <a:p>
            <a:pPr algn="l"/>
            <a:r>
              <a:rPr lang="ru-RU" sz="2200" dirty="0"/>
              <a:t>Группа К3121</a:t>
            </a:r>
          </a:p>
          <a:p>
            <a:pPr algn="l"/>
            <a:r>
              <a:rPr lang="ru-RU" sz="2200" dirty="0"/>
              <a:t>Проверил: Лямин А.В.</a:t>
            </a: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81FEA-0260-467D-AE16-37133333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9" y="0"/>
            <a:ext cx="12150531" cy="1931441"/>
          </a:xfrm>
        </p:spPr>
        <p:txBody>
          <a:bodyPr>
            <a:normAutofit fontScale="90000"/>
          </a:bodyPr>
          <a:lstStyle/>
          <a:p>
            <a:pPr algn="ctr"/>
            <a:br>
              <a:rPr lang="ru-RU" dirty="0"/>
            </a:br>
            <a:r>
              <a:rPr lang="ru-RU" b="1" dirty="0">
                <a:solidFill>
                  <a:srgbClr val="000000"/>
                </a:solidFill>
              </a:rPr>
              <a:t>Разработка прототипов интерфейсов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F661BB-B293-49E0-9F75-85FBBB9E36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0930" y="1397000"/>
            <a:ext cx="10614549" cy="4235451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1239501" y="6256885"/>
            <a:ext cx="51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87872B-AB6D-4D38-A41F-7071DD3E1085}"/>
              </a:ext>
            </a:extLst>
          </p:cNvPr>
          <p:cNvSpPr txBox="1"/>
          <p:nvPr/>
        </p:nvSpPr>
        <p:spPr>
          <a:xfrm>
            <a:off x="7561865" y="3724831"/>
            <a:ext cx="341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Страница аутентификации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B8803D-A132-4060-9BC1-E07C147ACED6}"/>
              </a:ext>
            </a:extLst>
          </p:cNvPr>
          <p:cNvSpPr txBox="1"/>
          <p:nvPr/>
        </p:nvSpPr>
        <p:spPr>
          <a:xfrm>
            <a:off x="2666426" y="4998584"/>
            <a:ext cx="252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Страница регистрации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A4BA00F-A9C8-478E-BD0A-996450D938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92" y="2709659"/>
            <a:ext cx="5940425" cy="2272665"/>
          </a:xfrm>
          <a:prstGeom prst="rect">
            <a:avLst/>
          </a:prstGeom>
        </p:spPr>
      </p:pic>
      <p:pic>
        <p:nvPicPr>
          <p:cNvPr id="13" name="Рисунок 12" descr="Изображение выглядит как природа&#10;&#10;Автоматически созданное описание">
            <a:extLst>
              <a:ext uri="{FF2B5EF4-FFF2-40B4-BE49-F238E27FC236}">
                <a16:creationId xmlns:a16="http://schemas.microsoft.com/office/drawing/2014/main" id="{3CCEE15B-D35B-46AE-822C-E59E5FBE52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298" y="1397000"/>
            <a:ext cx="5940425" cy="231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9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81FEA-0260-467D-AE16-37133333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9" y="0"/>
            <a:ext cx="12150531" cy="1931441"/>
          </a:xfrm>
        </p:spPr>
        <p:txBody>
          <a:bodyPr>
            <a:normAutofit fontScale="90000"/>
          </a:bodyPr>
          <a:lstStyle/>
          <a:p>
            <a:pPr algn="ctr"/>
            <a:br>
              <a:rPr lang="ru-RU" dirty="0"/>
            </a:br>
            <a:r>
              <a:rPr lang="ru-RU" b="1" dirty="0">
                <a:solidFill>
                  <a:srgbClr val="000000"/>
                </a:solidFill>
              </a:rPr>
              <a:t>Разработка прототипов интерфейсов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F661BB-B293-49E0-9F75-85FBBB9E36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0930" y="1397000"/>
            <a:ext cx="10614549" cy="4235451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1239501" y="6256885"/>
            <a:ext cx="51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87872B-AB6D-4D38-A41F-7071DD3E1085}"/>
              </a:ext>
            </a:extLst>
          </p:cNvPr>
          <p:cNvSpPr txBox="1"/>
          <p:nvPr/>
        </p:nvSpPr>
        <p:spPr>
          <a:xfrm>
            <a:off x="7760304" y="4442992"/>
            <a:ext cx="341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Интерфейс менеджера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B8803D-A132-4060-9BC1-E07C147ACED6}"/>
              </a:ext>
            </a:extLst>
          </p:cNvPr>
          <p:cNvSpPr txBox="1"/>
          <p:nvPr/>
        </p:nvSpPr>
        <p:spPr>
          <a:xfrm>
            <a:off x="2322364" y="5105781"/>
            <a:ext cx="312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Панель администрирования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614066-8A15-4E08-8F6E-1490C81276A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30" y="2455748"/>
            <a:ext cx="5711825" cy="262699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31F950D-9CDA-40D1-9AFA-395DA77A43C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725" y="1661508"/>
            <a:ext cx="5940425" cy="273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8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C6D2BE3-C594-4D03-9721-F3B900D26EB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7" y="2476246"/>
            <a:ext cx="5940425" cy="262953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05D54CF-DF86-4B6F-9747-375D7AD6008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834" y="1436280"/>
            <a:ext cx="5940425" cy="273431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81FEA-0260-467D-AE16-37133333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9" y="0"/>
            <a:ext cx="12150531" cy="1931441"/>
          </a:xfrm>
        </p:spPr>
        <p:txBody>
          <a:bodyPr>
            <a:normAutofit fontScale="90000"/>
          </a:bodyPr>
          <a:lstStyle/>
          <a:p>
            <a:pPr algn="ctr"/>
            <a:br>
              <a:rPr lang="ru-RU" dirty="0"/>
            </a:br>
            <a:r>
              <a:rPr lang="ru-RU" b="1" dirty="0">
                <a:solidFill>
                  <a:srgbClr val="000000"/>
                </a:solidFill>
              </a:rPr>
              <a:t>Разработка прототипов интерфейсов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F661BB-B293-49E0-9F75-85FBBB9E36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0930" y="1397000"/>
            <a:ext cx="10614549" cy="4235451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1239501" y="6256885"/>
            <a:ext cx="51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87872B-AB6D-4D38-A41F-7071DD3E1085}"/>
              </a:ext>
            </a:extLst>
          </p:cNvPr>
          <p:cNvSpPr txBox="1"/>
          <p:nvPr/>
        </p:nvSpPr>
        <p:spPr>
          <a:xfrm>
            <a:off x="7251700" y="4170590"/>
            <a:ext cx="391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Прототип добавления организации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B8803D-A132-4060-9BC1-E07C147ACED6}"/>
              </a:ext>
            </a:extLst>
          </p:cNvPr>
          <p:cNvSpPr txBox="1"/>
          <p:nvPr/>
        </p:nvSpPr>
        <p:spPr>
          <a:xfrm>
            <a:off x="1020930" y="5105781"/>
            <a:ext cx="572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Прототип добавления интеллектуальной собственности</a:t>
            </a:r>
          </a:p>
        </p:txBody>
      </p:sp>
    </p:spTree>
    <p:extLst>
      <p:ext uri="{BB962C8B-B14F-4D97-AF65-F5344CB8AC3E}">
        <p14:creationId xmlns:p14="http://schemas.microsoft.com/office/powerpoint/2010/main" val="39650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A7B67-78DF-449C-A8A8-20B9CD59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460" y="961300"/>
            <a:ext cx="11621340" cy="115576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rgbClr val="000000"/>
                </a:solidFill>
              </a:rPr>
              <a:t>Разработка архитектуры системы</a:t>
            </a:r>
            <a:br>
              <a:rPr lang="ru-RU" dirty="0"/>
            </a:b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226801" y="6322423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13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0C79704-B380-420B-AF22-A443BE1DCA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599" y="1644458"/>
            <a:ext cx="2384425" cy="504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4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8EE68-0F30-4A82-B2EA-23FE77F8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34471"/>
            <a:ext cx="11597637" cy="135423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rgbClr val="000000"/>
                </a:solidFill>
              </a:rPr>
              <a:t>Описание программного кода системы</a:t>
            </a:r>
            <a:br>
              <a:rPr lang="ru-RU" dirty="0"/>
            </a:b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483338" y="6300057"/>
            <a:ext cx="43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14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D44F0801-B89D-4880-BF7D-489B4C4E5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97010"/>
              </p:ext>
            </p:extLst>
          </p:nvPr>
        </p:nvGraphicFramePr>
        <p:xfrm>
          <a:off x="368300" y="1411589"/>
          <a:ext cx="11115038" cy="452332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20873">
                  <a:extLst>
                    <a:ext uri="{9D8B030D-6E8A-4147-A177-3AD203B41FA5}">
                      <a16:colId xmlns:a16="http://schemas.microsoft.com/office/drawing/2014/main" val="4032642378"/>
                    </a:ext>
                  </a:extLst>
                </a:gridCol>
                <a:gridCol w="4725526">
                  <a:extLst>
                    <a:ext uri="{9D8B030D-6E8A-4147-A177-3AD203B41FA5}">
                      <a16:colId xmlns:a16="http://schemas.microsoft.com/office/drawing/2014/main" val="514864167"/>
                    </a:ext>
                  </a:extLst>
                </a:gridCol>
                <a:gridCol w="2843879">
                  <a:extLst>
                    <a:ext uri="{9D8B030D-6E8A-4147-A177-3AD203B41FA5}">
                      <a16:colId xmlns:a16="http://schemas.microsoft.com/office/drawing/2014/main" val="2909377760"/>
                    </a:ext>
                  </a:extLst>
                </a:gridCol>
                <a:gridCol w="2924760">
                  <a:extLst>
                    <a:ext uri="{9D8B030D-6E8A-4147-A177-3AD203B41FA5}">
                      <a16:colId xmlns:a16="http://schemas.microsoft.com/office/drawing/2014/main" val="1817012044"/>
                    </a:ext>
                  </a:extLst>
                </a:gridCol>
              </a:tblGrid>
              <a:tr h="6782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№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Тест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Ожидаемый результат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Фактический результат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8050203"/>
                  </a:ext>
                </a:extLst>
              </a:tr>
              <a:tr h="7690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Открытие панели администратора без прав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Переход на главную страницу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Был произведен переход на главную страницу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3464972"/>
                  </a:ext>
                </a:extLst>
              </a:tr>
              <a:tr h="10291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Попытка изменения\удаления организации\интеллектуальной собственности без прав менеджера или администратора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Переход на главную страницу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Был произведен переход на главную страницу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4294135"/>
                  </a:ext>
                </a:extLst>
              </a:tr>
              <a:tr h="7690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Некорректный ввод данных или логина существующего пользователя при регистрации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Вывод соотв. ошибки и очистка полей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Вывод ошибки и повторная регистрация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6857237"/>
                  </a:ext>
                </a:extLst>
              </a:tr>
              <a:tr h="7690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Некорректный ввод логина или пароля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Вывод ошибки. Повторное открытие окна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Вывод ошибки и повторная аутентификация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5945889"/>
                  </a:ext>
                </a:extLst>
              </a:tr>
              <a:tr h="5088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Проверка кнопок сайта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Безошибочная работа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Безошибочная работа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4229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45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20FBB5-20D5-40A8-A649-E7CD66E9E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130" y="561201"/>
            <a:ext cx="11135737" cy="86005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000000"/>
                </a:solidFill>
              </a:rPr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5B1E40-C38C-4388-B44E-59D91E8721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130" y="1444907"/>
            <a:ext cx="11135735" cy="4767922"/>
          </a:xfrm>
        </p:spPr>
        <p:txBody>
          <a:bodyPr>
            <a:normAutofit lnSpcReduction="10000"/>
          </a:bodyPr>
          <a:lstStyle/>
          <a:p>
            <a:r>
              <a:rPr lang="ru-RU" sz="2900" dirty="0">
                <a:solidFill>
                  <a:srgbClr val="000000"/>
                </a:solidFill>
              </a:rPr>
              <a:t>	</a:t>
            </a:r>
            <a:r>
              <a:rPr lang="ru-RU" sz="2800" dirty="0">
                <a:solidFill>
                  <a:srgbClr val="000000"/>
                </a:solidFill>
              </a:rPr>
              <a:t>В результате выполнения задания курсовой работы была спроектирована и разработана система учета интеллектуальных собственностей организаций и структура </a:t>
            </a:r>
            <a:r>
              <a:rPr lang="en-US" sz="2800" dirty="0">
                <a:solidFill>
                  <a:srgbClr val="000000"/>
                </a:solidFill>
              </a:rPr>
              <a:t>json</a:t>
            </a:r>
            <a:r>
              <a:rPr lang="ru-RU" sz="2800" dirty="0">
                <a:solidFill>
                  <a:srgbClr val="000000"/>
                </a:solidFill>
              </a:rPr>
              <a:t>-файла, содержащая данные объектов системы на языке </a:t>
            </a:r>
            <a:r>
              <a:rPr lang="en-US" sz="2800" dirty="0">
                <a:solidFill>
                  <a:srgbClr val="000000"/>
                </a:solidFill>
              </a:rPr>
              <a:t>Python</a:t>
            </a:r>
            <a:r>
              <a:rPr lang="ru-RU" sz="2800" dirty="0">
                <a:solidFill>
                  <a:srgbClr val="000000"/>
                </a:solidFill>
              </a:rPr>
              <a:t>3 с использованием фреймворка </a:t>
            </a:r>
            <a:r>
              <a:rPr lang="en-US" sz="2800" dirty="0">
                <a:solidFill>
                  <a:srgbClr val="000000"/>
                </a:solidFill>
              </a:rPr>
              <a:t>Django</a:t>
            </a:r>
            <a:r>
              <a:rPr lang="ru-RU" sz="2800" dirty="0">
                <a:solidFill>
                  <a:srgbClr val="000000"/>
                </a:solidFill>
              </a:rPr>
              <a:t>.</a:t>
            </a:r>
          </a:p>
          <a:p>
            <a:r>
              <a:rPr lang="ru-RU" sz="2800" dirty="0">
                <a:solidFill>
                  <a:srgbClr val="000000"/>
                </a:solidFill>
              </a:rPr>
              <a:t>	В дополнение к основному заданию были реализованы возможность аутентификации и редактирования данных, хранящихся в базе. </a:t>
            </a:r>
          </a:p>
          <a:p>
            <a:endParaRPr lang="ru-RU" dirty="0">
              <a:solidFill>
                <a:srgbClr val="000000"/>
              </a:solidFill>
            </a:endParaRPr>
          </a:p>
          <a:p>
            <a:r>
              <a:rPr lang="ru-RU" sz="2400" dirty="0">
                <a:solidFill>
                  <a:srgbClr val="000000"/>
                </a:solidFill>
              </a:rPr>
              <a:t>	</a:t>
            </a:r>
            <a:r>
              <a:rPr lang="ru-RU" sz="1900" dirty="0">
                <a:solidFill>
                  <a:srgbClr val="000000"/>
                </a:solidFill>
              </a:rPr>
              <a:t>Количественная характеристика</a:t>
            </a:r>
            <a:r>
              <a:rPr lang="en-US" sz="1900" dirty="0">
                <a:solidFill>
                  <a:srgbClr val="000000"/>
                </a:solidFill>
              </a:rPr>
              <a:t>:</a:t>
            </a:r>
            <a:r>
              <a:rPr lang="ru-RU" sz="1900" dirty="0">
                <a:solidFill>
                  <a:srgbClr val="000000"/>
                </a:solidFill>
              </a:rPr>
              <a:t> 1 </a:t>
            </a:r>
            <a:r>
              <a:rPr lang="en-US" sz="1900" dirty="0">
                <a:solidFill>
                  <a:srgbClr val="000000"/>
                </a:solidFill>
              </a:rPr>
              <a:t>Django</a:t>
            </a:r>
            <a:r>
              <a:rPr lang="ru-RU" sz="1900" dirty="0">
                <a:solidFill>
                  <a:srgbClr val="000000"/>
                </a:solidFill>
              </a:rPr>
              <a:t>-проект (основные файлы «</a:t>
            </a:r>
            <a:r>
              <a:rPr lang="en-US" sz="1900" dirty="0">
                <a:solidFill>
                  <a:srgbClr val="000000"/>
                </a:solidFill>
              </a:rPr>
              <a:t>views</a:t>
            </a:r>
            <a:r>
              <a:rPr lang="ru-RU" sz="1900" dirty="0">
                <a:solidFill>
                  <a:srgbClr val="000000"/>
                </a:solidFill>
              </a:rPr>
              <a:t>.</a:t>
            </a:r>
            <a:r>
              <a:rPr lang="en-US" sz="1900" dirty="0" err="1">
                <a:solidFill>
                  <a:srgbClr val="000000"/>
                </a:solidFill>
              </a:rPr>
              <a:t>py</a:t>
            </a:r>
            <a:r>
              <a:rPr lang="ru-RU" sz="1900" dirty="0">
                <a:solidFill>
                  <a:srgbClr val="000000"/>
                </a:solidFill>
              </a:rPr>
              <a:t>» </a:t>
            </a:r>
            <a:r>
              <a:rPr lang="en-US" sz="1900" dirty="0">
                <a:solidFill>
                  <a:srgbClr val="000000"/>
                </a:solidFill>
              </a:rPr>
              <a:t>236</a:t>
            </a:r>
            <a:r>
              <a:rPr lang="ru-RU" sz="1900" dirty="0">
                <a:solidFill>
                  <a:srgbClr val="000000"/>
                </a:solidFill>
              </a:rPr>
              <a:t> строк, «</a:t>
            </a:r>
            <a:r>
              <a:rPr lang="en-US" sz="1900" dirty="0" err="1">
                <a:solidFill>
                  <a:srgbClr val="000000"/>
                </a:solidFill>
              </a:rPr>
              <a:t>urls</a:t>
            </a:r>
            <a:r>
              <a:rPr lang="ru-RU" sz="1900" dirty="0">
                <a:solidFill>
                  <a:srgbClr val="000000"/>
                </a:solidFill>
              </a:rPr>
              <a:t>.</a:t>
            </a:r>
            <a:r>
              <a:rPr lang="en-US" sz="1900" dirty="0" err="1">
                <a:solidFill>
                  <a:srgbClr val="000000"/>
                </a:solidFill>
              </a:rPr>
              <a:t>py</a:t>
            </a:r>
            <a:r>
              <a:rPr lang="ru-RU" sz="1900" dirty="0">
                <a:solidFill>
                  <a:srgbClr val="000000"/>
                </a:solidFill>
              </a:rPr>
              <a:t>» </a:t>
            </a:r>
            <a:r>
              <a:rPr lang="en-US" sz="1900" dirty="0">
                <a:solidFill>
                  <a:srgbClr val="000000"/>
                </a:solidFill>
              </a:rPr>
              <a:t>32</a:t>
            </a:r>
            <a:r>
              <a:rPr lang="ru-RU" sz="1900" dirty="0">
                <a:solidFill>
                  <a:srgbClr val="000000"/>
                </a:solidFill>
              </a:rPr>
              <a:t> строк, «</a:t>
            </a:r>
            <a:r>
              <a:rPr lang="en-US" sz="1900" dirty="0">
                <a:solidFill>
                  <a:srgbClr val="000000"/>
                </a:solidFill>
              </a:rPr>
              <a:t>settings</a:t>
            </a:r>
            <a:r>
              <a:rPr lang="ru-RU" sz="1900" dirty="0">
                <a:solidFill>
                  <a:srgbClr val="000000"/>
                </a:solidFill>
              </a:rPr>
              <a:t>.</a:t>
            </a:r>
            <a:r>
              <a:rPr lang="en-US" sz="1900" dirty="0" err="1">
                <a:solidFill>
                  <a:srgbClr val="000000"/>
                </a:solidFill>
              </a:rPr>
              <a:t>py</a:t>
            </a:r>
            <a:r>
              <a:rPr lang="ru-RU" sz="1900" dirty="0">
                <a:solidFill>
                  <a:srgbClr val="000000"/>
                </a:solidFill>
              </a:rPr>
              <a:t>» 12</a:t>
            </a:r>
            <a:r>
              <a:rPr lang="en-US" sz="1900" dirty="0">
                <a:solidFill>
                  <a:srgbClr val="000000"/>
                </a:solidFill>
              </a:rPr>
              <a:t>0</a:t>
            </a:r>
            <a:r>
              <a:rPr lang="ru-RU" sz="1900" dirty="0">
                <a:solidFill>
                  <a:srgbClr val="000000"/>
                </a:solidFill>
              </a:rPr>
              <a:t> строк), 2 </a:t>
            </a:r>
            <a:r>
              <a:rPr lang="en-US" sz="1900" dirty="0">
                <a:solidFill>
                  <a:srgbClr val="000000"/>
                </a:solidFill>
              </a:rPr>
              <a:t>json</a:t>
            </a:r>
            <a:r>
              <a:rPr lang="ru-RU" sz="1900" dirty="0">
                <a:solidFill>
                  <a:srgbClr val="000000"/>
                </a:solidFill>
              </a:rPr>
              <a:t>-файл</a:t>
            </a:r>
            <a:r>
              <a:rPr lang="en-US" sz="1900" dirty="0">
                <a:solidFill>
                  <a:srgbClr val="000000"/>
                </a:solidFill>
              </a:rPr>
              <a:t>a</a:t>
            </a:r>
            <a:r>
              <a:rPr lang="ru-RU" sz="1900" dirty="0">
                <a:solidFill>
                  <a:srgbClr val="000000"/>
                </a:solidFill>
              </a:rPr>
              <a:t>, </a:t>
            </a:r>
            <a:r>
              <a:rPr lang="en-US" sz="1900" dirty="0">
                <a:solidFill>
                  <a:srgbClr val="000000"/>
                </a:solidFill>
              </a:rPr>
              <a:t>8</a:t>
            </a:r>
            <a:r>
              <a:rPr lang="ru-RU" sz="1900" dirty="0">
                <a:solidFill>
                  <a:srgbClr val="000000"/>
                </a:solidFill>
              </a:rPr>
              <a:t> шаблонов</a:t>
            </a:r>
            <a:r>
              <a:rPr lang="en-US" sz="1900" dirty="0">
                <a:solidFill>
                  <a:srgbClr val="000000"/>
                </a:solidFill>
              </a:rPr>
              <a:t>, 1 </a:t>
            </a:r>
            <a:r>
              <a:rPr lang="ru-RU" sz="1900" dirty="0">
                <a:solidFill>
                  <a:srgbClr val="000000"/>
                </a:solidFill>
              </a:rPr>
              <a:t>пояснительная записка (1043 слов), </a:t>
            </a:r>
            <a:r>
              <a:rPr lang="en-US" sz="1900" dirty="0">
                <a:solidFill>
                  <a:srgbClr val="000000"/>
                </a:solidFill>
              </a:rPr>
              <a:t>4</a:t>
            </a:r>
            <a:r>
              <a:rPr lang="ru-RU" sz="1900" dirty="0">
                <a:solidFill>
                  <a:srgbClr val="000000"/>
                </a:solidFill>
              </a:rPr>
              <a:t> таблицы, 1</a:t>
            </a:r>
            <a:r>
              <a:rPr lang="en-US" sz="1900" dirty="0">
                <a:solidFill>
                  <a:srgbClr val="000000"/>
                </a:solidFill>
              </a:rPr>
              <a:t>0</a:t>
            </a:r>
            <a:r>
              <a:rPr lang="ru-RU" sz="1900" dirty="0">
                <a:solidFill>
                  <a:srgbClr val="000000"/>
                </a:solidFill>
              </a:rPr>
              <a:t> рисунков, 1 презентация (16 слайдов).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08229" y="632242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solidFill>
                  <a:srgbClr val="000000"/>
                </a:solidFill>
              </a:rPr>
              <a:t>1</a:t>
            </a:r>
            <a:r>
              <a:rPr lang="ru-RU" dirty="0">
                <a:solidFill>
                  <a:srgbClr val="00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2295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66717"/>
            <a:ext cx="10972800" cy="827311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600" y="3429000"/>
            <a:ext cx="10972800" cy="792163"/>
          </a:xfrm>
        </p:spPr>
        <p:txBody>
          <a:bodyPr/>
          <a:lstStyle/>
          <a:p>
            <a:r>
              <a:rPr lang="en-US" dirty="0"/>
              <a:t>www.</a:t>
            </a:r>
            <a:r>
              <a:rPr lang="pl-PL" dirty="0"/>
              <a:t>ifmo.ru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558" y="854272"/>
            <a:ext cx="11385106" cy="1009104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000000"/>
                </a:solidFill>
              </a:rPr>
              <a:t>Цель курсовой работы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04157" y="2147394"/>
            <a:ext cx="11029507" cy="2003647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ru-RU" sz="2667" dirty="0"/>
              <a:t>	</a:t>
            </a:r>
            <a:r>
              <a:rPr lang="ru-RU" sz="2800" dirty="0">
                <a:solidFill>
                  <a:srgbClr val="000000"/>
                </a:solidFill>
              </a:rPr>
              <a:t>Создание собственного сайта для закрепления навыков и получения нового опыта по программированию на языке </a:t>
            </a:r>
            <a:r>
              <a:rPr lang="en-US" sz="2800" dirty="0">
                <a:solidFill>
                  <a:srgbClr val="000000"/>
                </a:solidFill>
              </a:rPr>
              <a:t>Python </a:t>
            </a:r>
            <a:r>
              <a:rPr lang="ru-RU" sz="2800" dirty="0">
                <a:solidFill>
                  <a:srgbClr val="000000"/>
                </a:solidFill>
              </a:rPr>
              <a:t>с использованием фреймворка </a:t>
            </a:r>
            <a:r>
              <a:rPr lang="en-US" sz="2800" dirty="0">
                <a:solidFill>
                  <a:srgbClr val="000000"/>
                </a:solidFill>
              </a:rPr>
              <a:t>Django </a:t>
            </a:r>
            <a:r>
              <a:rPr lang="ru-RU" sz="2800" dirty="0">
                <a:solidFill>
                  <a:srgbClr val="000000"/>
                </a:solidFill>
              </a:rPr>
              <a:t>и </a:t>
            </a:r>
            <a:r>
              <a:rPr lang="en-US" sz="2800" dirty="0">
                <a:solidFill>
                  <a:srgbClr val="000000"/>
                </a:solidFill>
              </a:rPr>
              <a:t>JSON</a:t>
            </a:r>
            <a:r>
              <a:rPr lang="ru-RU" sz="2800" dirty="0">
                <a:solidFill>
                  <a:srgbClr val="000000"/>
                </a:solidFill>
              </a:rPr>
              <a:t>-файлами.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08229" y="6331132"/>
            <a:ext cx="32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7206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5D0C7-5E1C-4BCA-8B3D-2C97B43E9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03" y="1225549"/>
            <a:ext cx="11341394" cy="1294808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solidFill>
                  <a:srgbClr val="000000"/>
                </a:solidFill>
              </a:rPr>
              <a:t>Анализ и уточнение задания</a:t>
            </a:r>
            <a:br>
              <a:rPr lang="ru-RU" dirty="0">
                <a:solidFill>
                  <a:srgbClr val="000000"/>
                </a:solidFill>
              </a:rPr>
            </a:b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F919C3A-769D-481A-AA76-50A2A192CCDB}"/>
              </a:ext>
            </a:extLst>
          </p:cNvPr>
          <p:cNvSpPr/>
          <p:nvPr/>
        </p:nvSpPr>
        <p:spPr>
          <a:xfrm>
            <a:off x="425303" y="2060026"/>
            <a:ext cx="111909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	</a:t>
            </a:r>
            <a:r>
              <a:rPr lang="ru-RU" sz="2800" dirty="0">
                <a:solidFill>
                  <a:srgbClr val="000000"/>
                </a:solidFill>
              </a:rPr>
              <a:t>Требуется создать сайт, с помощью которого можно будет просматривать информацию об организациях и их интеллектуальных собственностей, а также дополнять и удалять их.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08229" y="6322423"/>
            <a:ext cx="32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3824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4FD1B-125C-44BA-8804-C3ACD96A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71" y="1081446"/>
            <a:ext cx="10451529" cy="63743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rgbClr val="000000"/>
                </a:solidFill>
              </a:rPr>
              <a:t>Разработка инфологической модели базы 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26678B-BC15-4D08-B129-301E147D9D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flipH="1">
            <a:off x="-711199" y="9965268"/>
            <a:ext cx="1647464" cy="76200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1416938" y="6322423"/>
            <a:ext cx="32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4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CF3B42-268F-4154-A974-C21A0AA9B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8687" y="1718883"/>
            <a:ext cx="5595096" cy="43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4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C47546-C621-4857-AE09-3547FDB77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0063"/>
            <a:ext cx="12192000" cy="678105"/>
          </a:xfrm>
        </p:spPr>
        <p:txBody>
          <a:bodyPr anchor="t">
            <a:normAutofit fontScale="90000"/>
          </a:bodyPr>
          <a:lstStyle/>
          <a:p>
            <a:pPr algn="ctr"/>
            <a:r>
              <a:rPr lang="ru-RU" b="1" dirty="0">
                <a:solidFill>
                  <a:srgbClr val="000000"/>
                </a:solidFill>
              </a:rPr>
              <a:t>Описание интерфейсов пользователей.</a:t>
            </a:r>
            <a:br>
              <a:rPr lang="ru-RU" b="1" dirty="0">
                <a:solidFill>
                  <a:srgbClr val="000000"/>
                </a:solidFill>
              </a:rPr>
            </a:br>
            <a:r>
              <a:rPr lang="ru-RU" b="1" dirty="0">
                <a:solidFill>
                  <a:srgbClr val="000000"/>
                </a:solidFill>
              </a:rPr>
              <a:t> Гость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C3963B-97BC-488B-8988-A75A7E4357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0930" y="1701800"/>
            <a:ext cx="10282070" cy="3930651"/>
          </a:xfrm>
        </p:spPr>
        <p:txBody>
          <a:bodyPr>
            <a:normAutofit/>
          </a:bodyPr>
          <a:lstStyle/>
          <a:p>
            <a:pPr lvl="0"/>
            <a:endParaRPr lang="ru-RU" sz="2800" dirty="0">
              <a:solidFill>
                <a:srgbClr val="000000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ru-RU" sz="2800" dirty="0">
                <a:solidFill>
                  <a:srgbClr val="000000"/>
                </a:solidFill>
              </a:rPr>
              <a:t>Просмотр контента на сайте</a:t>
            </a:r>
            <a:r>
              <a:rPr lang="en-US" sz="2800" dirty="0">
                <a:solidFill>
                  <a:srgbClr val="000000"/>
                </a:solidFill>
              </a:rPr>
              <a:t>: </a:t>
            </a:r>
            <a:r>
              <a:rPr lang="ru-RU" sz="2800" dirty="0">
                <a:solidFill>
                  <a:srgbClr val="000000"/>
                </a:solidFill>
              </a:rPr>
              <a:t>список организаций и всех единиц их интеллектуальной собственности, а также полной информацией о них.</a:t>
            </a:r>
          </a:p>
          <a:p>
            <a:endParaRPr lang="ru-RU" sz="28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08229" y="6322423"/>
            <a:ext cx="32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414149" y="6256885"/>
            <a:ext cx="32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0026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C47546-C621-4857-AE09-3547FDB77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0063"/>
            <a:ext cx="12192000" cy="678105"/>
          </a:xfrm>
        </p:spPr>
        <p:txBody>
          <a:bodyPr anchor="t">
            <a:normAutofit fontScale="90000"/>
          </a:bodyPr>
          <a:lstStyle/>
          <a:p>
            <a:pPr algn="ctr"/>
            <a:r>
              <a:rPr lang="ru-RU" b="1" dirty="0">
                <a:solidFill>
                  <a:srgbClr val="000000"/>
                </a:solidFill>
              </a:rPr>
              <a:t>Описание интерфейсов пользователей. </a:t>
            </a:r>
            <a:br>
              <a:rPr lang="ru-RU" b="1" dirty="0">
                <a:solidFill>
                  <a:srgbClr val="000000"/>
                </a:solidFill>
              </a:rPr>
            </a:br>
            <a:r>
              <a:rPr lang="ru-RU" b="1" dirty="0">
                <a:solidFill>
                  <a:srgbClr val="000000"/>
                </a:solidFill>
              </a:rPr>
              <a:t>Авторизованный пользователь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C3963B-97BC-488B-8988-A75A7E4357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0930" y="2032000"/>
            <a:ext cx="10282070" cy="3600451"/>
          </a:xfrm>
        </p:spPr>
        <p:txBody>
          <a:bodyPr>
            <a:normAutofit/>
          </a:bodyPr>
          <a:lstStyle/>
          <a:p>
            <a:endParaRPr lang="ru-RU" dirty="0"/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ru-RU" sz="2800" dirty="0">
                <a:solidFill>
                  <a:srgbClr val="000000"/>
                </a:solidFill>
              </a:rPr>
              <a:t>Просмотр контента на сайте</a:t>
            </a:r>
            <a:r>
              <a:rPr lang="en-US" sz="2800" dirty="0">
                <a:solidFill>
                  <a:srgbClr val="000000"/>
                </a:solidFill>
              </a:rPr>
              <a:t>: </a:t>
            </a:r>
            <a:r>
              <a:rPr lang="ru-RU" sz="2800" dirty="0">
                <a:solidFill>
                  <a:srgbClr val="000000"/>
                </a:solidFill>
              </a:rPr>
              <a:t>список организаций и всех единиц их интеллектуальной собственности, а также полной информацией о них.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ru-RU" sz="2800" dirty="0">
                <a:solidFill>
                  <a:srgbClr val="000000"/>
                </a:solidFill>
              </a:rPr>
              <a:t>Возможность изменить свою роль в системе при желании пользователя категории «Администратор»</a:t>
            </a:r>
          </a:p>
          <a:p>
            <a:endParaRPr lang="ru-RU" sz="28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08229" y="6322423"/>
            <a:ext cx="32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414149" y="6256885"/>
            <a:ext cx="32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5070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C47546-C621-4857-AE09-3547FDB77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0063"/>
            <a:ext cx="12192000" cy="678105"/>
          </a:xfrm>
        </p:spPr>
        <p:txBody>
          <a:bodyPr anchor="t">
            <a:normAutofit fontScale="90000"/>
          </a:bodyPr>
          <a:lstStyle/>
          <a:p>
            <a:pPr algn="ctr"/>
            <a:r>
              <a:rPr lang="ru-RU" b="1" dirty="0">
                <a:solidFill>
                  <a:srgbClr val="000000"/>
                </a:solidFill>
              </a:rPr>
              <a:t>Описание интерфейсов пользователей. </a:t>
            </a:r>
            <a:br>
              <a:rPr lang="ru-RU" b="1" dirty="0">
                <a:solidFill>
                  <a:srgbClr val="000000"/>
                </a:solidFill>
              </a:rPr>
            </a:br>
            <a:r>
              <a:rPr lang="ru-RU" b="1" dirty="0">
                <a:solidFill>
                  <a:srgbClr val="000000"/>
                </a:solidFill>
              </a:rPr>
              <a:t>Менеджер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C3963B-97BC-488B-8988-A75A7E4357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0930" y="2032000"/>
            <a:ext cx="10282070" cy="3600451"/>
          </a:xfrm>
        </p:spPr>
        <p:txBody>
          <a:bodyPr>
            <a:normAutofit lnSpcReduction="10000"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ru-RU" sz="2800" dirty="0">
                <a:solidFill>
                  <a:srgbClr val="000000"/>
                </a:solidFill>
              </a:rPr>
              <a:t>Просмотр контента на сайте</a:t>
            </a:r>
            <a:r>
              <a:rPr lang="en-US" sz="2800" dirty="0">
                <a:solidFill>
                  <a:srgbClr val="000000"/>
                </a:solidFill>
              </a:rPr>
              <a:t>: </a:t>
            </a:r>
            <a:r>
              <a:rPr lang="ru-RU" sz="2800" dirty="0">
                <a:solidFill>
                  <a:srgbClr val="000000"/>
                </a:solidFill>
              </a:rPr>
              <a:t>список организаций и всех единиц их интеллектуальной собственности, а также полной информацией о них.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ru-RU" sz="2800" dirty="0">
                <a:solidFill>
                  <a:srgbClr val="000000"/>
                </a:solidFill>
              </a:rPr>
              <a:t>Возможность изменить свою роль в системе при желании пользователя категории «Администратор»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ru-RU" sz="2800" dirty="0">
                <a:solidFill>
                  <a:srgbClr val="000000"/>
                </a:solidFill>
              </a:rPr>
              <a:t>Возможность добавлять в систему новый контент (организации, интеллектуальные собственности и их полные информации)</a:t>
            </a:r>
          </a:p>
          <a:p>
            <a:endParaRPr lang="ru-RU" sz="28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08229" y="6322423"/>
            <a:ext cx="32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414149" y="6256885"/>
            <a:ext cx="32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8032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C47546-C621-4857-AE09-3547FDB77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0063"/>
            <a:ext cx="12192000" cy="678105"/>
          </a:xfrm>
        </p:spPr>
        <p:txBody>
          <a:bodyPr anchor="t">
            <a:normAutofit fontScale="90000"/>
          </a:bodyPr>
          <a:lstStyle/>
          <a:p>
            <a:pPr algn="ctr"/>
            <a:r>
              <a:rPr lang="ru-RU" b="1" dirty="0">
                <a:solidFill>
                  <a:srgbClr val="000000"/>
                </a:solidFill>
              </a:rPr>
              <a:t>Описание интерфейсов пользователей. </a:t>
            </a:r>
            <a:br>
              <a:rPr lang="ru-RU" b="1" dirty="0">
                <a:solidFill>
                  <a:srgbClr val="000000"/>
                </a:solidFill>
              </a:rPr>
            </a:br>
            <a:r>
              <a:rPr lang="ru-RU" b="1" dirty="0">
                <a:solidFill>
                  <a:srgbClr val="000000"/>
                </a:solidFill>
              </a:rPr>
              <a:t>Администратор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C3963B-97BC-488B-8988-A75A7E4357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0930" y="2032000"/>
            <a:ext cx="10282070" cy="4594217"/>
          </a:xfrm>
        </p:spPr>
        <p:txBody>
          <a:bodyPr>
            <a:normAutofit lnSpcReduction="10000"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ru-RU" sz="2800" dirty="0">
                <a:solidFill>
                  <a:srgbClr val="000000"/>
                </a:solidFill>
              </a:rPr>
              <a:t>Просмотр контента на сайте – список организаций и всех единиц их интеллектуальной собственности, а также полной информацией о них.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ru-RU" sz="2800" dirty="0">
                <a:solidFill>
                  <a:srgbClr val="000000"/>
                </a:solidFill>
              </a:rPr>
              <a:t>Возможность добавлять в систему новый контент (организации, интеллектуальные собственности и их полные информации)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ru-RU" sz="2800" dirty="0">
                <a:solidFill>
                  <a:srgbClr val="000000"/>
                </a:solidFill>
              </a:rPr>
              <a:t>Возможность просматривать информацию о пользователях системы 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ru-RU" sz="2800" dirty="0">
                <a:solidFill>
                  <a:srgbClr val="000000"/>
                </a:solidFill>
              </a:rPr>
              <a:t>Возможность удалять пользователей и изменять их роль в системе</a:t>
            </a:r>
          </a:p>
          <a:p>
            <a:endParaRPr lang="ru-RU" sz="28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08229" y="6322423"/>
            <a:ext cx="32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414149" y="6256885"/>
            <a:ext cx="32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0044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356BD92-BD9E-4574-905D-300B7B381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11" y="1675980"/>
            <a:ext cx="5938019" cy="26337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7253F09-617D-4D89-9AAB-0262217C0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152" y="1675980"/>
            <a:ext cx="5498588" cy="246687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81FEA-0260-467D-AE16-37133333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9" y="0"/>
            <a:ext cx="12150531" cy="1931441"/>
          </a:xfrm>
        </p:spPr>
        <p:txBody>
          <a:bodyPr>
            <a:normAutofit fontScale="90000"/>
          </a:bodyPr>
          <a:lstStyle/>
          <a:p>
            <a:pPr algn="ctr"/>
            <a:br>
              <a:rPr lang="ru-RU" dirty="0"/>
            </a:br>
            <a:r>
              <a:rPr lang="ru-RU" b="1" dirty="0">
                <a:solidFill>
                  <a:srgbClr val="000000"/>
                </a:solidFill>
              </a:rPr>
              <a:t>Разработка прототипов интерфейсов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F661BB-B293-49E0-9F75-85FBBB9E36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0930" y="1397000"/>
            <a:ext cx="10614549" cy="4235451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>
              <a:solidFill>
                <a:srgbClr val="000000"/>
              </a:solidFill>
            </a:endParaRPr>
          </a:p>
          <a:p>
            <a:pPr algn="ctr"/>
            <a:r>
              <a:rPr lang="ru-RU" dirty="0">
                <a:solidFill>
                  <a:srgbClr val="000000"/>
                </a:solidFill>
              </a:rPr>
              <a:t>Главная страница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26849" y="6256885"/>
            <a:ext cx="32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9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A1A5A86-AC6F-4D56-9FA0-3BC9544D8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21" y="3276636"/>
            <a:ext cx="5694158" cy="26032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77AAE1-D924-4A1C-9061-7EEA2401E445}"/>
              </a:ext>
            </a:extLst>
          </p:cNvPr>
          <p:cNvSpPr txBox="1"/>
          <p:nvPr/>
        </p:nvSpPr>
        <p:spPr>
          <a:xfrm>
            <a:off x="5115590" y="5823252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Главная страница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87872B-AB6D-4D38-A41F-7071DD3E1085}"/>
              </a:ext>
            </a:extLst>
          </p:cNvPr>
          <p:cNvSpPr txBox="1"/>
          <p:nvPr/>
        </p:nvSpPr>
        <p:spPr>
          <a:xfrm>
            <a:off x="9292701" y="4075254"/>
            <a:ext cx="2296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Страница интеллектуальной собственности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B8803D-A132-4060-9BC1-E07C147ACED6}"/>
              </a:ext>
            </a:extLst>
          </p:cNvPr>
          <p:cNvSpPr txBox="1"/>
          <p:nvPr/>
        </p:nvSpPr>
        <p:spPr>
          <a:xfrm>
            <a:off x="777245" y="4278874"/>
            <a:ext cx="2296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Страница с информацией об авторе</a:t>
            </a:r>
          </a:p>
        </p:txBody>
      </p:sp>
    </p:spTree>
    <p:extLst>
      <p:ext uri="{BB962C8B-B14F-4D97-AF65-F5344CB8AC3E}">
        <p14:creationId xmlns:p14="http://schemas.microsoft.com/office/powerpoint/2010/main" val="210230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559</Words>
  <Application>Microsoft Office PowerPoint</Application>
  <PresentationFormat>Широкоэкранный</PresentationFormat>
  <Paragraphs>110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Тема Office</vt:lpstr>
      <vt:lpstr>Cover</vt:lpstr>
      <vt:lpstr>Система  учета интеллектуальной собственности организации</vt:lpstr>
      <vt:lpstr>Цель курсовой работы</vt:lpstr>
      <vt:lpstr>Анализ и уточнение задания </vt:lpstr>
      <vt:lpstr>Разработка инфологической модели базы </vt:lpstr>
      <vt:lpstr>Описание интерфейсов пользователей.  Гость </vt:lpstr>
      <vt:lpstr>Описание интерфейсов пользователей.  Авторизованный пользователь </vt:lpstr>
      <vt:lpstr>Описание интерфейсов пользователей.  Менеджер </vt:lpstr>
      <vt:lpstr>Описание интерфейсов пользователей.  Администратор </vt:lpstr>
      <vt:lpstr> Разработка прототипов интерфейсов </vt:lpstr>
      <vt:lpstr> Разработка прототипов интерфейсов </vt:lpstr>
      <vt:lpstr> Разработка прототипов интерфейсов </vt:lpstr>
      <vt:lpstr> Разработка прототипов интерфейсов </vt:lpstr>
      <vt:lpstr>Разработка архитектуры системы </vt:lpstr>
      <vt:lpstr>Описание программного кода системы 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 планирования отпусков сотрудников организации</dc:title>
  <dc:creator>Snezhana</dc:creator>
  <cp:lastModifiedBy>Никитина Снежана Владимировна</cp:lastModifiedBy>
  <cp:revision>34</cp:revision>
  <dcterms:created xsi:type="dcterms:W3CDTF">2018-06-08T21:27:46Z</dcterms:created>
  <dcterms:modified xsi:type="dcterms:W3CDTF">2020-03-12T11:28:30Z</dcterms:modified>
</cp:coreProperties>
</file>