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74" r:id="rId4"/>
    <p:sldId id="270" r:id="rId5"/>
    <p:sldId id="268" r:id="rId6"/>
    <p:sldId id="271" r:id="rId7"/>
    <p:sldId id="273" r:id="rId8"/>
    <p:sldId id="259" r:id="rId9"/>
    <p:sldId id="265" r:id="rId10"/>
    <p:sldId id="262" r:id="rId11"/>
    <p:sldId id="275" r:id="rId12"/>
    <p:sldId id="272" r:id="rId13"/>
    <p:sldId id="269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4A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78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F5952-E52B-414F-9F32-26FD709AD4D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CAE9FC-A693-4752-8448-782AE3E34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78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5F6A-0604-42C5-8A1D-FC4386E5394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21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4207E-5EE3-40E0-8DD8-03FA28FD1E1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1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A013E-C18E-4F22-A00F-ED4D8F3B9280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C6DE8-4076-44A7-B156-E04AD799C95C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EA74D-22CC-44CA-AC59-F32FA31A32D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52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5AE9E-8D40-431D-A3AC-A9DC64F3AFE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2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7B53A-87FB-4B7D-9F7B-8DC14673B3A0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392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E3435-6419-4226-A452-A880740CA08C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BB58D-7AB6-4DE6-AD86-840AA0D189A8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CB97B-96B2-482E-883B-0A4F7FF5DA6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23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BFAF9-6C9A-49C4-95A7-DD798BB2E257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5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B9A7492-85BC-4532-A42C-026240155349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15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kylo8.tistory.com/entry/Kotlin-%ED%81%B4%EB%9E%98%EC%8A%A4-%EC%83%81%EC%86%8D-%EC%95%8C%EC%95%84%EB%B3%B4%EA%B8%B0-inheritance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lutter-ko.dev/cookbook/effects/download-button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faq.html#what-advantages-does-kotlin-give-me-over-the-java-programming-languag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Android_(operating_system)" TargetMode="External"/><Relationship Id="rId4" Type="http://schemas.openxmlformats.org/officeDocument/2006/relationships/hyperlink" Target="https://github.com/jetbrains/kotl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9AC91B-3B77-C7DD-DF37-DCEF4FF22D44}"/>
              </a:ext>
            </a:extLst>
          </p:cNvPr>
          <p:cNvSpPr/>
          <p:nvPr/>
        </p:nvSpPr>
        <p:spPr>
          <a:xfrm>
            <a:off x="517870" y="657369"/>
            <a:ext cx="8776032" cy="3599838"/>
          </a:xfrm>
          <a:prstGeom prst="rect">
            <a:avLst/>
          </a:prstGeom>
          <a:solidFill>
            <a:srgbClr val="2D4A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7D6795B0-AC1A-6C33-222C-9FF616FA78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9A7BC4A-610A-4F30-EFD6-0BC2B411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7"/>
            <a:ext cx="9463039" cy="3290107"/>
          </a:xfrm>
        </p:spPr>
        <p:txBody>
          <a:bodyPr anchor="t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Kotlin: The Modern Replacement for Java in Android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5334B-0DE0-361D-56BF-5CF8E3A2F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8" y="5113328"/>
            <a:ext cx="5849174" cy="899857"/>
          </a:xfrm>
        </p:spPr>
        <p:txBody>
          <a:bodyPr anchor="t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By: Ego Victor Chibueze</a:t>
            </a:r>
            <a:endParaRPr lang="en-GB" sz="42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C6C51-9298-8385-126A-30130FC5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46852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3CFDD-5139-FADE-B7CE-84A1F574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B129E233-6273-D1CA-A0C0-903C19F4AE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355116-F32A-6007-E5F6-42CFDFF95AE4}"/>
              </a:ext>
            </a:extLst>
          </p:cNvPr>
          <p:cNvSpPr txBox="1"/>
          <p:nvPr/>
        </p:nvSpPr>
        <p:spPr>
          <a:xfrm>
            <a:off x="2138765" y="398630"/>
            <a:ext cx="81521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Popular Android Development Frameworks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E904E1-D8D1-C0D0-2071-A8BF9CF87C45}"/>
              </a:ext>
            </a:extLst>
          </p:cNvPr>
          <p:cNvGrpSpPr/>
          <p:nvPr/>
        </p:nvGrpSpPr>
        <p:grpSpPr>
          <a:xfrm>
            <a:off x="760188" y="1372138"/>
            <a:ext cx="3153158" cy="2324051"/>
            <a:chOff x="760188" y="1372138"/>
            <a:chExt cx="3153158" cy="23240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5A292A-65CF-F99C-04C9-CE915A61051E}"/>
                </a:ext>
              </a:extLst>
            </p:cNvPr>
            <p:cNvSpPr txBox="1"/>
            <p:nvPr/>
          </p:nvSpPr>
          <p:spPr>
            <a:xfrm>
              <a:off x="760188" y="1372138"/>
              <a:ext cx="3153158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3200" dirty="0"/>
                <a:t>React-Native	</a:t>
              </a:r>
            </a:p>
            <a:p>
              <a:pPr marL="514350" indent="-514350" algn="l">
                <a:buFont typeface="+mj-lt"/>
                <a:buAutoNum type="arabicPeriod"/>
              </a:pPr>
              <a:endParaRPr lang="en-GB" sz="3200" dirty="0"/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B58F8070-82E2-36D9-E84D-7A38CBCB5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0863" y="1956913"/>
              <a:ext cx="1909794" cy="1739276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FA01564-4286-DA32-4726-6E75905554FE}"/>
              </a:ext>
            </a:extLst>
          </p:cNvPr>
          <p:cNvGrpSpPr/>
          <p:nvPr/>
        </p:nvGrpSpPr>
        <p:grpSpPr>
          <a:xfrm>
            <a:off x="8682243" y="1372138"/>
            <a:ext cx="2419149" cy="2667185"/>
            <a:chOff x="754302" y="3515534"/>
            <a:chExt cx="2419149" cy="2667185"/>
          </a:xfrm>
        </p:grpSpPr>
        <p:pic>
          <p:nvPicPr>
            <p:cNvPr id="11" name="Picture 10" descr="A blue and black logo&#10;&#10;AI-generated content may be incorrect.">
              <a:extLst>
                <a:ext uri="{FF2B5EF4-FFF2-40B4-BE49-F238E27FC236}">
                  <a16:creationId xmlns:a16="http://schemas.microsoft.com/office/drawing/2014/main" id="{E9A3113B-984F-36FD-BE59-F972CC973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754302" y="4150256"/>
              <a:ext cx="2032463" cy="203246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173CF0-AFB0-E01A-66F4-FE29C3319499}"/>
                </a:ext>
              </a:extLst>
            </p:cNvPr>
            <p:cNvSpPr txBox="1"/>
            <p:nvPr/>
          </p:nvSpPr>
          <p:spPr>
            <a:xfrm>
              <a:off x="1140988" y="3515534"/>
              <a:ext cx="203246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/>
                <a:t>Flutter</a:t>
              </a:r>
              <a:endParaRPr lang="en-GB" sz="3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2B12BAF-C3CE-3F02-9E87-C613A34BF7F2}"/>
              </a:ext>
            </a:extLst>
          </p:cNvPr>
          <p:cNvGrpSpPr/>
          <p:nvPr/>
        </p:nvGrpSpPr>
        <p:grpSpPr>
          <a:xfrm>
            <a:off x="4943438" y="2912458"/>
            <a:ext cx="2540579" cy="3125354"/>
            <a:chOff x="6979974" y="2653386"/>
            <a:chExt cx="2540579" cy="3125354"/>
          </a:xfrm>
        </p:grpSpPr>
        <p:pic>
          <p:nvPicPr>
            <p:cNvPr id="16" name="Picture 15" descr="A colorful triangle with a black background&#10;&#10;AI-generated content may be incorrect.">
              <a:extLst>
                <a:ext uri="{FF2B5EF4-FFF2-40B4-BE49-F238E27FC236}">
                  <a16:creationId xmlns:a16="http://schemas.microsoft.com/office/drawing/2014/main" id="{37B22496-D545-93D6-7C62-90F62E518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6979974" y="2653386"/>
              <a:ext cx="2540579" cy="2540579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AEC2034-7FFC-C694-29FA-93FA2ADD45FF}"/>
                </a:ext>
              </a:extLst>
            </p:cNvPr>
            <p:cNvSpPr txBox="1"/>
            <p:nvPr/>
          </p:nvSpPr>
          <p:spPr>
            <a:xfrm>
              <a:off x="6979974" y="5193965"/>
              <a:ext cx="25405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/>
                <a:t>Kotlin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D88A898-F2E0-55EF-DDDF-65FF8617F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10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117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1BB2-E477-BDA0-C70B-07F5F240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C449066-A258-8514-F87B-95AC11C3A3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783A17-83AD-E915-6EE4-0E80E4DB3C80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6803E-9E25-8064-A472-37B14A0797B4}"/>
              </a:ext>
            </a:extLst>
          </p:cNvPr>
          <p:cNvSpPr txBox="1"/>
          <p:nvPr/>
        </p:nvSpPr>
        <p:spPr>
          <a:xfrm>
            <a:off x="292631" y="1320481"/>
            <a:ext cx="116067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Java was the foundational language for Android development and remains an important part of the ecosystem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Android apps can still be written in Java today, though Kotlin is now favored for new development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EAB8-52D3-32A6-DC5D-15B021A2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89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C946-4801-7DDB-88CC-C7B1C5440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D75670D0-D801-D48E-F4DA-88296E1924F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09BD0A-FF60-1E20-B067-5347BC1B4602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A09A0A-BD22-4745-F50F-02F77E0006B0}"/>
              </a:ext>
            </a:extLst>
          </p:cNvPr>
          <p:cNvSpPr txBox="1"/>
          <p:nvPr/>
        </p:nvSpPr>
        <p:spPr>
          <a:xfrm>
            <a:off x="292631" y="1320481"/>
            <a:ext cx="1160673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>
                <a:hlinkClick r:id="rId3"/>
              </a:rPr>
              <a:t>https://kotlinlang.org/docs/faq.html#what-advantages-does-kotlin-give-me-over-the-java-programming-language</a:t>
            </a:r>
            <a:endParaRPr lang="en-US" sz="2800" dirty="0"/>
          </a:p>
          <a:p>
            <a:pPr marL="514350" indent="-514350" algn="l">
              <a:buFont typeface="+mj-lt"/>
              <a:buAutoNum type="arabicPeriod"/>
            </a:pPr>
            <a:r>
              <a:rPr lang="en-GB" sz="2800" dirty="0"/>
              <a:t>https://codeop.tech/what-exactly-is-kotlin/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8B7D5-1EC5-E907-BAA1-B01EEA1D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49430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21273-0434-F573-AC45-143D70B2F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0AC880D-3C11-5C7E-E3EA-561E2D9A4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25C010-A456-265C-59E8-ACF349532E2D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Thank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6EC69-4082-1138-20D2-A8BEC8808888}"/>
              </a:ext>
            </a:extLst>
          </p:cNvPr>
          <p:cNvSpPr txBox="1"/>
          <p:nvPr/>
        </p:nvSpPr>
        <p:spPr>
          <a:xfrm>
            <a:off x="292631" y="1320481"/>
            <a:ext cx="116067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dirty="0"/>
              <a:t>Questions ?</a:t>
            </a:r>
            <a:endParaRPr lang="en-GB" sz="5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C573-400D-E06E-D5C5-9A96D465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304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BBF8-9225-36D4-C0FB-71665FA4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922D3E21-C561-EF1C-BC15-80DA6F4696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234B83-70C0-E8FE-DFF6-3EF597C89C7A}"/>
              </a:ext>
            </a:extLst>
          </p:cNvPr>
          <p:cNvSpPr txBox="1"/>
          <p:nvPr/>
        </p:nvSpPr>
        <p:spPr>
          <a:xfrm>
            <a:off x="5011116" y="222685"/>
            <a:ext cx="21697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1" dirty="0"/>
              <a:t>Extras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2EA6F4-77F5-3326-0DB3-3B46C52195A4}"/>
              </a:ext>
            </a:extLst>
          </p:cNvPr>
          <p:cNvSpPr txBox="1"/>
          <p:nvPr/>
        </p:nvSpPr>
        <p:spPr>
          <a:xfrm>
            <a:off x="292631" y="1320481"/>
            <a:ext cx="1160673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name: String? = null // Nullable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/>
              <a:t>val</a:t>
            </a:r>
            <a:r>
              <a:rPr lang="en-US" sz="2800" dirty="0"/>
              <a:t> length = </a:t>
            </a:r>
            <a:r>
              <a:rPr lang="en-US" sz="2800" dirty="0" err="1"/>
              <a:t>name?.length</a:t>
            </a:r>
            <a:r>
              <a:rPr lang="en-US" sz="2800" dirty="0"/>
              <a:t> ?: 0 // Safe call with Elvis operator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C23BA-2813-ED98-D0F7-C4713569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585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188E9425-6449-83FC-2726-9C9D167F67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630880-58FB-9DA0-869D-026908D16362}"/>
              </a:ext>
            </a:extLst>
          </p:cNvPr>
          <p:cNvSpPr txBox="1"/>
          <p:nvPr/>
        </p:nvSpPr>
        <p:spPr>
          <a:xfrm>
            <a:off x="1067855" y="-647"/>
            <a:ext cx="9192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Android Initial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ED2CA-4E99-E6E2-81D5-BDBAC5CF5BDB}"/>
              </a:ext>
            </a:extLst>
          </p:cNvPr>
          <p:cNvSpPr txBox="1"/>
          <p:nvPr/>
        </p:nvSpPr>
        <p:spPr>
          <a:xfrm>
            <a:off x="185146" y="658687"/>
            <a:ext cx="11592326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400" b="1" dirty="0">
                <a:solidFill>
                  <a:srgbClr val="19191C"/>
                </a:solidFill>
                <a:latin typeface="JetBrains Sans"/>
              </a:rPr>
              <a:t>2003</a:t>
            </a:r>
            <a:r>
              <a:rPr lang="en-US" sz="3400" dirty="0">
                <a:solidFill>
                  <a:srgbClr val="19191C"/>
                </a:solidFill>
                <a:latin typeface="JetBrains Sans"/>
              </a:rPr>
              <a:t>: </a:t>
            </a:r>
            <a:r>
              <a:rPr lang="en-US" sz="3600" dirty="0"/>
              <a:t>Android Inc. was founded by Andy Rubin, Rich Miner, Nick Sears, and Chris White with the aim to create a powerful operating system for mobile devices</a:t>
            </a:r>
            <a:endParaRPr lang="en-US" sz="3400" dirty="0">
              <a:solidFill>
                <a:srgbClr val="19191C"/>
              </a:solidFill>
              <a:latin typeface="JetBrains Sans"/>
            </a:endParaRP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600" b="1" dirty="0"/>
              <a:t>2005</a:t>
            </a:r>
            <a:r>
              <a:rPr lang="en-US" sz="3600" dirty="0"/>
              <a:t>: Google acquired Android Inc.</a:t>
            </a:r>
            <a:r>
              <a:rPr lang="en-US" sz="3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During this period, Android was being developed as a mobile operating system based on </a:t>
            </a:r>
            <a:r>
              <a:rPr lang="en-US" sz="3600" b="1" dirty="0"/>
              <a:t>Linux</a:t>
            </a:r>
            <a:r>
              <a:rPr lang="en-US" sz="3600" dirty="0"/>
              <a:t>, with a </a:t>
            </a:r>
            <a:r>
              <a:rPr lang="en-US" sz="3600" b="1" dirty="0"/>
              <a:t>Java-based API</a:t>
            </a:r>
            <a:r>
              <a:rPr lang="en-US" sz="3600" dirty="0"/>
              <a:t> for application development.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600" b="1" dirty="0"/>
              <a:t>2008</a:t>
            </a:r>
            <a:r>
              <a:rPr lang="en-US" sz="3600" dirty="0"/>
              <a:t>: The </a:t>
            </a:r>
            <a:r>
              <a:rPr lang="en-US" sz="3600" b="1" dirty="0"/>
              <a:t>first Android device</a:t>
            </a:r>
            <a:r>
              <a:rPr lang="en-US" sz="3600" dirty="0"/>
              <a:t>, the HTC Dream (T-Mobile G1), was released.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rgbClr val="19191C"/>
                </a:solidFill>
                <a:effectLst/>
                <a:latin typeface="JetBrains Sans"/>
              </a:rPr>
              <a:t>Till 2014: </a:t>
            </a:r>
            <a:r>
              <a:rPr lang="en-US" sz="3600" dirty="0"/>
              <a:t>Java remained the </a:t>
            </a:r>
            <a:r>
              <a:rPr lang="en-US" sz="3600" b="1" dirty="0"/>
              <a:t>official lang</a:t>
            </a:r>
            <a:r>
              <a:rPr lang="en-US" sz="3600" dirty="0"/>
              <a:t> for Android </a:t>
            </a:r>
            <a:endParaRPr lang="en-US" sz="3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1225-1782-ED23-9485-A7DDC240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2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315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  <p:bldP spid="4" grpId="0" uiExpand="1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16BCF-706B-D0ED-68D9-9574A3CD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509A3561-0393-7A78-DC2F-DCAAE37422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2CA212-CF9F-61EB-6EFA-5EB87732DDFD}"/>
              </a:ext>
            </a:extLst>
          </p:cNvPr>
          <p:cNvSpPr txBox="1"/>
          <p:nvPr/>
        </p:nvSpPr>
        <p:spPr>
          <a:xfrm>
            <a:off x="2273238" y="133817"/>
            <a:ext cx="79556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Motivation for Java Replacement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36F7F-6943-FA2C-EAB9-2FBCD7294286}"/>
              </a:ext>
            </a:extLst>
          </p:cNvPr>
          <p:cNvSpPr txBox="1"/>
          <p:nvPr/>
        </p:nvSpPr>
        <p:spPr>
          <a:xfrm>
            <a:off x="299837" y="1021579"/>
            <a:ext cx="11592326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Java is Verbose: 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JetBrains Sans"/>
              </a:rPr>
              <a:t>Modern development demands concise code, Modern features 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Slow Evolution in Android</a:t>
            </a:r>
            <a:r>
              <a:rPr lang="en-US" sz="2800" dirty="0"/>
              <a:t>: a gap between modern Java capabilities and what Android developers could actually use.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Lack of Built-in Null Safety:</a:t>
            </a:r>
            <a:r>
              <a:rPr lang="en-US" sz="2800" dirty="0"/>
              <a:t> One of the most common cause of app crash (Null Pointer Exception)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2800" b="1" dirty="0"/>
              <a:t>Outdated Language Features:</a:t>
            </a:r>
            <a:r>
              <a:rPr lang="en-US" sz="2800" dirty="0"/>
              <a:t> Java (especially versions 6 and 7, which were used in Android for years) lacked modern language features such as: Lambda expressions, Type inference, Extension functions, Smart casting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endParaRPr lang="en-US" sz="28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4D8B3B-8CE1-122E-DDD7-15E6B934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3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8761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C59CC-2E8F-2604-6377-3FCC49F6C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833E64C-B7AF-9B97-B493-634D6C68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B2E3A7-17E9-52F2-4704-F8EB5962CE34}"/>
              </a:ext>
            </a:extLst>
          </p:cNvPr>
          <p:cNvSpPr txBox="1"/>
          <p:nvPr/>
        </p:nvSpPr>
        <p:spPr>
          <a:xfrm>
            <a:off x="1109915" y="-2"/>
            <a:ext cx="102181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Features for Java Replacement in Android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A66350-C741-1CA2-7FD4-792423949CF1}"/>
              </a:ext>
            </a:extLst>
          </p:cNvPr>
          <p:cNvSpPr txBox="1"/>
          <p:nvPr/>
        </p:nvSpPr>
        <p:spPr>
          <a:xfrm>
            <a:off x="249846" y="769439"/>
            <a:ext cx="1152762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/>
              <a:t>Improve Java without breaking compatibility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19191C"/>
                </a:solidFill>
                <a:latin typeface="JetBrains Sans"/>
              </a:rPr>
              <a:t>Modern Features</a:t>
            </a:r>
          </a:p>
          <a:p>
            <a:pPr marL="571500" indent="-571500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19191C"/>
                </a:solidFill>
                <a:latin typeface="JetBrains Sans"/>
              </a:rPr>
              <a:t>Shallow Learning curve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19191C"/>
                </a:solidFill>
                <a:latin typeface="JetBrains Sans"/>
              </a:rPr>
              <a:t>O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pen-source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Statically typed programming language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Targets the JVM, Android</a:t>
            </a:r>
            <a:r>
              <a:rPr lang="en-US" sz="4400" dirty="0">
                <a:solidFill>
                  <a:srgbClr val="19191C"/>
                </a:solidFill>
                <a:latin typeface="JetBrains Sans"/>
              </a:rPr>
              <a:t> </a:t>
            </a:r>
            <a:r>
              <a:rPr lang="en-US" sz="4400" dirty="0" err="1">
                <a:solidFill>
                  <a:srgbClr val="19191C"/>
                </a:solidFill>
                <a:latin typeface="JetBrains Sans"/>
              </a:rPr>
              <a:t>etc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C5BAB-4E51-B846-8749-94EBACFE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4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966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9565B-DD4C-4817-D992-BAF99349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F2533C19-76AD-C36E-3A65-9FF842AA19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E22F2F-27F9-08E9-1A75-07E3FA08163F}"/>
              </a:ext>
            </a:extLst>
          </p:cNvPr>
          <p:cNvSpPr txBox="1"/>
          <p:nvPr/>
        </p:nvSpPr>
        <p:spPr>
          <a:xfrm>
            <a:off x="2045777" y="285666"/>
            <a:ext cx="78773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Why </a:t>
            </a:r>
            <a:r>
              <a:rPr lang="en-US" sz="4400" b="1" i="0" dirty="0" err="1">
                <a:solidFill>
                  <a:srgbClr val="19191C"/>
                </a:solidFill>
                <a:effectLst/>
                <a:latin typeface="JetBrains Sans"/>
              </a:rPr>
              <a:t>Jetbrains</a:t>
            </a:r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 developed Kotlin?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574BC-31F6-188C-F155-0B96882423D9}"/>
              </a:ext>
            </a:extLst>
          </p:cNvPr>
          <p:cNvSpPr txBox="1"/>
          <p:nvPr/>
        </p:nvSpPr>
        <p:spPr>
          <a:xfrm>
            <a:off x="283930" y="1340775"/>
            <a:ext cx="116241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Bef>
                <a:spcPts val="2400"/>
              </a:spcBef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M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ost </a:t>
            </a:r>
            <a:r>
              <a:rPr lang="en-US" sz="4400" b="0" i="0" dirty="0" err="1">
                <a:solidFill>
                  <a:srgbClr val="000000"/>
                </a:solidFill>
                <a:effectLst/>
                <a:latin typeface="Inter"/>
              </a:rPr>
              <a:t>Jetbrain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products were </a:t>
            </a:r>
            <a:r>
              <a:rPr lang="en-US" sz="4400" dirty="0">
                <a:solidFill>
                  <a:srgbClr val="000000"/>
                </a:solidFill>
                <a:latin typeface="Inter"/>
              </a:rPr>
              <a:t>based on JVM and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Java, they decided to build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A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 Java-based language that is </a:t>
            </a:r>
            <a:r>
              <a:rPr lang="en-US" sz="4400" dirty="0">
                <a:solidFill>
                  <a:srgbClr val="000000"/>
                </a:solidFill>
                <a:latin typeface="Inter"/>
              </a:rPr>
              <a:t>C</a:t>
            </a: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oncise, </a:t>
            </a: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dirty="0">
                <a:solidFill>
                  <a:srgbClr val="000000"/>
                </a:solidFill>
                <a:latin typeface="Inter"/>
              </a:rPr>
              <a:t>Full Java Interoperability</a:t>
            </a:r>
            <a:endParaRPr lang="en-US" sz="4400" b="0" i="0" dirty="0">
              <a:solidFill>
                <a:srgbClr val="000000"/>
              </a:solidFill>
              <a:effectLst/>
              <a:latin typeface="Inter"/>
            </a:endParaRPr>
          </a:p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>
                <a:solidFill>
                  <a:srgbClr val="000000"/>
                </a:solidFill>
                <a:effectLst/>
                <a:latin typeface="Inter"/>
              </a:rPr>
              <a:t>New constructs such as high-order functions, Null Safety, Smart cast</a:t>
            </a:r>
            <a:r>
              <a:rPr lang="en-US" sz="4400" dirty="0">
                <a:solidFill>
                  <a:srgbClr val="000000"/>
                </a:solidFill>
                <a:latin typeface="Inter"/>
              </a:rPr>
              <a:t>, Extension functions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0579-BB5A-8A40-C9AB-2173A61D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5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93916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BEB26-DE58-2A2D-3812-41E8D4C5C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7948369A-5A29-83A4-641C-9FD4D45F59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11115" y="17246"/>
            <a:ext cx="12192001" cy="6858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1372CB-E5FE-D135-A32A-428409D005FA}"/>
              </a:ext>
            </a:extLst>
          </p:cNvPr>
          <p:cNvSpPr txBox="1"/>
          <p:nvPr/>
        </p:nvSpPr>
        <p:spPr>
          <a:xfrm>
            <a:off x="832526" y="825808"/>
            <a:ext cx="10775705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eveloped by </a:t>
            </a:r>
            <a:r>
              <a:rPr lang="en-US" sz="2800" b="0" i="0" u="none" strike="noStrike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JetBrains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2010 and was open source from its </a:t>
            </a: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 days</a:t>
            </a: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</a:t>
            </a:r>
            <a:r>
              <a:rPr lang="en-US" sz="2800" dirty="0">
                <a:solidFill>
                  <a:srgbClr val="1919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 source code is available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on GitHub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first official 1.0 release was in February 2016. 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May 2019, Google announced Kotlin as its preferred language for </a:t>
            </a:r>
            <a:r>
              <a:rPr lang="en-US" sz="280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Android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development</a:t>
            </a: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1" dirty="0"/>
              <a:t>2023:</a:t>
            </a:r>
            <a:r>
              <a:rPr lang="en-US" sz="2800" dirty="0"/>
              <a:t> Jetpack Compose (modern UI toolkit) is </a:t>
            </a:r>
            <a:r>
              <a:rPr lang="en-US" sz="2800" b="1" dirty="0"/>
              <a:t>Kotlin-only</a:t>
            </a:r>
            <a:r>
              <a:rPr lang="en-US" sz="2800" dirty="0"/>
              <a:t>.</a:t>
            </a:r>
            <a:endParaRPr lang="en-US" sz="2800" b="0" i="0" dirty="0">
              <a:solidFill>
                <a:srgbClr val="2021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November 2023, KMP stable versio</a:t>
            </a:r>
            <a:r>
              <a:rPr lang="en-US" sz="2800" dirty="0">
                <a:solidFill>
                  <a:srgbClr val="2021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release</a:t>
            </a:r>
            <a:endParaRPr lang="en-US" sz="2800" b="0" i="0" dirty="0">
              <a:solidFill>
                <a:srgbClr val="19191C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 fontAlgn="base">
              <a:spcBef>
                <a:spcPts val="1800"/>
              </a:spcBef>
              <a:buFont typeface="Wingdings" panose="05000000000000000000" pitchFamily="2" charset="2"/>
              <a:buChar char="v"/>
            </a:pPr>
            <a:r>
              <a:rPr lang="en-US" sz="2800" b="0" i="0" dirty="0">
                <a:solidFill>
                  <a:srgbClr val="19191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currently released LTS version is 2.2.0, published on June 23, 2025.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348AC-8E1E-E7D1-42B6-E3FD658120DB}"/>
              </a:ext>
            </a:extLst>
          </p:cNvPr>
          <p:cNvSpPr txBox="1"/>
          <p:nvPr/>
        </p:nvSpPr>
        <p:spPr>
          <a:xfrm>
            <a:off x="2187480" y="122235"/>
            <a:ext cx="7600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KOTLIN HISTORICAL OVERVIEW / EVOLUTION</a:t>
            </a:r>
            <a:endParaRPr lang="en-GB" sz="2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1F1E1-AAE0-E1D6-7467-DEB74902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6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37862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50373-5E04-E1E6-FBCC-9574C0FB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riangular abstract background">
            <a:extLst>
              <a:ext uri="{FF2B5EF4-FFF2-40B4-BE49-F238E27FC236}">
                <a16:creationId xmlns:a16="http://schemas.microsoft.com/office/drawing/2014/main" id="{D3A751A1-9CB4-E1E4-163E-3F431AC47F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C8ED991-B5D2-101F-8A05-028CF9C176B1}"/>
              </a:ext>
            </a:extLst>
          </p:cNvPr>
          <p:cNvSpPr txBox="1"/>
          <p:nvPr/>
        </p:nvSpPr>
        <p:spPr>
          <a:xfrm>
            <a:off x="3612464" y="52669"/>
            <a:ext cx="474112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0" dirty="0" err="1">
                <a:solidFill>
                  <a:srgbClr val="19191C"/>
                </a:solidFill>
                <a:effectLst/>
                <a:latin typeface="JetBrains Sans"/>
              </a:rPr>
              <a:t>Jetbrain</a:t>
            </a:r>
            <a:r>
              <a:rPr lang="en-US" sz="4400" b="1" i="0" dirty="0">
                <a:solidFill>
                  <a:srgbClr val="19191C"/>
                </a:solidFill>
                <a:effectLst/>
                <a:latin typeface="JetBrains Sans"/>
              </a:rPr>
              <a:t> Products</a:t>
            </a:r>
            <a:endParaRPr lang="en-GB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AFF1B-CB69-4A16-96FC-87377AE55C9F}"/>
              </a:ext>
            </a:extLst>
          </p:cNvPr>
          <p:cNvSpPr txBox="1"/>
          <p:nvPr/>
        </p:nvSpPr>
        <p:spPr>
          <a:xfrm>
            <a:off x="251857" y="678575"/>
            <a:ext cx="584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Intellij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(Java developers)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C7D8C-452F-C389-ED8D-DA28F042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7</a:t>
            </a:fld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6A66F8-EC82-908B-D9D0-9BD3BF469585}"/>
              </a:ext>
            </a:extLst>
          </p:cNvPr>
          <p:cNvSpPr txBox="1"/>
          <p:nvPr/>
        </p:nvSpPr>
        <p:spPr>
          <a:xfrm>
            <a:off x="251853" y="1644221"/>
            <a:ext cx="5844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Pycharm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(Python)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6DBD4-9422-C10C-C7E9-658325C9AB6B}"/>
              </a:ext>
            </a:extLst>
          </p:cNvPr>
          <p:cNvSpPr txBox="1"/>
          <p:nvPr/>
        </p:nvSpPr>
        <p:spPr>
          <a:xfrm>
            <a:off x="251853" y="2466994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YouTrack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(Project Management)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2D7B7D-5563-FA7B-AC5D-8A0BE9BC598B}"/>
              </a:ext>
            </a:extLst>
          </p:cNvPr>
          <p:cNvSpPr txBox="1"/>
          <p:nvPr/>
        </p:nvSpPr>
        <p:spPr>
          <a:xfrm>
            <a:off x="251853" y="3321613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Webstorm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(Web)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A66354-EA92-B6A6-C3CB-83978769DD5D}"/>
              </a:ext>
            </a:extLst>
          </p:cNvPr>
          <p:cNvSpPr txBox="1"/>
          <p:nvPr/>
        </p:nvSpPr>
        <p:spPr>
          <a:xfrm>
            <a:off x="251855" y="5020490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CLion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(C/ C++ </a:t>
            </a:r>
            <a:r>
              <a:rPr lang="en-US" sz="3200" b="0" i="0" dirty="0" err="1">
                <a:solidFill>
                  <a:srgbClr val="19191C"/>
                </a:solidFill>
                <a:effectLst/>
                <a:latin typeface="JetBrains Sans"/>
              </a:rPr>
              <a:t>devs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4284D4-AA22-2977-42E2-FF1EB30D71A4}"/>
              </a:ext>
            </a:extLst>
          </p:cNvPr>
          <p:cNvSpPr txBox="1"/>
          <p:nvPr/>
        </p:nvSpPr>
        <p:spPr>
          <a:xfrm>
            <a:off x="251854" y="4144386"/>
            <a:ext cx="67212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l" fontAlgn="base">
              <a:spcBef>
                <a:spcPts val="2400"/>
              </a:spcBef>
              <a:buFont typeface="Wingdings" panose="05000000000000000000" pitchFamily="2" charset="2"/>
              <a:buChar char="q"/>
            </a:pPr>
            <a:r>
              <a:rPr lang="en-US" sz="4400" b="0" i="0" dirty="0" err="1">
                <a:solidFill>
                  <a:srgbClr val="19191C"/>
                </a:solidFill>
                <a:effectLst/>
                <a:latin typeface="JetBrains Sans"/>
              </a:rPr>
              <a:t>PHPStorm</a:t>
            </a:r>
            <a:r>
              <a:rPr lang="en-US" sz="4400" b="0" i="0" dirty="0">
                <a:solidFill>
                  <a:srgbClr val="19191C"/>
                </a:solidFill>
                <a:effectLst/>
                <a:latin typeface="JetBrains Sans"/>
              </a:rPr>
              <a:t> 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(PHP </a:t>
            </a:r>
            <a:r>
              <a:rPr lang="en-US" sz="3200" b="0" i="0" dirty="0" err="1">
                <a:solidFill>
                  <a:srgbClr val="19191C"/>
                </a:solidFill>
                <a:effectLst/>
                <a:latin typeface="JetBrains Sans"/>
              </a:rPr>
              <a:t>devs</a:t>
            </a:r>
            <a:r>
              <a:rPr lang="en-US" sz="3200" b="0" i="0" dirty="0">
                <a:solidFill>
                  <a:srgbClr val="19191C"/>
                </a:solidFill>
                <a:effectLst/>
                <a:latin typeface="JetBrains Sans"/>
              </a:rPr>
              <a:t>)</a:t>
            </a:r>
            <a:endParaRPr lang="en-US" sz="4400" b="0" i="0" dirty="0">
              <a:solidFill>
                <a:srgbClr val="19191C"/>
              </a:solidFill>
              <a:effectLst/>
              <a:latin typeface="JetBrains Sans"/>
            </a:endParaRPr>
          </a:p>
        </p:txBody>
      </p:sp>
    </p:spTree>
    <p:extLst>
      <p:ext uri="{BB962C8B-B14F-4D97-AF65-F5344CB8AC3E}">
        <p14:creationId xmlns:p14="http://schemas.microsoft.com/office/powerpoint/2010/main" val="197874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B54D4-B0B4-01B0-004A-7E6EB2299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riangular abstract background">
            <a:extLst>
              <a:ext uri="{FF2B5EF4-FFF2-40B4-BE49-F238E27FC236}">
                <a16:creationId xmlns:a16="http://schemas.microsoft.com/office/drawing/2014/main" id="{F8D226C8-EF30-D9CE-1B63-C89ABA3B0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09505F-455D-8525-E412-20126798510F}"/>
              </a:ext>
            </a:extLst>
          </p:cNvPr>
          <p:cNvSpPr txBox="1"/>
          <p:nvPr/>
        </p:nvSpPr>
        <p:spPr>
          <a:xfrm>
            <a:off x="377736" y="918754"/>
            <a:ext cx="1143652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Kotlin is more concise (Reduced development time): uses around 40% less code than Java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More type-safe – support for non-nullable types makes applications less prone to NPE’s.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Smart casting, higher-order functions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Extension functions, and lambdas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Java interoperability</a:t>
            </a:r>
            <a:endParaRPr lang="en-GB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2A6D7-01E5-DCBB-F4E6-F2CDEB99AB29}"/>
              </a:ext>
            </a:extLst>
          </p:cNvPr>
          <p:cNvSpPr txBox="1"/>
          <p:nvPr/>
        </p:nvSpPr>
        <p:spPr>
          <a:xfrm>
            <a:off x="3779003" y="149313"/>
            <a:ext cx="46339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Kotlin key Benefits </a:t>
            </a:r>
            <a:endParaRPr lang="en-GB" sz="4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B4519C-5030-BCB7-F47F-81F9B5528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8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407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CB6B-C6AB-4248-E9ED-53D567C20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iangular abstract background">
            <a:extLst>
              <a:ext uri="{FF2B5EF4-FFF2-40B4-BE49-F238E27FC236}">
                <a16:creationId xmlns:a16="http://schemas.microsoft.com/office/drawing/2014/main" id="{1B7D144B-6B61-829A-2298-FAAD07F1D8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-2" y="15496"/>
            <a:ext cx="12192001" cy="68580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11B94C-9EB8-321C-7D3D-55A5F3967E5B}"/>
              </a:ext>
            </a:extLst>
          </p:cNvPr>
          <p:cNvSpPr txBox="1"/>
          <p:nvPr/>
        </p:nvSpPr>
        <p:spPr>
          <a:xfrm>
            <a:off x="329024" y="183472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Java sample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7F7DC-049B-C205-69B4-67BD94AEA682}"/>
              </a:ext>
            </a:extLst>
          </p:cNvPr>
          <p:cNvSpPr txBox="1"/>
          <p:nvPr/>
        </p:nvSpPr>
        <p:spPr>
          <a:xfrm>
            <a:off x="313526" y="1204733"/>
            <a:ext cx="5697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public class HelloWorld {</a:t>
            </a:r>
          </a:p>
          <a:p>
            <a:pPr algn="l"/>
            <a:r>
              <a:rPr lang="en-US" sz="2400" dirty="0"/>
              <a:t>    static String name = “John Doe”;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int start, int end) {</a:t>
            </a:r>
          </a:p>
          <a:p>
            <a:pPr algn="l"/>
            <a:r>
              <a:rPr lang="en-US" sz="2400" dirty="0"/>
              <a:t>	for (int i = start, </a:t>
            </a:r>
            <a:r>
              <a:rPr lang="en-US" sz="2400" dirty="0" err="1"/>
              <a:t>i</a:t>
            </a:r>
            <a:r>
              <a:rPr lang="en-US" sz="2400" dirty="0"/>
              <a:t> &lt;= end; </a:t>
            </a:r>
            <a:r>
              <a:rPr lang="en-US" sz="2400" dirty="0" err="1"/>
              <a:t>i</a:t>
            </a:r>
            <a:r>
              <a:rPr lang="en-US" sz="2400" dirty="0"/>
              <a:t>++ ) {</a:t>
            </a:r>
          </a:p>
          <a:p>
            <a:pPr algn="l"/>
            <a:r>
              <a:rPr lang="en-US" sz="2400" dirty="0"/>
              <a:t>	       if(</a:t>
            </a:r>
            <a:r>
              <a:rPr lang="en-US" sz="2400" dirty="0" err="1"/>
              <a:t>i</a:t>
            </a:r>
            <a:r>
              <a:rPr lang="en-US" sz="2400" dirty="0"/>
              <a:t> % 2 == 0) {</a:t>
            </a:r>
          </a:p>
          <a:p>
            <a:pPr algn="l"/>
            <a:r>
              <a:rPr lang="en-US" sz="2400" dirty="0"/>
              <a:t>		</a:t>
            </a: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);	</a:t>
            </a:r>
          </a:p>
          <a:p>
            <a:pPr algn="l"/>
            <a:r>
              <a:rPr lang="en-US" sz="2400" dirty="0"/>
              <a:t>	       }</a:t>
            </a:r>
          </a:p>
          <a:p>
            <a:pPr algn="l"/>
            <a:r>
              <a:rPr lang="en-US" sz="2400" dirty="0"/>
              <a:t>	}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    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 {</a:t>
            </a:r>
          </a:p>
          <a:p>
            <a:pPr algn="l"/>
            <a:r>
              <a:rPr lang="en-US" sz="2400" dirty="0"/>
              <a:t>          </a:t>
            </a:r>
            <a:r>
              <a:rPr lang="en-US" sz="2400" dirty="0" err="1"/>
              <a:t>printEvenNumbers</a:t>
            </a:r>
            <a:r>
              <a:rPr lang="en-US" sz="2400" dirty="0"/>
              <a:t>(1, 20);</a:t>
            </a:r>
          </a:p>
          <a:p>
            <a:pPr algn="l"/>
            <a:r>
              <a:rPr lang="en-US" sz="2400" dirty="0"/>
              <a:t>    }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826EE0-07AC-B48E-C81F-6C5BB783A381}"/>
              </a:ext>
            </a:extLst>
          </p:cNvPr>
          <p:cNvSpPr txBox="1"/>
          <p:nvPr/>
        </p:nvSpPr>
        <p:spPr>
          <a:xfrm>
            <a:off x="6768171" y="1365408"/>
            <a:ext cx="542382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fun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begin: Int = 2, </a:t>
            </a:r>
            <a:r>
              <a:rPr lang="en-US" sz="2400" dirty="0" err="1"/>
              <a:t>maxDigit</a:t>
            </a:r>
            <a:r>
              <a:rPr lang="en-US" sz="2400" dirty="0"/>
              <a:t>: Int = 20) {</a:t>
            </a:r>
          </a:p>
          <a:p>
            <a:pPr algn="l"/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</a:t>
            </a:r>
          </a:p>
          <a:p>
            <a:pPr algn="l"/>
            <a:r>
              <a:rPr lang="en-US" sz="2400" dirty="0"/>
              <a:t>           (begin..</a:t>
            </a:r>
            <a:r>
              <a:rPr lang="en-US" sz="2400" dirty="0" err="1"/>
              <a:t>maxDigit</a:t>
            </a:r>
            <a:r>
              <a:rPr lang="en-US" sz="2400" dirty="0"/>
              <a:t>).filter{ </a:t>
            </a:r>
          </a:p>
          <a:p>
            <a:pPr algn="l"/>
            <a:r>
              <a:rPr lang="en-US" sz="2400" dirty="0"/>
              <a:t>           it % 2 == 0}</a:t>
            </a:r>
          </a:p>
          <a:p>
            <a:pPr algn="l"/>
            <a:r>
              <a:rPr lang="en-US" sz="2400" dirty="0"/>
              <a:t>    )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fun main() {</a:t>
            </a:r>
          </a:p>
          <a:p>
            <a:pPr algn="l"/>
            <a:r>
              <a:rPr lang="en-US" sz="2400" dirty="0"/>
              <a:t>       </a:t>
            </a:r>
            <a:r>
              <a:rPr lang="en-US" sz="2400" dirty="0" err="1"/>
              <a:t>printEvenNumbers</a:t>
            </a:r>
            <a:r>
              <a:rPr lang="en-US" sz="2400" dirty="0"/>
              <a:t>(</a:t>
            </a:r>
            <a:r>
              <a:rPr lang="en-US" sz="2400" dirty="0" err="1"/>
              <a:t>maxDigit</a:t>
            </a:r>
            <a:r>
              <a:rPr lang="en-US" sz="2400" dirty="0"/>
              <a:t> = 18)</a:t>
            </a:r>
          </a:p>
          <a:p>
            <a:pPr algn="l"/>
            <a:r>
              <a:rPr lang="en-US" sz="2400" dirty="0"/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DD96E-3054-24FC-9CFA-CF28FC6E7707}"/>
              </a:ext>
            </a:extLst>
          </p:cNvPr>
          <p:cNvSpPr txBox="1"/>
          <p:nvPr/>
        </p:nvSpPr>
        <p:spPr>
          <a:xfrm>
            <a:off x="6659336" y="231169"/>
            <a:ext cx="3758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/>
              <a:t>Kotlin sample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35799B-FD71-A65D-87E7-445F60E1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z="1800" smtClean="0"/>
              <a:t>9</a:t>
            </a:fld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583790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Bierstadt</vt:lpstr>
      <vt:lpstr>Inter</vt:lpstr>
      <vt:lpstr>JetBrains Sans</vt:lpstr>
      <vt:lpstr>Times New Roman</vt:lpstr>
      <vt:lpstr>Wingdings</vt:lpstr>
      <vt:lpstr>GestaltVTI</vt:lpstr>
      <vt:lpstr>Kotlin: The Modern Replacement for Java in Android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Ego</dc:creator>
  <cp:lastModifiedBy>Victor Ego</cp:lastModifiedBy>
  <cp:revision>27</cp:revision>
  <dcterms:created xsi:type="dcterms:W3CDTF">2025-05-12T12:46:10Z</dcterms:created>
  <dcterms:modified xsi:type="dcterms:W3CDTF">2025-07-07T12:17:20Z</dcterms:modified>
</cp:coreProperties>
</file>