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0" r:id="rId4"/>
    <p:sldId id="268" r:id="rId5"/>
    <p:sldId id="271" r:id="rId6"/>
    <p:sldId id="259" r:id="rId7"/>
    <p:sldId id="265" r:id="rId8"/>
    <p:sldId id="262" r:id="rId9"/>
    <p:sldId id="27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F5952-E52B-414F-9F32-26FD709AD4D3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E9FC-A693-4752-8448-782AE3E34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8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5F6A-0604-42C5-8A1D-FC4386E5394B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207E-5EE3-40E0-8DD8-03FA28FD1E18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013E-C18E-4F22-A00F-ED4D8F3B9280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6DE8-4076-44A7-B156-E04AD799C95C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A74D-22CC-44CA-AC59-F32FA31A32D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AE9E-8D40-431D-A3AC-A9DC64F3AFE5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53A-87FB-4B7D-9F7B-8DC14673B3A0}" type="datetime1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3435-6419-4226-A452-A880740CA08C}" type="datetime1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58D-7AB6-4DE6-AD86-840AA0D189A8}" type="datetime1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B97B-96B2-482E-883B-0A4F7FF5DA62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2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FAF9-6C9A-49C4-95A7-DD798BB2E257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B9A7492-85BC-4532-A42C-026240155349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Android_(operating_system)" TargetMode="External"/><Relationship Id="rId4" Type="http://schemas.openxmlformats.org/officeDocument/2006/relationships/hyperlink" Target="https://github.com/jetbrains/kotli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kylo8.tistory.com/entry/Kotlin-%ED%81%B4%EB%9E%98%EC%8A%A4-%EC%83%81%EC%86%8D-%EC%95%8C%EC%95%84%EB%B3%B4%EA%B8%B0-inheritance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utter-ko.dev/cookbook/effects/download-button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faq.html#what-advantages-does-kotlin-give-me-over-the-java-programming-langua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9AC91B-3B77-C7DD-DF37-DCEF4FF22D44}"/>
              </a:ext>
            </a:extLst>
          </p:cNvPr>
          <p:cNvSpPr/>
          <p:nvPr/>
        </p:nvSpPr>
        <p:spPr>
          <a:xfrm>
            <a:off x="517870" y="657369"/>
            <a:ext cx="8776032" cy="3599838"/>
          </a:xfrm>
          <a:prstGeom prst="rect">
            <a:avLst/>
          </a:prstGeom>
          <a:solidFill>
            <a:srgbClr val="2D4A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D6795B0-AC1A-6C33-222C-9FF616FA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7BC4A-610A-4F30-EFD6-0BC2B4115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9463039" cy="3290107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Kotlin: The Modern Replacement for Java in Android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334B-0DE0-361D-56BF-5CF8E3A2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7180788" cy="1724029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By: Ego Victor Chibueze</a:t>
            </a:r>
            <a:endParaRPr lang="en-GB" sz="54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C51-9298-8385-126A-30130FC5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468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21273-0434-F573-AC45-143D70B2F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0AC880D-3C11-5C7E-E3EA-561E2D9A4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5C010-A456-265C-59E8-ACF349532E2D}"/>
              </a:ext>
            </a:extLst>
          </p:cNvPr>
          <p:cNvSpPr txBox="1"/>
          <p:nvPr/>
        </p:nvSpPr>
        <p:spPr>
          <a:xfrm>
            <a:off x="5011116" y="222685"/>
            <a:ext cx="2169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Extras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6EC69-4082-1138-20D2-A8BEC8808888}"/>
              </a:ext>
            </a:extLst>
          </p:cNvPr>
          <p:cNvSpPr txBox="1"/>
          <p:nvPr/>
        </p:nvSpPr>
        <p:spPr>
          <a:xfrm>
            <a:off x="292631" y="1320481"/>
            <a:ext cx="116067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val</a:t>
            </a:r>
            <a:r>
              <a:rPr lang="en-US" sz="2800" dirty="0"/>
              <a:t> name: String? = null // Nullable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val</a:t>
            </a:r>
            <a:r>
              <a:rPr lang="en-US" sz="2800" dirty="0"/>
              <a:t> length = </a:t>
            </a:r>
            <a:r>
              <a:rPr lang="en-US" sz="2800" dirty="0" err="1"/>
              <a:t>name?.length</a:t>
            </a:r>
            <a:r>
              <a:rPr lang="en-US" sz="2800" dirty="0"/>
              <a:t> ?: 0 // Safe call with Elvis operator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2C573-400D-E06E-D5C5-9A96D465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188E9425-6449-83FC-2726-9C9D167F67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630880-58FB-9DA0-869D-026908D16362}"/>
              </a:ext>
            </a:extLst>
          </p:cNvPr>
          <p:cNvSpPr txBox="1"/>
          <p:nvPr/>
        </p:nvSpPr>
        <p:spPr>
          <a:xfrm rot="307827">
            <a:off x="8030487" y="97742"/>
            <a:ext cx="4000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Introduction</a:t>
            </a:r>
            <a:endParaRPr lang="en-GB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CA279-4F05-E31B-933A-C9C5E78DE58D}"/>
              </a:ext>
            </a:extLst>
          </p:cNvPr>
          <p:cNvSpPr txBox="1"/>
          <p:nvPr/>
        </p:nvSpPr>
        <p:spPr>
          <a:xfrm>
            <a:off x="6096000" y="106806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Kotlin: Java replacement in Android programming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ED2CA-4E99-E6E2-81D5-BDBAC5CF5BDB}"/>
              </a:ext>
            </a:extLst>
          </p:cNvPr>
          <p:cNvSpPr txBox="1"/>
          <p:nvPr/>
        </p:nvSpPr>
        <p:spPr>
          <a:xfrm>
            <a:off x="464949" y="737156"/>
            <a:ext cx="1159232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400" dirty="0">
                <a:solidFill>
                  <a:srgbClr val="19191C"/>
                </a:solidFill>
                <a:latin typeface="JetBrains Sans"/>
              </a:rPr>
              <a:t>Java has been the traditional language for Android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400" b="0" i="0" dirty="0">
                <a:solidFill>
                  <a:srgbClr val="19191C"/>
                </a:solidFill>
                <a:effectLst/>
                <a:latin typeface="JetBrains Sans"/>
              </a:rPr>
              <a:t>Modern development demands concise code, Modern features 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400" dirty="0"/>
              <a:t>Android Developers experimented with </a:t>
            </a:r>
            <a:r>
              <a:rPr lang="en-US" sz="3400" b="1" dirty="0"/>
              <a:t>Scala, C# (Xamarin), C++ (NDK), Groovy and JS-based frameworks (Clojure, </a:t>
            </a:r>
            <a:r>
              <a:rPr lang="en-US" sz="3400" b="1" dirty="0" err="1"/>
              <a:t>JRuby</a:t>
            </a:r>
            <a:r>
              <a:rPr lang="en-US" sz="3400" b="1" dirty="0"/>
              <a:t>)</a:t>
            </a:r>
            <a:r>
              <a:rPr lang="en-US" sz="3400" dirty="0"/>
              <a:t>, but none matched Java’s balance of performance and tooling. 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400" dirty="0"/>
              <a:t>Kotlin succeeded by </a:t>
            </a:r>
            <a:r>
              <a:rPr lang="en-US" sz="3400" b="1" dirty="0"/>
              <a:t>improving Java without breaking compatibility</a:t>
            </a:r>
            <a:endParaRPr lang="en-US" sz="3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1225-1782-ED23-9485-A7DDC240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315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C59CC-2E8F-2604-6377-3FCC49F6C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F833E64C-B7AF-9B97-B493-634D6C68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2E3A7-17E9-52F2-4704-F8EB5962CE34}"/>
              </a:ext>
            </a:extLst>
          </p:cNvPr>
          <p:cNvSpPr txBox="1"/>
          <p:nvPr/>
        </p:nvSpPr>
        <p:spPr>
          <a:xfrm rot="307827">
            <a:off x="8030487" y="252722"/>
            <a:ext cx="4000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What is Kotlin?</a:t>
            </a:r>
            <a:endParaRPr lang="en-GB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E445D-B55E-556B-1D73-8BE9D351D86F}"/>
              </a:ext>
            </a:extLst>
          </p:cNvPr>
          <p:cNvSpPr txBox="1"/>
          <p:nvPr/>
        </p:nvSpPr>
        <p:spPr>
          <a:xfrm>
            <a:off x="6096000" y="106806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Kotlin: Java replacement in Android programming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66350-C741-1CA2-7FD4-792423949CF1}"/>
              </a:ext>
            </a:extLst>
          </p:cNvPr>
          <p:cNvSpPr txBox="1"/>
          <p:nvPr/>
        </p:nvSpPr>
        <p:spPr>
          <a:xfrm>
            <a:off x="712921" y="1116422"/>
            <a:ext cx="110459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19191C"/>
                </a:solidFill>
                <a:latin typeface="JetBrains Sans"/>
              </a:rPr>
              <a:t>A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n open-source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Statically typed programming language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Targets the JVM, Android, JavaScript, </a:t>
            </a: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Wasm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, and Native.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Kotlin was developed by </a:t>
            </a: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Jetbrains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5BAB-4E51-B846-8749-94EBACFE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966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9565B-DD4C-4817-D992-BAF993496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F2533C19-76AD-C36E-3A65-9FF842AA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E22F2F-27F9-08E9-1A75-07E3FA08163F}"/>
              </a:ext>
            </a:extLst>
          </p:cNvPr>
          <p:cNvSpPr txBox="1"/>
          <p:nvPr/>
        </p:nvSpPr>
        <p:spPr>
          <a:xfrm rot="307827">
            <a:off x="8030487" y="252722"/>
            <a:ext cx="4000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Why Kotlin?</a:t>
            </a:r>
            <a:endParaRPr lang="en-GB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D7EE9-7E48-3CBE-39C8-083CB574ED98}"/>
              </a:ext>
            </a:extLst>
          </p:cNvPr>
          <p:cNvSpPr txBox="1"/>
          <p:nvPr/>
        </p:nvSpPr>
        <p:spPr>
          <a:xfrm>
            <a:off x="6096000" y="106806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Kotlin: Java replacement in Android programming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574BC-31F6-188C-F155-0B96882423D9}"/>
              </a:ext>
            </a:extLst>
          </p:cNvPr>
          <p:cNvSpPr txBox="1"/>
          <p:nvPr/>
        </p:nvSpPr>
        <p:spPr>
          <a:xfrm>
            <a:off x="134725" y="1116422"/>
            <a:ext cx="116241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ts val="2400"/>
              </a:spcBef>
            </a:pPr>
            <a:r>
              <a:rPr lang="en-US" sz="4400" dirty="0">
                <a:solidFill>
                  <a:srgbClr val="000000"/>
                </a:solidFill>
                <a:latin typeface="Inter"/>
              </a:rPr>
              <a:t>M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ost </a:t>
            </a:r>
            <a:r>
              <a:rPr lang="en-US" sz="4400" b="0" i="0" dirty="0" err="1">
                <a:solidFill>
                  <a:srgbClr val="000000"/>
                </a:solidFill>
                <a:effectLst/>
                <a:latin typeface="Inter"/>
              </a:rPr>
              <a:t>Jetbrain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 products were developed in Java, they decided to build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0000"/>
                </a:solidFill>
                <a:latin typeface="Inter"/>
              </a:rPr>
              <a:t>A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 Java-based language that is </a:t>
            </a:r>
            <a:r>
              <a:rPr lang="en-US" sz="4400" dirty="0">
                <a:solidFill>
                  <a:srgbClr val="000000"/>
                </a:solidFill>
                <a:latin typeface="Inter"/>
              </a:rPr>
              <a:t>C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oncise,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0000"/>
                </a:solidFill>
                <a:latin typeface="Inter"/>
              </a:rPr>
              <a:t>Full Java Interoperability</a:t>
            </a:r>
            <a:endParaRPr lang="en-US" sz="4400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New constructs such as high-order functions, Null Safety, Smart cast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0579-BB5A-8A40-C9AB-2173A61D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39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BEB26-DE58-2A2D-3812-41E8D4C5C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7948369A-5A29-83A4-641C-9FD4D45F59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11115" y="17246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A1E02-F4C7-0CFC-32E5-B9D850BAFB52}"/>
              </a:ext>
            </a:extLst>
          </p:cNvPr>
          <p:cNvSpPr txBox="1"/>
          <p:nvPr/>
        </p:nvSpPr>
        <p:spPr>
          <a:xfrm>
            <a:off x="6096000" y="106806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Kotlin: Java replacement in Android programming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372CB-E5FE-D135-A32A-428409D005FA}"/>
              </a:ext>
            </a:extLst>
          </p:cNvPr>
          <p:cNvSpPr txBox="1"/>
          <p:nvPr/>
        </p:nvSpPr>
        <p:spPr>
          <a:xfrm>
            <a:off x="832526" y="825808"/>
            <a:ext cx="970632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1919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eveloped by </a:t>
            </a:r>
            <a:r>
              <a:rPr lang="en-US" sz="2800" b="0" i="0" u="none" strike="noStrike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JetBrains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2010 and was open source from very early on. T</a:t>
            </a:r>
            <a:r>
              <a:rPr lang="en-US" sz="2800" dirty="0">
                <a:solidFill>
                  <a:srgbClr val="1919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source code is available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on GitHub</a:t>
            </a:r>
            <a:endParaRPr lang="en-US" sz="2800" b="0" i="0" dirty="0">
              <a:solidFill>
                <a:srgbClr val="1919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official 1.0 release was in February 2016. </a:t>
            </a:r>
          </a:p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May 2019, Google announced Kotlin as its preferred language for </a:t>
            </a:r>
            <a:r>
              <a:rPr lang="en-US" sz="28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Android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development</a:t>
            </a:r>
          </a:p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1" dirty="0"/>
              <a:t>2023:</a:t>
            </a:r>
            <a:r>
              <a:rPr lang="en-US" sz="2800" dirty="0"/>
              <a:t> Jetpack Compose (modern UI toolkit) is </a:t>
            </a:r>
            <a:r>
              <a:rPr lang="en-US" sz="2800" b="1" dirty="0"/>
              <a:t>Kotlin-only</a:t>
            </a:r>
            <a:r>
              <a:rPr lang="en-US" sz="2800" dirty="0"/>
              <a:t>.</a:t>
            </a:r>
            <a:endParaRPr lang="en-US" sz="2800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 2023, KMP stable versio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release</a:t>
            </a:r>
            <a:endParaRPr lang="en-US" sz="2800" b="0" i="0" dirty="0">
              <a:solidFill>
                <a:srgbClr val="1919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currently released LTS version is 2.1.21, published on May 13, 2025.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348AC-8E1E-E7D1-42B6-E3FD658120DB}"/>
              </a:ext>
            </a:extLst>
          </p:cNvPr>
          <p:cNvSpPr txBox="1"/>
          <p:nvPr/>
        </p:nvSpPr>
        <p:spPr>
          <a:xfrm>
            <a:off x="2831438" y="122235"/>
            <a:ext cx="631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HISTORICAL OVERVIEW / EVOLUTION</a:t>
            </a:r>
            <a:endParaRPr lang="en-GB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1F1E1-AAE0-E1D6-7467-DEB74902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786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B54D4-B0B4-01B0-004A-7E6EB2299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iangular abstract background">
            <a:extLst>
              <a:ext uri="{FF2B5EF4-FFF2-40B4-BE49-F238E27FC236}">
                <a16:creationId xmlns:a16="http://schemas.microsoft.com/office/drawing/2014/main" id="{F8D226C8-EF30-D9CE-1B63-C89ABA3B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09505F-455D-8525-E412-20126798510F}"/>
              </a:ext>
            </a:extLst>
          </p:cNvPr>
          <p:cNvSpPr txBox="1"/>
          <p:nvPr/>
        </p:nvSpPr>
        <p:spPr>
          <a:xfrm>
            <a:off x="377736" y="918754"/>
            <a:ext cx="114365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Kotlin is more concise (Reduced development time): uses around 40% less code than Java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More type-safe – support for non-nullable types makes applications less prone to NPE’s.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Smart casting, higher-order functions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Extension functions, and lambdas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Java interoperability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2A6D7-01E5-DCBB-F4E6-F2CDEB99AB29}"/>
              </a:ext>
            </a:extLst>
          </p:cNvPr>
          <p:cNvSpPr txBox="1"/>
          <p:nvPr/>
        </p:nvSpPr>
        <p:spPr>
          <a:xfrm>
            <a:off x="3779003" y="149313"/>
            <a:ext cx="4633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Kotlin key Benefits </a:t>
            </a:r>
            <a:endParaRPr lang="en-GB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4519C-5030-BCB7-F47F-81F9B552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40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8CB6B-C6AB-4248-E9ED-53D567C20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riangular abstract background">
            <a:extLst>
              <a:ext uri="{FF2B5EF4-FFF2-40B4-BE49-F238E27FC236}">
                <a16:creationId xmlns:a16="http://schemas.microsoft.com/office/drawing/2014/main" id="{1B7D144B-6B61-829A-2298-FAAD07F1D8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15496"/>
            <a:ext cx="12192001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1B94C-9EB8-321C-7D3D-55A5F3967E5B}"/>
              </a:ext>
            </a:extLst>
          </p:cNvPr>
          <p:cNvSpPr txBox="1"/>
          <p:nvPr/>
        </p:nvSpPr>
        <p:spPr>
          <a:xfrm>
            <a:off x="329024" y="183472"/>
            <a:ext cx="375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Java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7F7DC-049B-C205-69B4-67BD94AEA682}"/>
              </a:ext>
            </a:extLst>
          </p:cNvPr>
          <p:cNvSpPr txBox="1"/>
          <p:nvPr/>
        </p:nvSpPr>
        <p:spPr>
          <a:xfrm>
            <a:off x="313526" y="1204733"/>
            <a:ext cx="56976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public class HelloWorld {</a:t>
            </a:r>
          </a:p>
          <a:p>
            <a:pPr algn="l"/>
            <a:r>
              <a:rPr lang="en-US" sz="2400" dirty="0"/>
              <a:t>    static String name = “John Doe”;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   public static void </a:t>
            </a:r>
            <a:r>
              <a:rPr lang="en-US" sz="2400" dirty="0" err="1"/>
              <a:t>printEvenNumbers</a:t>
            </a:r>
            <a:r>
              <a:rPr lang="en-US" sz="2400" dirty="0"/>
              <a:t>(</a:t>
            </a:r>
          </a:p>
          <a:p>
            <a:pPr algn="l"/>
            <a:r>
              <a:rPr lang="en-US" sz="2400" dirty="0"/>
              <a:t>         int start, int end) {</a:t>
            </a:r>
          </a:p>
          <a:p>
            <a:pPr algn="l"/>
            <a:r>
              <a:rPr lang="en-US" sz="2400" dirty="0"/>
              <a:t>	for (int i = start, </a:t>
            </a:r>
            <a:r>
              <a:rPr lang="en-US" sz="2400" dirty="0" err="1"/>
              <a:t>i</a:t>
            </a:r>
            <a:r>
              <a:rPr lang="en-US" sz="2400" dirty="0"/>
              <a:t> &lt;= end; </a:t>
            </a:r>
            <a:r>
              <a:rPr lang="en-US" sz="2400" dirty="0" err="1"/>
              <a:t>i</a:t>
            </a:r>
            <a:r>
              <a:rPr lang="en-US" sz="2400" dirty="0"/>
              <a:t>++ ) {</a:t>
            </a:r>
          </a:p>
          <a:p>
            <a:pPr algn="l"/>
            <a:r>
              <a:rPr lang="en-US" sz="2400" dirty="0"/>
              <a:t>	       if(</a:t>
            </a:r>
            <a:r>
              <a:rPr lang="en-US" sz="2400" dirty="0" err="1"/>
              <a:t>i</a:t>
            </a:r>
            <a:r>
              <a:rPr lang="en-US" sz="2400" dirty="0"/>
              <a:t> % 2 == 0) {</a:t>
            </a:r>
          </a:p>
          <a:p>
            <a:pPr algn="l"/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	</a:t>
            </a:r>
          </a:p>
          <a:p>
            <a:pPr algn="l"/>
            <a:r>
              <a:rPr lang="en-US" sz="2400" dirty="0"/>
              <a:t>	       }</a:t>
            </a:r>
          </a:p>
          <a:p>
            <a:pPr algn="l"/>
            <a:r>
              <a:rPr lang="en-US" sz="2400" dirty="0"/>
              <a:t>	}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/>
            <a:r>
              <a:rPr lang="en-US" sz="2400" dirty="0"/>
              <a:t>          </a:t>
            </a:r>
            <a:r>
              <a:rPr lang="en-US" sz="2400" dirty="0" err="1"/>
              <a:t>printEvenNumbers</a:t>
            </a:r>
            <a:r>
              <a:rPr lang="en-US" sz="2400" dirty="0"/>
              <a:t>(1, 20);</a:t>
            </a:r>
          </a:p>
          <a:p>
            <a:pPr algn="l"/>
            <a:r>
              <a:rPr lang="en-US" sz="2400" dirty="0"/>
              <a:t>    }</a:t>
            </a:r>
          </a:p>
          <a:p>
            <a:pPr algn="l"/>
            <a:r>
              <a:rPr lang="en-US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26EE0-07AC-B48E-C81F-6C5BB783A381}"/>
              </a:ext>
            </a:extLst>
          </p:cNvPr>
          <p:cNvSpPr txBox="1"/>
          <p:nvPr/>
        </p:nvSpPr>
        <p:spPr>
          <a:xfrm>
            <a:off x="6768171" y="1365408"/>
            <a:ext cx="54238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fun </a:t>
            </a:r>
            <a:r>
              <a:rPr lang="en-US" sz="2400" dirty="0" err="1"/>
              <a:t>printEvenNumbers</a:t>
            </a:r>
            <a:r>
              <a:rPr lang="en-US" sz="2400" dirty="0"/>
              <a:t>(</a:t>
            </a:r>
          </a:p>
          <a:p>
            <a:pPr algn="l"/>
            <a:r>
              <a:rPr lang="en-US" sz="2400" dirty="0"/>
              <a:t>    begin: Int = 2, </a:t>
            </a:r>
            <a:r>
              <a:rPr lang="en-US" sz="2400" dirty="0" err="1"/>
              <a:t>maxDigit</a:t>
            </a:r>
            <a:r>
              <a:rPr lang="en-US" sz="2400" dirty="0"/>
              <a:t>: Int = 20) {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println</a:t>
            </a:r>
            <a:r>
              <a:rPr lang="en-US" sz="2400" dirty="0"/>
              <a:t>(</a:t>
            </a:r>
          </a:p>
          <a:p>
            <a:pPr algn="l"/>
            <a:r>
              <a:rPr lang="en-US" sz="2400" dirty="0"/>
              <a:t>           (begin..</a:t>
            </a:r>
            <a:r>
              <a:rPr lang="en-US" sz="2400" dirty="0" err="1"/>
              <a:t>maxDigit</a:t>
            </a:r>
            <a:r>
              <a:rPr lang="en-US" sz="2400" dirty="0"/>
              <a:t>).filter{ </a:t>
            </a:r>
          </a:p>
          <a:p>
            <a:pPr algn="l"/>
            <a:r>
              <a:rPr lang="en-US" sz="2400" dirty="0"/>
              <a:t>           it % 2 == 0}</a:t>
            </a:r>
          </a:p>
          <a:p>
            <a:pPr algn="l"/>
            <a:r>
              <a:rPr lang="en-US" sz="2400" dirty="0"/>
              <a:t>    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fun main() {</a:t>
            </a:r>
          </a:p>
          <a:p>
            <a:pPr algn="l"/>
            <a:r>
              <a:rPr lang="en-US" sz="2400" dirty="0"/>
              <a:t>       </a:t>
            </a:r>
            <a:r>
              <a:rPr lang="en-US" sz="2400" dirty="0" err="1"/>
              <a:t>printEvenNumbers</a:t>
            </a:r>
            <a:r>
              <a:rPr lang="en-US" sz="2400" dirty="0"/>
              <a:t>(</a:t>
            </a:r>
            <a:r>
              <a:rPr lang="en-US" sz="2400" dirty="0" err="1"/>
              <a:t>maxDigit</a:t>
            </a:r>
            <a:r>
              <a:rPr lang="en-US" sz="2400" dirty="0"/>
              <a:t> = 18)</a:t>
            </a:r>
          </a:p>
          <a:p>
            <a:pPr algn="l"/>
            <a:r>
              <a:rPr lang="en-US" sz="2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DD96E-3054-24FC-9CFA-CF28FC6E7707}"/>
              </a:ext>
            </a:extLst>
          </p:cNvPr>
          <p:cNvSpPr txBox="1"/>
          <p:nvPr/>
        </p:nvSpPr>
        <p:spPr>
          <a:xfrm>
            <a:off x="6659336" y="231169"/>
            <a:ext cx="375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Kotlin sample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5799B-FD71-A65D-87E7-445F60E1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583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3CFDD-5139-FADE-B7CE-84A1F574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129E233-6273-D1CA-A0C0-903C19F4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15496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355116-F32A-6007-E5F6-42CFDFF95AE4}"/>
              </a:ext>
            </a:extLst>
          </p:cNvPr>
          <p:cNvSpPr txBox="1"/>
          <p:nvPr/>
        </p:nvSpPr>
        <p:spPr>
          <a:xfrm>
            <a:off x="2138765" y="398630"/>
            <a:ext cx="8152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Popular Android Development Frameworks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E904E1-D8D1-C0D0-2071-A8BF9CF87C45}"/>
              </a:ext>
            </a:extLst>
          </p:cNvPr>
          <p:cNvGrpSpPr/>
          <p:nvPr/>
        </p:nvGrpSpPr>
        <p:grpSpPr>
          <a:xfrm>
            <a:off x="760188" y="1372138"/>
            <a:ext cx="3153158" cy="2324051"/>
            <a:chOff x="760188" y="1372138"/>
            <a:chExt cx="3153158" cy="23240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5A292A-65CF-F99C-04C9-CE915A61051E}"/>
                </a:ext>
              </a:extLst>
            </p:cNvPr>
            <p:cNvSpPr txBox="1"/>
            <p:nvPr/>
          </p:nvSpPr>
          <p:spPr>
            <a:xfrm>
              <a:off x="760188" y="1372138"/>
              <a:ext cx="315315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3200" dirty="0"/>
                <a:t>React-Native	</a:t>
              </a:r>
            </a:p>
            <a:p>
              <a:pPr marL="514350" indent="-514350" algn="l">
                <a:buFont typeface="+mj-lt"/>
                <a:buAutoNum type="arabicPeriod"/>
              </a:pPr>
              <a:endParaRPr lang="en-GB" sz="3200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58F8070-82E2-36D9-E84D-7A38CBCB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0863" y="1956913"/>
              <a:ext cx="1909794" cy="173927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A01564-4286-DA32-4726-6E75905554FE}"/>
              </a:ext>
            </a:extLst>
          </p:cNvPr>
          <p:cNvGrpSpPr/>
          <p:nvPr/>
        </p:nvGrpSpPr>
        <p:grpSpPr>
          <a:xfrm>
            <a:off x="8682243" y="1372138"/>
            <a:ext cx="2419149" cy="2667185"/>
            <a:chOff x="754302" y="3515534"/>
            <a:chExt cx="2419149" cy="2667185"/>
          </a:xfrm>
        </p:grpSpPr>
        <p:pic>
          <p:nvPicPr>
            <p:cNvPr id="11" name="Picture 10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E9A3113B-984F-36FD-BE59-F972CC973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754302" y="4150256"/>
              <a:ext cx="2032463" cy="203246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173CF0-AFB0-E01A-66F4-FE29C3319499}"/>
                </a:ext>
              </a:extLst>
            </p:cNvPr>
            <p:cNvSpPr txBox="1"/>
            <p:nvPr/>
          </p:nvSpPr>
          <p:spPr>
            <a:xfrm>
              <a:off x="1140988" y="3515534"/>
              <a:ext cx="2032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/>
                <a:t>Flutter</a:t>
              </a:r>
              <a:endParaRPr lang="en-GB" sz="3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B12BAF-C3CE-3F02-9E87-C613A34BF7F2}"/>
              </a:ext>
            </a:extLst>
          </p:cNvPr>
          <p:cNvGrpSpPr/>
          <p:nvPr/>
        </p:nvGrpSpPr>
        <p:grpSpPr>
          <a:xfrm>
            <a:off x="4943438" y="2912458"/>
            <a:ext cx="2540579" cy="3125354"/>
            <a:chOff x="6979974" y="2653386"/>
            <a:chExt cx="2540579" cy="3125354"/>
          </a:xfrm>
        </p:grpSpPr>
        <p:pic>
          <p:nvPicPr>
            <p:cNvPr id="16" name="Picture 15" descr="A colorful triangle with a black background&#10;&#10;AI-generated content may be incorrect.">
              <a:extLst>
                <a:ext uri="{FF2B5EF4-FFF2-40B4-BE49-F238E27FC236}">
                  <a16:creationId xmlns:a16="http://schemas.microsoft.com/office/drawing/2014/main" id="{37B22496-D545-93D6-7C62-90F62E518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6979974" y="2653386"/>
              <a:ext cx="2540579" cy="254057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EC2034-7FFC-C694-29FA-93FA2ADD45FF}"/>
                </a:ext>
              </a:extLst>
            </p:cNvPr>
            <p:cNvSpPr txBox="1"/>
            <p:nvPr/>
          </p:nvSpPr>
          <p:spPr>
            <a:xfrm>
              <a:off x="6979974" y="5193965"/>
              <a:ext cx="2540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/>
                <a:t>Kotlin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D88A898-F2E0-55EF-DDDF-65FF8617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117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C946-4801-7DDB-88CC-C7B1C544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75670D0-D801-D48E-F4DA-88296E19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09BD0A-FF60-1E20-B067-5347BC1B4602}"/>
              </a:ext>
            </a:extLst>
          </p:cNvPr>
          <p:cNvSpPr txBox="1"/>
          <p:nvPr/>
        </p:nvSpPr>
        <p:spPr>
          <a:xfrm>
            <a:off x="5011116" y="222685"/>
            <a:ext cx="2169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09A0A-BD22-4745-F50F-02F77E0006B0}"/>
              </a:ext>
            </a:extLst>
          </p:cNvPr>
          <p:cNvSpPr txBox="1"/>
          <p:nvPr/>
        </p:nvSpPr>
        <p:spPr>
          <a:xfrm>
            <a:off x="292631" y="1320481"/>
            <a:ext cx="116067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hlinkClick r:id="rId3"/>
              </a:rPr>
              <a:t>https://kotlinlang.org/docs/faq.html#what-advantages-does-kotlin-give-me-over-the-java-programming-language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/>
              <a:t>https://codeop.tech/what-exactly-is-kotlin/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B7D5-1EC5-E907-BAA1-B01EEA1D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012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Bierstadt</vt:lpstr>
      <vt:lpstr>Inter</vt:lpstr>
      <vt:lpstr>JetBrains Sans</vt:lpstr>
      <vt:lpstr>Times New Roman</vt:lpstr>
      <vt:lpstr>Wingdings</vt:lpstr>
      <vt:lpstr>GestaltVTI</vt:lpstr>
      <vt:lpstr>Kotlin: The Modern Replacement for Java in Android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Ego</dc:creator>
  <cp:lastModifiedBy>Victor Ego</cp:lastModifiedBy>
  <cp:revision>10</cp:revision>
  <dcterms:created xsi:type="dcterms:W3CDTF">2025-05-12T12:46:10Z</dcterms:created>
  <dcterms:modified xsi:type="dcterms:W3CDTF">2025-06-23T14:18:38Z</dcterms:modified>
</cp:coreProperties>
</file>