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6104D-6539-9C79-A1AA-C70E62739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6F2066-4E56-0466-1114-86F6F2FB2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85028D-4785-8980-E29C-1323A033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B0AB-32E0-4674-9F45-EFA41CFE9709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3EEA8-12F6-20E5-A074-FBBBA86C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1E2F7-7D25-64FB-2E8E-8FFB5896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D94-5B59-469D-839C-05BCD0345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62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A05A5-1C33-6505-271C-57257C9C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EF762F-14E7-F381-CEF4-212D501DD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02E8F-FBDE-E577-B571-4162D572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B0AB-32E0-4674-9F45-EFA41CFE9709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E3D31-9564-B83B-53A7-E5A982FC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0DED04-1FA6-4964-A736-F867CC9A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D94-5B59-469D-839C-05BCD0345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3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FA34AC-D45A-2229-3819-04EC78D76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035CE3-A5DB-8FD5-EED9-30EC23541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577A8E-2651-44F7-7B9C-A168612A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B0AB-32E0-4674-9F45-EFA41CFE9709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12CFE0-BECE-831D-0108-1BBA3C2F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C34722-FD56-9C30-403D-813BE80B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D94-5B59-469D-839C-05BCD0345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36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AD20F-850F-038C-E72E-C45F2605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329B2-D88E-B18A-D496-43952ADA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076BF2-987D-F105-FBB7-50F3ABFE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B0AB-32E0-4674-9F45-EFA41CFE9709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FE3E4B-1E75-D7F3-093E-C379D282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5C0451-1BE9-87F8-2BF1-816877C1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D94-5B59-469D-839C-05BCD0345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01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329DB-EB54-80AC-8943-03234C66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B878D9-7114-939A-073F-C1E91B5B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70DA0A-2DE1-083A-069D-2B456E80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B0AB-32E0-4674-9F45-EFA41CFE9709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D49B17-046B-7FB7-829C-DE31F367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712D35-33DB-1B65-B2DD-640A55EC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D94-5B59-469D-839C-05BCD0345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10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B09A4-4B5B-9459-C357-AD46C013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3C8B6-12CD-C108-5F27-8D469D149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C9B971-C18D-BA57-063B-148B38FDC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FD8474-E13C-C999-2512-94AF8DBB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B0AB-32E0-4674-9F45-EFA41CFE9709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A359B0-89E6-C671-4CDD-F744A25E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6EA682-36E0-9C11-7520-5BB8DF9D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D94-5B59-469D-839C-05BCD0345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7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BAF23-EEBE-58A5-52BB-A757CBCB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C99F37-AFD5-E1AE-BE3B-267538322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01E0B7-F7AD-32CA-0C1C-ADFE50E73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D6D731-3248-7283-F3A3-05CE7A8A7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B79D8E-1BA8-6FF3-A54D-6E37E4291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8A6D9D-BE1D-3615-46FA-B27EE421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B0AB-32E0-4674-9F45-EFA41CFE9709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7F1C41-0BB2-EDBD-A9FC-AF04E2D8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24DE89-DB13-FC0D-A785-9E011798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D94-5B59-469D-839C-05BCD0345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98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FAA28-204D-CA1F-A242-0A2D2DFE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7A7662-956F-C02F-3DC1-FB612FD9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B0AB-32E0-4674-9F45-EFA41CFE9709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5D0862-D6A4-07DE-5A32-F03EAF2F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9EEDA9-281D-F084-381E-548D6EB5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D94-5B59-469D-839C-05BCD0345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2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26A23A-05CE-5D35-59E1-8CE22658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B0AB-32E0-4674-9F45-EFA41CFE9709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0E270B-42FF-0413-4E8C-9DA8B0FF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7B0BD6-FE13-E4A9-DAFE-73E12E82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D94-5B59-469D-839C-05BCD0345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4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F1A2F-96EF-4F69-6933-C4180E5F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2CB500-AB99-AA4C-FB9B-A5ABAE29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77ED6C-420C-4427-CAF1-A66BF8DE9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54399-0773-5947-A210-92C694D4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B0AB-32E0-4674-9F45-EFA41CFE9709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26AAA0-0A15-D95B-0808-5DD3FA18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F99420-BA88-0D31-A196-6CF2CD59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D94-5B59-469D-839C-05BCD0345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49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7FD94-477C-4270-EAAE-F9F332F1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A0ED9B-B0E9-0E84-878B-405815758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55DACA-FD05-E824-6420-A6733B94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68AD1E-E50F-BA32-E3FE-7286278B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B0AB-32E0-4674-9F45-EFA41CFE9709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0942D6-D079-D960-0A05-3067DA4B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A668F0-7742-FAB0-9BAA-B055AE7D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D94-5B59-469D-839C-05BCD0345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44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5611D-A4C9-211C-2498-233130B3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930834-4398-D9DE-DBDB-2AED2F86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534446-5137-9BC0-757C-DB00A97DF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9B0AB-32E0-4674-9F45-EFA41CFE9709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1BA84-43C5-D0E0-86DA-E22098578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75CBA-2D9D-3153-22F6-1209DAE1F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D94-5B59-469D-839C-05BCD0345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4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DB9BE-8B94-E211-0B2A-46D37574E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F82313-7346-F381-D3A1-542C1158C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82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96559-F32D-88F1-C83F-6B33B916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 по </a:t>
            </a:r>
            <a:r>
              <a:rPr lang="ru-RU" dirty="0" err="1"/>
              <a:t>Остервальдеру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8C171C9-76CA-C078-D7B0-84CE387D7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68420"/>
              </p:ext>
            </p:extLst>
          </p:nvPr>
        </p:nvGraphicFramePr>
        <p:xfrm>
          <a:off x="838200" y="1787769"/>
          <a:ext cx="10515599" cy="4957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218">
                  <a:extLst>
                    <a:ext uri="{9D8B030D-6E8A-4147-A177-3AD203B41FA5}">
                      <a16:colId xmlns:a16="http://schemas.microsoft.com/office/drawing/2014/main" val="2021406454"/>
                    </a:ext>
                  </a:extLst>
                </a:gridCol>
                <a:gridCol w="2653748">
                  <a:extLst>
                    <a:ext uri="{9D8B030D-6E8A-4147-A177-3AD203B41FA5}">
                      <a16:colId xmlns:a16="http://schemas.microsoft.com/office/drawing/2014/main" val="704404182"/>
                    </a:ext>
                  </a:extLst>
                </a:gridCol>
                <a:gridCol w="1084458">
                  <a:extLst>
                    <a:ext uri="{9D8B030D-6E8A-4147-A177-3AD203B41FA5}">
                      <a16:colId xmlns:a16="http://schemas.microsoft.com/office/drawing/2014/main" val="1577394434"/>
                    </a:ext>
                  </a:extLst>
                </a:gridCol>
                <a:gridCol w="368596">
                  <a:extLst>
                    <a:ext uri="{9D8B030D-6E8A-4147-A177-3AD203B41FA5}">
                      <a16:colId xmlns:a16="http://schemas.microsoft.com/office/drawing/2014/main" val="3698987276"/>
                    </a:ext>
                  </a:extLst>
                </a:gridCol>
                <a:gridCol w="2880407">
                  <a:extLst>
                    <a:ext uri="{9D8B030D-6E8A-4147-A177-3AD203B41FA5}">
                      <a16:colId xmlns:a16="http://schemas.microsoft.com/office/drawing/2014/main" val="1957116823"/>
                    </a:ext>
                  </a:extLst>
                </a:gridCol>
                <a:gridCol w="1822172">
                  <a:extLst>
                    <a:ext uri="{9D8B030D-6E8A-4147-A177-3AD203B41FA5}">
                      <a16:colId xmlns:a16="http://schemas.microsoft.com/office/drawing/2014/main" val="1201102957"/>
                    </a:ext>
                  </a:extLst>
                </a:gridCol>
              </a:tblGrid>
              <a:tr h="49221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(КП)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Ключевые партнеры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- Туроператоры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- Поставщики туристического снаряжения, одежды и обуви</a:t>
                      </a:r>
                      <a:endParaRPr lang="ru-RU" sz="105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8" marR="117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(КД)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Ключевые виды деятельности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- Закупка и продажа туристического снаряжения, одежды и обуви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- Реклама и маркетинговые мероприятия для привлечения клиентов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- Сотрудничество с туроператорами</a:t>
                      </a:r>
                      <a:endParaRPr lang="ru-RU" sz="105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8" marR="11748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(ЦП)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Ценностные предложения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- Уникальный ассортимент товаров высокого качества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- Сотрудничество с туроператорами для удобства клиентов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- Консультации от профессиональных сотрудников</a:t>
                      </a:r>
                      <a:endParaRPr lang="ru-RU" sz="105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8" marR="11748" marT="0" marB="0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(ОП)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Отношения с потребителями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-Предоставление качественного сервиса и консультаций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- Постоянное обновление ассортимента товаров в соответствии с потребностями клиентов</a:t>
                      </a:r>
                      <a:endParaRPr lang="ru-RU" sz="105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8" marR="11748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(ПС)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Потребительские сегменты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- Туристы и любители активного отдыха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- Профессионалы и любители спортивной стрельбы из лука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- Коллекционеры ножей и соответствующей атрибутики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- Оптовые заказчики и юридические лица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 </a:t>
                      </a:r>
                      <a:endParaRPr lang="ru-RU" sz="105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8" marR="11748" marT="0" marB="0"/>
                </a:tc>
                <a:extLst>
                  <a:ext uri="{0D108BD9-81ED-4DB2-BD59-A6C34878D82A}">
                    <a16:rowId xmlns:a16="http://schemas.microsoft.com/office/drawing/2014/main" val="2195375115"/>
                  </a:ext>
                </a:extLst>
              </a:tr>
              <a:tr h="18339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(КР)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Ключевые ресурсы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- Финансовые ресурсы для закупки товаров и проведения маркетинговых мероприятий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-Профессиональный персонал для консультирования клиентов и обслуживания магазина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- Удобное расположение магазина</a:t>
                      </a:r>
                      <a:endParaRPr lang="ru-RU" sz="105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8" marR="11748" marT="0" marB="0"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(КС)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Каналы сбыта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- Магазин «</a:t>
                      </a:r>
                      <a:r>
                        <a:rPr lang="en-US" sz="1050" kern="100">
                          <a:effectLst/>
                        </a:rPr>
                        <a:t>Forest Home</a:t>
                      </a:r>
                      <a:r>
                        <a:rPr lang="ru-RU" sz="1050" kern="100">
                          <a:effectLst/>
                        </a:rPr>
                        <a:t>»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- </a:t>
                      </a:r>
                      <a:r>
                        <a:rPr lang="ru-RU" sz="1050" kern="100">
                          <a:effectLst/>
                        </a:rPr>
                        <a:t>Онлайн</a:t>
                      </a:r>
                      <a:r>
                        <a:rPr lang="en-US" sz="1050" kern="100">
                          <a:effectLst/>
                        </a:rPr>
                        <a:t>-</a:t>
                      </a:r>
                      <a:r>
                        <a:rPr lang="ru-RU" sz="1050" kern="100">
                          <a:effectLst/>
                        </a:rPr>
                        <a:t>магазин</a:t>
                      </a:r>
                      <a:r>
                        <a:rPr lang="en-US" sz="1050" kern="100">
                          <a:effectLst/>
                        </a:rPr>
                        <a:t> forest-home.ru</a:t>
                      </a:r>
                      <a:endParaRPr lang="ru-RU" sz="105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8" marR="11748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83709"/>
                  </a:ext>
                </a:extLst>
              </a:tr>
              <a:tr h="608541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(СИ)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Структура издержек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- Закупка товаров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- Аренда помещения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- Зарплата персонала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>
                          <a:effectLst/>
                        </a:rPr>
                        <a:t>- Маркетинг и реклама</a:t>
                      </a:r>
                      <a:endParaRPr lang="ru-RU" sz="105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8" marR="1174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(ПД)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Потоки поступления доходов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- Выручка от продажи товаров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00" dirty="0">
                          <a:effectLst/>
                        </a:rPr>
                        <a:t>- Реализация услуг по обслуживанию режущих инструментов</a:t>
                      </a:r>
                      <a:endParaRPr lang="ru-RU" sz="105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8" marR="1174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06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13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1BB50-89B6-ADB1-EFFD-BAEDBD0B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Стратегическая карта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0852595-FC15-3E42-E45A-406FDBBBA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95631"/>
              </p:ext>
            </p:extLst>
          </p:nvPr>
        </p:nvGraphicFramePr>
        <p:xfrm>
          <a:off x="838200" y="1874441"/>
          <a:ext cx="10515600" cy="4618434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0288521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224809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98525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512432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85281101"/>
                    </a:ext>
                  </a:extLst>
                </a:gridCol>
              </a:tblGrid>
              <a:tr h="170462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9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9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Цель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9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Показатели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9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План.знач.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9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Ответственный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7495005"/>
                  </a:ext>
                </a:extLst>
              </a:tr>
              <a:tr h="512399">
                <a:tc rowSpan="2"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Финансовые результаты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Увеличение выручки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Объем продаж, доля рынка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Увеличение объема продаж на 20% в течение года, увеличение доли рынка на 5% в течение года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Генеральный директор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46072"/>
                  </a:ext>
                </a:extLst>
              </a:tr>
              <a:tr h="4436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Увеличение прибыли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Рентабельность продаж, уровень прибыли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Увеличение рентабельности продаж на 5% в течение года, увеличение уровня прибыли на 10% в течение года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Коммерческий директор</a:t>
                      </a:r>
                      <a:endParaRPr lang="ru-RU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277116"/>
                  </a:ext>
                </a:extLst>
              </a:tr>
              <a:tr h="681845">
                <a:tc rowSpan="2"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Клиенты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Привлечение новых клиентов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новых клиентов, уровень конверсии посетителей сайта в покупателей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Привлечение не менее 100 новых клиентов в месяц, увеличение уровня конверсии посетителей сайта в покупателей на 5% в течение года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Маркетолог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007625"/>
                  </a:ext>
                </a:extLst>
              </a:tr>
              <a:tr h="5915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Удержание постоянных клиентов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повторных покупок, уровень лояльности клиентов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Увеличение количества повторных покупок на 10% в течение года, увеличение уровня лояльности клиентов на 15% в течение года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Менеджер по продажам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4421161"/>
                  </a:ext>
                </a:extLst>
              </a:tr>
              <a:tr h="591587">
                <a:tc rowSpan="2"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Внутренние процессы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Расширение ассортимента продукции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новых продуктов в ассортименте, уровень спроса на новые продукты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Добавление не менее 2-х новых продуктов в ассортимент в течение года, увеличение спроса на новые продукты на 10% в течение года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Менеджер по закупкам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173548"/>
                  </a:ext>
                </a:extLst>
              </a:tr>
              <a:tr h="5915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Внедрение системы управления качеством ISO 9001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выполненных требований стандарта, уровень удовлетворенности клиентов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Выполнение не менее 90% требований стандарта в течение года, увеличение уровня удовлетворенности клиентов на 15% в течение года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Генеральный директор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1308074"/>
                  </a:ext>
                </a:extLst>
              </a:tr>
              <a:tr h="591587">
                <a:tc rowSpan="2"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Внутренние ресурсы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Повышение квалификации персонала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Уровень знаний и навыков сотрудников, количество проведенных тренингов и семинаров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Увеличение уровня знаний и навыков сотрудников на 20% в течение года, проведение не менее 3-х тренингов и семинаров в год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HR-менеджер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2271931"/>
                  </a:ext>
                </a:extLst>
              </a:tr>
              <a:tr h="4436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Внедрение инноваций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разработанных новых продуктов и услуг, применение новых технологий в производстве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ru-RU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Разработка не менее 2-х новых продуктов в год, внедрение не менее 1 новой технологии в производство в год</a:t>
                      </a:r>
                      <a:endParaRPr lang="ru-RU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IT-</a:t>
                      </a:r>
                      <a:r>
                        <a:rPr lang="ru-RU" sz="9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специалист</a:t>
                      </a:r>
                      <a:endParaRPr lang="ru-RU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232763"/>
                  </a:ext>
                </a:extLst>
              </a:tr>
            </a:tbl>
          </a:graphicData>
        </a:graphic>
      </p:graphicFrame>
      <p:pic>
        <p:nvPicPr>
          <p:cNvPr id="5" name="Picture 2" descr="Стрелка вверх ПНГ на Прозрачном Фоне • Скачать PNG Стрелка вверх">
            <a:extLst>
              <a:ext uri="{FF2B5EF4-FFF2-40B4-BE49-F238E27FC236}">
                <a16:creationId xmlns:a16="http://schemas.microsoft.com/office/drawing/2014/main" id="{B8CE7828-07E4-84D9-63D4-672DCF3C5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364">
            <a:off x="769854" y="4807046"/>
            <a:ext cx="945906" cy="93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Стрелка вверх ПНГ на Прозрачном Фоне • Скачать PNG Стрелка вверх">
            <a:extLst>
              <a:ext uri="{FF2B5EF4-FFF2-40B4-BE49-F238E27FC236}">
                <a16:creationId xmlns:a16="http://schemas.microsoft.com/office/drawing/2014/main" id="{CEED1193-7D5F-D195-B3AB-F5E902C71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364">
            <a:off x="769854" y="3649260"/>
            <a:ext cx="945906" cy="93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Стрелка вверх ПНГ на Прозрачном Фоне • Скачать PNG Стрелка вверх">
            <a:extLst>
              <a:ext uri="{FF2B5EF4-FFF2-40B4-BE49-F238E27FC236}">
                <a16:creationId xmlns:a16="http://schemas.microsoft.com/office/drawing/2014/main" id="{532CE622-DC8B-8A2B-EFF8-F29420AF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364">
            <a:off x="769854" y="2491472"/>
            <a:ext cx="945906" cy="93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7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624F8-B406-B25E-1EA1-60748985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декомпозиция</a:t>
            </a:r>
          </a:p>
        </p:txBody>
      </p:sp>
      <p:pic>
        <p:nvPicPr>
          <p:cNvPr id="4" name="Рисунок 3" descr="Изображение выглядит как текст, диаграмма, снимок экрана, План&#10;&#10;Автоматически созданное описание">
            <a:extLst>
              <a:ext uri="{FF2B5EF4-FFF2-40B4-BE49-F238E27FC236}">
                <a16:creationId xmlns:a16="http://schemas.microsoft.com/office/drawing/2014/main" id="{F99E1907-C4FC-249B-F155-E573861B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3215"/>
            <a:ext cx="10515600" cy="5016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57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74797-6901-3353-9B39-2AE2B49A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структурных элементов функций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4B72BB9-E419-91EB-ED0F-9E782D591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85602"/>
              </p:ext>
            </p:extLst>
          </p:nvPr>
        </p:nvGraphicFramePr>
        <p:xfrm>
          <a:off x="838201" y="1885278"/>
          <a:ext cx="10515598" cy="4569648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755579">
                  <a:extLst>
                    <a:ext uri="{9D8B030D-6E8A-4147-A177-3AD203B41FA5}">
                      <a16:colId xmlns:a16="http://schemas.microsoft.com/office/drawing/2014/main" val="285973320"/>
                    </a:ext>
                  </a:extLst>
                </a:gridCol>
                <a:gridCol w="1755579">
                  <a:extLst>
                    <a:ext uri="{9D8B030D-6E8A-4147-A177-3AD203B41FA5}">
                      <a16:colId xmlns:a16="http://schemas.microsoft.com/office/drawing/2014/main" val="804744194"/>
                    </a:ext>
                  </a:extLst>
                </a:gridCol>
                <a:gridCol w="1755579">
                  <a:extLst>
                    <a:ext uri="{9D8B030D-6E8A-4147-A177-3AD203B41FA5}">
                      <a16:colId xmlns:a16="http://schemas.microsoft.com/office/drawing/2014/main" val="1904956214"/>
                    </a:ext>
                  </a:extLst>
                </a:gridCol>
                <a:gridCol w="1755579">
                  <a:extLst>
                    <a:ext uri="{9D8B030D-6E8A-4147-A177-3AD203B41FA5}">
                      <a16:colId xmlns:a16="http://schemas.microsoft.com/office/drawing/2014/main" val="497001154"/>
                    </a:ext>
                  </a:extLst>
                </a:gridCol>
                <a:gridCol w="2065264">
                  <a:extLst>
                    <a:ext uri="{9D8B030D-6E8A-4147-A177-3AD203B41FA5}">
                      <a16:colId xmlns:a16="http://schemas.microsoft.com/office/drawing/2014/main" val="3595728722"/>
                    </a:ext>
                  </a:extLst>
                </a:gridCol>
                <a:gridCol w="1428018">
                  <a:extLst>
                    <a:ext uri="{9D8B030D-6E8A-4147-A177-3AD203B41FA5}">
                      <a16:colId xmlns:a16="http://schemas.microsoft.com/office/drawing/2014/main" val="2299992512"/>
                    </a:ext>
                  </a:extLst>
                </a:gridCol>
              </a:tblGrid>
              <a:tr h="45680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Название функции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Входы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Выходы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Исполнители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Оборудование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Управляющая информация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772810"/>
                  </a:ext>
                </a:extLst>
              </a:tr>
              <a:tr h="45680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Приветствие клиента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Клиент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Приветствие клиента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Продавец - консультант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-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Должностная инструкция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3205748"/>
                  </a:ext>
                </a:extLst>
              </a:tr>
              <a:tr h="45680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Предоставление информации о товаре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Информация о типах ножей и их характеристиках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Информация о товаре для клиента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Продавец - консультант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-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</a:rPr>
                        <a:t>Должностная инструкция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869699"/>
                  </a:ext>
                </a:extLst>
              </a:tr>
              <a:tr h="45680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Помощь в выборе товара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Информация о типах ножей и их характеристиках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Рекомендация клиенту по выбору товара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Продавец - консультант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-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Должностная инструкция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612276"/>
                  </a:ext>
                </a:extLst>
              </a:tr>
              <a:tr h="913616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Оформление покупки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Запрос на покупку товара от клиента, информация о наличии товара на складе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Оформленный заказ на покупку товара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Продавец - консультант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Компьютер/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телефон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Инструкция по оформлению покупки, правила продажи товара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6754872"/>
                  </a:ext>
                </a:extLst>
              </a:tr>
              <a:tr h="685212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Прием оплаты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Заказ на покупку товара, оплата от клиента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Подтверждение оплаты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Продавец - консультант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Кассовый аппарат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Инструкция по приему оплаты, правила продажи товара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409386"/>
                  </a:ext>
                </a:extLst>
              </a:tr>
              <a:tr h="913616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Выдача товара клиенту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Заказ на покупку товара, подтверждение оплаты, информация о наличии товара на складе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Проданный нож клиенту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Продавец - консультант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</a:rPr>
                        <a:t>Торговое оборудование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</a:rPr>
                        <a:t>Инструкция по выдаче товара клиенту, правила продажи товара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61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58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2B31D-1961-E771-F9BF-B86D43F0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Рисунок 3" descr="Изображение выглядит как диаграмма, План, Технический чертеж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CF3E7BE6-1BF2-65B6-D1BC-479522EE0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4923" y="311449"/>
            <a:ext cx="2440923" cy="6179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2567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662</Words>
  <Application>Microsoft Office PowerPoint</Application>
  <PresentationFormat>Широкоэкранный</PresentationFormat>
  <Paragraphs>135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Бизнес-модель по Остервальдеру</vt:lpstr>
      <vt:lpstr>Стратегическая карта</vt:lpstr>
      <vt:lpstr>Функциональная декомпозиция</vt:lpstr>
      <vt:lpstr>Выделение структурных элементов функций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Собинин Егор Яковлевич</dc:creator>
  <cp:lastModifiedBy>Собинин Егор Яковлевич</cp:lastModifiedBy>
  <cp:revision>2</cp:revision>
  <dcterms:created xsi:type="dcterms:W3CDTF">2023-06-13T15:26:18Z</dcterms:created>
  <dcterms:modified xsi:type="dcterms:W3CDTF">2023-06-15T12:11:16Z</dcterms:modified>
</cp:coreProperties>
</file>