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Fira Sans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  <p:ext uri="GoogleSlidesCustomDataVersion2">
      <go:slidesCustomData xmlns:go="http://customooxmlschemas.google.com/" r:id="rId24" roundtripDataSignature="AMtx7misqOHO/BgqLEmk8an3Vb0ZDUMl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86FF59-954C-4094-A9D6-161785933230}">
  <a:tblStyle styleId="{9F86FF59-954C-4094-A9D6-16178593323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fill>
          <a:solidFill>
            <a:srgbClr val="FFE2CD"/>
          </a:solidFill>
        </a:fill>
      </a:tcStyle>
    </a:band1H>
    <a:band2H>
      <a:tcTxStyle/>
    </a:band2H>
    <a:band1V>
      <a:tcTxStyle/>
      <a:tcStyle>
        <a:fill>
          <a:solidFill>
            <a:srgbClr val="FFE2C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" orient="horz"/>
        <p:guide pos="288"/>
        <p:guide pos="5472"/>
        <p:guide pos="2984" orient="horz"/>
        <p:guide pos="5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Medium-regular.fntdata"/><Relationship Id="rId11" Type="http://schemas.openxmlformats.org/officeDocument/2006/relationships/slide" Target="slides/slide5.xml"/><Relationship Id="rId22" Type="http://schemas.openxmlformats.org/officeDocument/2006/relationships/font" Target="fonts/FiraSansMedium-italic.fntdata"/><Relationship Id="rId10" Type="http://schemas.openxmlformats.org/officeDocument/2006/relationships/slide" Target="slides/slide4.xml"/><Relationship Id="rId21" Type="http://schemas.openxmlformats.org/officeDocument/2006/relationships/font" Target="fonts/FiraSansMedium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FiraSans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76000"/>
                  <a:alpha val="90000"/>
                </a:schemeClr>
              </a:solidFill>
              <a:ln w="19050">
                <a:solidFill>
                  <a:schemeClr val="accent5">
                    <a:shade val="76000"/>
                    <a:lumMod val="75000"/>
                  </a:schemeClr>
                </a:solidFill>
              </a:ln>
              <a:effectLst>
                <a:innerShdw blurRad="114300">
                  <a:schemeClr val="accent5">
                    <a:shade val="76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shade val="76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486-4CD2-A0A5-7476F2FF9332}"/>
              </c:ext>
            </c:extLst>
          </c:dPt>
          <c:dPt>
            <c:idx val="1"/>
            <c:bubble3D val="0"/>
            <c:explosion val="14"/>
            <c:spPr>
              <a:solidFill>
                <a:schemeClr val="accent5">
                  <a:tint val="77000"/>
                  <a:alpha val="90000"/>
                </a:schemeClr>
              </a:solidFill>
              <a:ln w="19050">
                <a:solidFill>
                  <a:schemeClr val="accent5">
                    <a:tint val="77000"/>
                    <a:lumMod val="75000"/>
                  </a:schemeClr>
                </a:solidFill>
              </a:ln>
              <a:effectLst>
                <a:innerShdw blurRad="114300">
                  <a:schemeClr val="accent5">
                    <a:tint val="77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tint val="77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C486-4CD2-A0A5-7476F2FF9332}"/>
              </c:ext>
            </c:extLst>
          </c:dPt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5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E6247E3E-8ABE-4E2E-920A-B4812B129381}" type="CATEGORYNAME">
                      <a:rPr lang="en-US" smtClean="0"/>
                      <a:pPr>
                        <a:defRPr>
                          <a:solidFill>
                            <a:schemeClr val="accent5"/>
                          </a:solidFill>
                        </a:defRPr>
                      </a:pPr>
                      <a:t>[NOME CATEGORIA]</a:t>
                    </a:fld>
                    <a:r>
                      <a:rPr lang="en-US" baseline="0"/>
                      <a:t> </a:t>
                    </a:r>
                    <a:fld id="{018CDCA9-9B92-4685-9F8F-E1BC4EBA4173}" type="VALUE">
                      <a:rPr lang="en-US" baseline="0"/>
                      <a:pPr>
                        <a:defRPr>
                          <a:solidFill>
                            <a:schemeClr val="accent5"/>
                          </a:solidFill>
                        </a:defRPr>
                      </a:pPr>
                      <a:t>[VALORE]</a:t>
                    </a:fld>
                    <a:endParaRPr lang="en-US" baseline="0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>
                      <a:shade val="76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shade val="76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486-4CD2-A0A5-7476F2FF9332}"/>
                </c:ext>
              </c:extLst>
            </c:dLbl>
            <c:dLbl>
              <c:idx val="1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5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92B5ABDC-DCC4-4532-8DF0-834FDA7D11B0}" type="CATEGORYNAME">
                      <a:rPr lang="en-US" smtClean="0"/>
                      <a:pPr>
                        <a:defRPr>
                          <a:solidFill>
                            <a:schemeClr val="accent5"/>
                          </a:solidFill>
                        </a:defRPr>
                      </a:pPr>
                      <a:t>[NOME CATEGORIA]</a:t>
                    </a:fld>
                    <a:r>
                      <a:rPr lang="en-US" baseline="0"/>
                      <a:t> </a:t>
                    </a:r>
                    <a:fld id="{4F3707B6-77BC-4C59-B407-A1D22B780D6B}" type="VALUE">
                      <a:rPr lang="en-US" baseline="0"/>
                      <a:pPr>
                        <a:defRPr>
                          <a:solidFill>
                            <a:schemeClr val="accent5"/>
                          </a:solidFill>
                        </a:defRPr>
                      </a:pPr>
                      <a:t>[VALORE]</a:t>
                    </a:fld>
                    <a:endParaRPr lang="en-US" baseline="0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>
                      <a:tint val="77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tint val="77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486-4CD2-A0A5-7476F2FF9332}"/>
                </c:ext>
              </c:extLst>
            </c:dLbl>
            <c:spPr>
              <a:solidFill>
                <a:srgbClr val="FFFFFF">
                  <a:alpha val="90000"/>
                </a:srgbClr>
              </a:solidFill>
              <a:ln w="12700" cap="flat" cmpd="sng" algn="ctr">
                <a:solidFill>
                  <a:srgbClr val="0097A7"/>
                </a:solidFill>
                <a:round/>
              </a:ln>
              <a:effectLst>
                <a:outerShdw blurRad="50800" dist="38100" dir="2700000" algn="tl" rotWithShape="0">
                  <a:srgbClr val="0097A7">
                    <a:lumMod val="75000"/>
                    <a:alpha val="40000"/>
                  </a:srgbClr>
                </a:outerShdw>
              </a:effectLst>
            </c:sp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Foglio1!$A$2:$A$3</c:f>
              <c:strCache>
                <c:ptCount val="2"/>
                <c:pt idx="0">
                  <c:v>Training</c:v>
                </c:pt>
                <c:pt idx="1">
                  <c:v>Testing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1024</c:v>
                </c:pt>
                <c:pt idx="1">
                  <c:v>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86-4CD2-A0A5-7476F2FF9332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6.png"/><Relationship Id="rId13" Type="http://schemas.openxmlformats.org/officeDocument/2006/relationships/image" Target="../media/image2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5" Type="http://schemas.openxmlformats.org/officeDocument/2006/relationships/image" Target="../media/image17.png"/><Relationship Id="rId14" Type="http://schemas.openxmlformats.org/officeDocument/2006/relationships/image" Target="../media/image8.png"/><Relationship Id="rId17" Type="http://schemas.openxmlformats.org/officeDocument/2006/relationships/image" Target="../media/image5.png"/><Relationship Id="rId16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5.png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7.png"/><Relationship Id="rId13" Type="http://schemas.openxmlformats.org/officeDocument/2006/relationships/image" Target="../media/image33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5" Type="http://schemas.openxmlformats.org/officeDocument/2006/relationships/image" Target="../media/image34.png"/><Relationship Id="rId14" Type="http://schemas.openxmlformats.org/officeDocument/2006/relationships/image" Target="../media/image31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png"/><Relationship Id="rId4" Type="http://schemas.openxmlformats.org/officeDocument/2006/relationships/image" Target="../media/image45.png"/><Relationship Id="rId5" Type="http://schemas.openxmlformats.org/officeDocument/2006/relationships/image" Target="../media/image9.png"/><Relationship Id="rId6" Type="http://schemas.openxmlformats.org/officeDocument/2006/relationships/image" Target="../media/image32.png"/><Relationship Id="rId7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Relationship Id="rId4" Type="http://schemas.openxmlformats.org/officeDocument/2006/relationships/chart" Target="../charts/char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Relationship Id="rId9" Type="http://schemas.openxmlformats.org/officeDocument/2006/relationships/image" Target="../media/image30.png"/><Relationship Id="rId5" Type="http://schemas.openxmlformats.org/officeDocument/2006/relationships/image" Target="../media/image44.png"/><Relationship Id="rId6" Type="http://schemas.openxmlformats.org/officeDocument/2006/relationships/image" Target="../media/image38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8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2718770" y="2450306"/>
            <a:ext cx="3685918" cy="2579245"/>
            <a:chOff x="2523825" y="1354400"/>
            <a:chExt cx="4476450" cy="3155825"/>
          </a:xfrm>
        </p:grpSpPr>
        <p:sp>
          <p:nvSpPr>
            <p:cNvPr id="55" name="Google Shape;55;p1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1"/>
          <p:cNvSpPr txBox="1"/>
          <p:nvPr/>
        </p:nvSpPr>
        <p:spPr>
          <a:xfrm>
            <a:off x="2126066" y="299969"/>
            <a:ext cx="4943043" cy="22952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IMPLEMENTAZIONE DI UN SISTEMA DI UN SISTEMA VISIVO DI</a:t>
            </a:r>
            <a:br>
              <a:rPr b="0" i="0" lang="it-IT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</a:br>
            <a:r>
              <a:rPr b="0" i="0" lang="it-IT" sz="20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RICONOSCIMENTO</a:t>
            </a:r>
            <a:r>
              <a:rPr b="0" i="0" lang="it-IT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BASATO SUL</a:t>
            </a:r>
            <a:br>
              <a:rPr b="0" i="0" lang="it-IT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</a:br>
            <a:r>
              <a:rPr b="0" i="0" lang="it-IT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LABIALE CON INTEGRAZIONE</a:t>
            </a:r>
            <a:br>
              <a:rPr b="0" i="0" lang="it-IT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</a:br>
            <a:r>
              <a:rPr b="0" i="0" lang="it-IT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DELL’INFORMAZIONE DELLA </a:t>
            </a:r>
            <a:r>
              <a:rPr b="0" i="0" lang="it-IT" sz="20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LINGUA</a:t>
            </a:r>
            <a:r>
              <a:rPr b="0" i="0" lang="it-IT" sz="2000" u="none" cap="none" strike="noStrike">
                <a:solidFill>
                  <a:srgbClr val="92D05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b="0" i="0" lang="it-IT" sz="20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PARLATA</a:t>
            </a:r>
            <a:endParaRPr b="0" i="0" sz="2000" u="none" cap="none" strike="noStrike">
              <a:solidFill>
                <a:srgbClr val="00B0F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6816218" y="4420606"/>
            <a:ext cx="23784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Candidato: </a:t>
            </a:r>
            <a:r>
              <a:rPr b="0" i="0" lang="it-IT" sz="14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Ricco Maurizio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Matricola: 0512108622</a:t>
            </a:r>
            <a:endParaRPr/>
          </a:p>
        </p:txBody>
      </p:sp>
      <p:sp>
        <p:nvSpPr>
          <p:cNvPr id="166" name="Google Shape;166;p1"/>
          <p:cNvSpPr txBox="1"/>
          <p:nvPr/>
        </p:nvSpPr>
        <p:spPr>
          <a:xfrm>
            <a:off x="32757" y="4423356"/>
            <a:ext cx="29587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Relatore: </a:t>
            </a:r>
            <a:r>
              <a:rPr b="0" i="0" lang="it-IT" sz="14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Andrea Francesco Abate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Dott.ssa Lucia Cascone</a:t>
            </a:r>
            <a:endParaRPr/>
          </a:p>
        </p:txBody>
      </p:sp>
      <p:pic>
        <p:nvPicPr>
          <p:cNvPr id="167" name="Google Shape;167;p1"/>
          <p:cNvPicPr preferRelativeResize="0"/>
          <p:nvPr/>
        </p:nvPicPr>
        <p:blipFill rotWithShape="1">
          <a:blip r:embed="rId3">
            <a:alphaModFix/>
          </a:blip>
          <a:srcRect b="37908" l="0" r="0" t="0"/>
          <a:stretch/>
        </p:blipFill>
        <p:spPr>
          <a:xfrm>
            <a:off x="169731" y="123717"/>
            <a:ext cx="2150114" cy="126846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"/>
          <p:cNvSpPr txBox="1"/>
          <p:nvPr/>
        </p:nvSpPr>
        <p:spPr>
          <a:xfrm>
            <a:off x="-24399" y="1450864"/>
            <a:ext cx="25383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Dipartimento di </a:t>
            </a:r>
            <a:r>
              <a:rPr b="0" i="0" lang="it-IT" sz="12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Informatica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Corso di Laurea Triennale</a:t>
            </a:r>
            <a:endParaRPr/>
          </a:p>
        </p:txBody>
      </p:sp>
      <p:pic>
        <p:nvPicPr>
          <p:cNvPr id="169" name="Google Shape;16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5808" y="199674"/>
            <a:ext cx="1268461" cy="1268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Strategia 4/4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" name="Google Shape;377;p10"/>
          <p:cNvSpPr txBox="1"/>
          <p:nvPr/>
        </p:nvSpPr>
        <p:spPr>
          <a:xfrm>
            <a:off x="-145400" y="892550"/>
            <a:ext cx="7921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Le </a:t>
            </a:r>
            <a:r>
              <a:rPr b="0" i="0" lang="it-IT" sz="20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etichette</a:t>
            </a:r>
            <a:r>
              <a:rPr b="0" i="0" lang="it-IT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permettono alla rete neurale di </a:t>
            </a:r>
            <a:r>
              <a:rPr b="0" i="0" lang="it-IT" sz="20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classificare</a:t>
            </a:r>
            <a:r>
              <a:rPr b="0" i="0" lang="it-IT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i video</a:t>
            </a:r>
            <a:endParaRPr b="0" i="0" sz="20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378" name="Google Shape;378;p10"/>
          <p:cNvCxnSpPr/>
          <p:nvPr/>
        </p:nvCxnSpPr>
        <p:spPr>
          <a:xfrm>
            <a:off x="4557600" y="1373750"/>
            <a:ext cx="0" cy="365185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p10"/>
          <p:cNvSpPr txBox="1"/>
          <p:nvPr/>
        </p:nvSpPr>
        <p:spPr>
          <a:xfrm>
            <a:off x="1229800" y="1373625"/>
            <a:ext cx="1830199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8BB7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Lingua</a:t>
            </a:r>
            <a:endParaRPr b="0" i="0" sz="2800" u="none" cap="none" strike="noStrike">
              <a:solidFill>
                <a:srgbClr val="8BB7F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0" name="Google Shape;380;p10"/>
          <p:cNvSpPr txBox="1"/>
          <p:nvPr/>
        </p:nvSpPr>
        <p:spPr>
          <a:xfrm>
            <a:off x="5945801" y="1373625"/>
            <a:ext cx="1830199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8BB7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Identità</a:t>
            </a:r>
            <a:endParaRPr b="0" i="0" sz="2800" u="none" cap="none" strike="noStrike">
              <a:solidFill>
                <a:srgbClr val="8BB7F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1" name="Google Shape;381;p10"/>
          <p:cNvSpPr txBox="1"/>
          <p:nvPr/>
        </p:nvSpPr>
        <p:spPr>
          <a:xfrm>
            <a:off x="1344999" y="2571750"/>
            <a:ext cx="159979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 🡪 Italiano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 🡪 Inglese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2 🡪 Tedesco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3 🡪 Spagnolo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4 🡪 Olandese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5 🡪 Russo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6 🡪 Giapponese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7 🡪 Francese</a:t>
            </a:r>
            <a:endParaRPr b="0" i="0" sz="14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2" name="Google Shape;382;p10"/>
          <p:cNvSpPr txBox="1"/>
          <p:nvPr/>
        </p:nvSpPr>
        <p:spPr>
          <a:xfrm>
            <a:off x="230400" y="1793900"/>
            <a:ext cx="4118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L’etichetta in fase di </a:t>
            </a:r>
            <a:r>
              <a:rPr b="0" i="0" lang="it-IT" sz="14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preprocessing</a:t>
            </a: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assume uno dei seguenti valori:</a:t>
            </a:r>
            <a:endParaRPr b="0" i="0" sz="14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3" name="Google Shape;383;p10"/>
          <p:cNvSpPr txBox="1"/>
          <p:nvPr/>
        </p:nvSpPr>
        <p:spPr>
          <a:xfrm>
            <a:off x="4750950" y="1793900"/>
            <a:ext cx="42199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 lingua_sesso_età_id-univoco_framerate_parte)</a:t>
            </a:r>
            <a:endParaRPr b="0" i="0" sz="14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4" name="Google Shape;384;p10"/>
          <p:cNvSpPr txBox="1"/>
          <p:nvPr/>
        </p:nvSpPr>
        <p:spPr>
          <a:xfrm>
            <a:off x="5500186" y="1793900"/>
            <a:ext cx="27214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 lingua_sesso_età_id-univoco)</a:t>
            </a:r>
            <a:endParaRPr b="0" i="0" sz="14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385" name="Google Shape;385;p10"/>
          <p:cNvCxnSpPr>
            <a:stCxn id="384" idx="2"/>
          </p:cNvCxnSpPr>
          <p:nvPr/>
        </p:nvCxnSpPr>
        <p:spPr>
          <a:xfrm>
            <a:off x="6860900" y="2101677"/>
            <a:ext cx="0" cy="4701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6" name="Google Shape;386;p10"/>
          <p:cNvSpPr txBox="1"/>
          <p:nvPr/>
        </p:nvSpPr>
        <p:spPr>
          <a:xfrm>
            <a:off x="5500186" y="2571750"/>
            <a:ext cx="27214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 lingua+sesso+età+id-univoco)</a:t>
            </a:r>
            <a:endParaRPr b="0" i="0" sz="14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387" name="Google Shape;387;p10"/>
          <p:cNvCxnSpPr/>
          <p:nvPr/>
        </p:nvCxnSpPr>
        <p:spPr>
          <a:xfrm>
            <a:off x="6868715" y="2879527"/>
            <a:ext cx="0" cy="470073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8" name="Google Shape;388;p10"/>
          <p:cNvSpPr/>
          <p:nvPr/>
        </p:nvSpPr>
        <p:spPr>
          <a:xfrm>
            <a:off x="5928508" y="3422340"/>
            <a:ext cx="1880414" cy="470073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Codifica One Hot</a:t>
            </a:r>
            <a:endParaRPr b="0" i="0" sz="1400" u="none" cap="none" strike="noStrike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389" name="Google Shape;389;p10"/>
          <p:cNvCxnSpPr/>
          <p:nvPr/>
        </p:nvCxnSpPr>
        <p:spPr>
          <a:xfrm>
            <a:off x="6868715" y="4015913"/>
            <a:ext cx="0" cy="470073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0" name="Google Shape;390;p10"/>
          <p:cNvSpPr txBox="1"/>
          <p:nvPr/>
        </p:nvSpPr>
        <p:spPr>
          <a:xfrm>
            <a:off x="6062422" y="4485986"/>
            <a:ext cx="1713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[ 0 0 … 0 1 0 … 0 0]</a:t>
            </a:r>
            <a:endParaRPr b="0" i="0" sz="14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1" name="Google Shape;391;p10"/>
          <p:cNvSpPr txBox="1"/>
          <p:nvPr/>
        </p:nvSpPr>
        <p:spPr>
          <a:xfrm>
            <a:off x="8440900" y="2146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it-IT" sz="1500" u="none" cap="none" strike="noStrike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‹#›</a:t>
            </a:fld>
            <a:endParaRPr b="0" i="0" sz="1500" u="none" cap="none" strike="noStrike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524" y="223315"/>
            <a:ext cx="9870245" cy="532207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1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Processo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398" name="Google Shape;398;p11"/>
          <p:cNvCxnSpPr/>
          <p:nvPr/>
        </p:nvCxnSpPr>
        <p:spPr>
          <a:xfrm flipH="1" rot="10800000">
            <a:off x="6312310" y="1106129"/>
            <a:ext cx="471948" cy="449826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9" name="Google Shape;399;p11"/>
          <p:cNvSpPr txBox="1"/>
          <p:nvPr/>
        </p:nvSpPr>
        <p:spPr>
          <a:xfrm>
            <a:off x="6721576" y="845514"/>
            <a:ext cx="10987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B05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74,21%</a:t>
            </a:r>
            <a:endParaRPr b="0" i="0" sz="1400" u="none" cap="none" strike="noStrike">
              <a:solidFill>
                <a:srgbClr val="00B05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00" name="Google Shape;400;p11"/>
          <p:cNvCxnSpPr/>
          <p:nvPr/>
        </p:nvCxnSpPr>
        <p:spPr>
          <a:xfrm>
            <a:off x="6312310" y="4297986"/>
            <a:ext cx="435077" cy="505501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1" name="Google Shape;401;p11"/>
          <p:cNvSpPr txBox="1"/>
          <p:nvPr/>
        </p:nvSpPr>
        <p:spPr>
          <a:xfrm>
            <a:off x="6721575" y="4766296"/>
            <a:ext cx="10987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B05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49,60%</a:t>
            </a:r>
            <a:endParaRPr b="0" i="0" sz="1400" u="none" cap="none" strike="noStrike">
              <a:solidFill>
                <a:srgbClr val="00B05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02" name="Google Shape;402;p11"/>
          <p:cNvCxnSpPr/>
          <p:nvPr/>
        </p:nvCxnSpPr>
        <p:spPr>
          <a:xfrm rot="10800000">
            <a:off x="8440900" y="2095728"/>
            <a:ext cx="152306" cy="499602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3" name="Google Shape;403;p11"/>
          <p:cNvSpPr txBox="1"/>
          <p:nvPr/>
        </p:nvSpPr>
        <p:spPr>
          <a:xfrm>
            <a:off x="8112841" y="1787951"/>
            <a:ext cx="10987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B05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55,46%</a:t>
            </a:r>
            <a:endParaRPr b="0" i="0" sz="1400" u="none" cap="none" strike="noStrike">
              <a:solidFill>
                <a:srgbClr val="00B05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04" name="Google Shape;404;p11"/>
          <p:cNvCxnSpPr/>
          <p:nvPr/>
        </p:nvCxnSpPr>
        <p:spPr>
          <a:xfrm>
            <a:off x="7455309" y="2884353"/>
            <a:ext cx="302343" cy="574144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5" name="Google Shape;405;p11"/>
          <p:cNvSpPr txBox="1"/>
          <p:nvPr/>
        </p:nvSpPr>
        <p:spPr>
          <a:xfrm>
            <a:off x="7690054" y="3396493"/>
            <a:ext cx="10987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B05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fusione</a:t>
            </a:r>
            <a:endParaRPr b="0" i="0" sz="1400" u="none" cap="none" strike="noStrike">
              <a:solidFill>
                <a:srgbClr val="00B05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06" name="Google Shape;406;p11"/>
          <p:cNvSpPr txBox="1"/>
          <p:nvPr>
            <p:ph idx="12" type="sldNum"/>
          </p:nvPr>
        </p:nvSpPr>
        <p:spPr>
          <a:xfrm>
            <a:off x="8440900" y="2146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it-IT" sz="1500">
                <a:latin typeface="Fira Sans Medium"/>
                <a:ea typeface="Fira Sans Medium"/>
                <a:cs typeface="Fira Sans Medium"/>
                <a:sym typeface="Fira Sans Medium"/>
              </a:rPr>
              <a:t>‹#›</a:t>
            </a:fld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Conclusioni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2" name="Google Shape;412;p12"/>
          <p:cNvSpPr txBox="1"/>
          <p:nvPr/>
        </p:nvSpPr>
        <p:spPr>
          <a:xfrm>
            <a:off x="246575" y="1554699"/>
            <a:ext cx="791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Si è dimostrato che il riconoscimento della </a:t>
            </a:r>
            <a:r>
              <a:rPr b="0" i="0" lang="it-IT" sz="20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lingua parlata </a:t>
            </a:r>
            <a:r>
              <a:rPr b="0" i="0" lang="it-IT" sz="2000" u="none" cap="none" strike="noStrik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senza l’utilizzo dell’audio</a:t>
            </a:r>
            <a:r>
              <a:rPr b="0" i="0" lang="it-IT" sz="20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b="0" i="0" lang="it-IT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può essere una «</a:t>
            </a:r>
            <a:r>
              <a:rPr b="0" i="0" lang="it-IT" sz="20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soft biometric</a:t>
            </a:r>
            <a:r>
              <a:rPr b="0" i="0" lang="it-IT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» per l’identificazione del soggetto tramite il labiale</a:t>
            </a:r>
            <a:endParaRPr b="0" i="0" sz="20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3" name="Google Shape;413;p12"/>
          <p:cNvSpPr txBox="1"/>
          <p:nvPr/>
        </p:nvSpPr>
        <p:spPr>
          <a:xfrm>
            <a:off x="4107200" y="2393161"/>
            <a:ext cx="12153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32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6%</a:t>
            </a:r>
            <a:endParaRPr b="1" i="0" sz="32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2"/>
          <p:cNvSpPr txBox="1"/>
          <p:nvPr/>
        </p:nvSpPr>
        <p:spPr>
          <a:xfrm>
            <a:off x="246575" y="3388776"/>
            <a:ext cx="791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Le strategie utilizzate possono essere </a:t>
            </a:r>
            <a:r>
              <a:rPr b="0" i="0" lang="it-IT" sz="20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migliorate</a:t>
            </a:r>
            <a:r>
              <a:rPr b="0" i="0" lang="it-IT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Noto Sans Symbols"/>
              <a:buChar char="▪"/>
            </a:pPr>
            <a:r>
              <a:rPr b="0" i="0" lang="it-IT" sz="2000" u="none" cap="none" strike="noStrike">
                <a:solidFill>
                  <a:srgbClr val="8BB7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Implementazione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Noto Sans Symbols"/>
              <a:buChar char="▪"/>
            </a:pPr>
            <a:r>
              <a:rPr b="0" i="0" lang="it-IT" sz="2000" u="none" cap="none" strike="noStrike">
                <a:solidFill>
                  <a:srgbClr val="8BB7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Dataset</a:t>
            </a:r>
            <a:r>
              <a:rPr b="0" i="0" lang="it-IT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5" name="Google Shape;415;p12"/>
          <p:cNvSpPr txBox="1"/>
          <p:nvPr>
            <p:ph idx="12" type="sldNum"/>
          </p:nvPr>
        </p:nvSpPr>
        <p:spPr>
          <a:xfrm>
            <a:off x="8440900" y="2146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it-IT" sz="1500">
                <a:latin typeface="Fira Sans Medium"/>
                <a:ea typeface="Fira Sans Medium"/>
                <a:cs typeface="Fira Sans Medium"/>
                <a:sym typeface="Fira Sans Medium"/>
              </a:rPr>
              <a:t>‹#›</a:t>
            </a:fld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16" name="Google Shape;4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2550" y="587913"/>
            <a:ext cx="609524" cy="60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 txBox="1"/>
          <p:nvPr/>
        </p:nvSpPr>
        <p:spPr>
          <a:xfrm>
            <a:off x="2526881" y="2331150"/>
            <a:ext cx="4090238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it-IT" sz="4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GRAZIE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it-IT" sz="4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PER L’</a:t>
            </a:r>
            <a:r>
              <a:rPr b="0" i="0" lang="it-IT" sz="48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ATTENZIONE</a:t>
            </a:r>
            <a:endParaRPr b="0" i="0" sz="4800" u="none" cap="none" strike="noStrike">
              <a:solidFill>
                <a:srgbClr val="00B0F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2" name="Google Shape;422;p13"/>
          <p:cNvSpPr txBox="1"/>
          <p:nvPr>
            <p:ph idx="12" type="sldNum"/>
          </p:nvPr>
        </p:nvSpPr>
        <p:spPr>
          <a:xfrm>
            <a:off x="8440900" y="2146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it-IT" sz="1500">
                <a:latin typeface="Fira Sans Medium"/>
                <a:ea typeface="Fira Sans Medium"/>
                <a:cs typeface="Fira Sans Medium"/>
                <a:sym typeface="Fira Sans Medium"/>
              </a:rPr>
              <a:t>‹#›</a:t>
            </a:fld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/>
          <p:nvPr/>
        </p:nvSpPr>
        <p:spPr>
          <a:xfrm>
            <a:off x="710250" y="42290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Obiettivo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8440900" y="2146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it-IT" sz="1500" u="none" cap="none" strike="noStrike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‹#›</a:t>
            </a:fld>
            <a:endParaRPr b="0" i="0" sz="1500" u="none" cap="none" strike="noStrike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854638" y="1407915"/>
            <a:ext cx="743472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Il </a:t>
            </a:r>
            <a:r>
              <a:rPr b="0" i="0" lang="it-IT" sz="14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traguardo</a:t>
            </a: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che si vuole raggiungere è quello di integrare l’</a:t>
            </a:r>
            <a:r>
              <a:rPr b="0" i="0" lang="it-IT" sz="14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informazione</a:t>
            </a: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della lingua parlata in un sistema di riconoscimento di un soggetto tramite la zona labiale senza l’utilizzo dell’audio cercando di riconoscere al meglio il soggetto</a:t>
            </a:r>
            <a:endParaRPr/>
          </a:p>
        </p:txBody>
      </p:sp>
      <p:grpSp>
        <p:nvGrpSpPr>
          <p:cNvPr id="177" name="Google Shape;177;p2"/>
          <p:cNvGrpSpPr/>
          <p:nvPr/>
        </p:nvGrpSpPr>
        <p:grpSpPr>
          <a:xfrm>
            <a:off x="1990653" y="2546204"/>
            <a:ext cx="5162692" cy="900936"/>
            <a:chOff x="1338121" y="2792383"/>
            <a:chExt cx="6467758" cy="1128447"/>
          </a:xfrm>
        </p:grpSpPr>
        <p:grpSp>
          <p:nvGrpSpPr>
            <p:cNvPr id="178" name="Google Shape;178;p2"/>
            <p:cNvGrpSpPr/>
            <p:nvPr/>
          </p:nvGrpSpPr>
          <p:grpSpPr>
            <a:xfrm>
              <a:off x="1338121" y="2792383"/>
              <a:ext cx="6467758" cy="1128447"/>
              <a:chOff x="1485764" y="2824566"/>
              <a:chExt cx="6467758" cy="1128447"/>
            </a:xfrm>
          </p:grpSpPr>
          <p:grpSp>
            <p:nvGrpSpPr>
              <p:cNvPr id="179" name="Google Shape;179;p2"/>
              <p:cNvGrpSpPr/>
              <p:nvPr/>
            </p:nvGrpSpPr>
            <p:grpSpPr>
              <a:xfrm>
                <a:off x="1485764" y="2920656"/>
                <a:ext cx="874679" cy="776989"/>
                <a:chOff x="1618301" y="1181650"/>
                <a:chExt cx="541700" cy="481200"/>
              </a:xfrm>
            </p:grpSpPr>
            <p:pic>
              <p:nvPicPr>
                <p:cNvPr descr="Immagine che contiene testo, calibro, dispositivo, metro&#10;&#10;Descrizione generata automaticamente" id="180" name="Google Shape;180;p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1618301" y="1181650"/>
                  <a:ext cx="541700" cy="481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1" name="Google Shape;181;p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694669" y="1240281"/>
                  <a:ext cx="400894" cy="400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82" name="Google Shape;182;p2"/>
              <p:cNvSpPr txBox="1"/>
              <p:nvPr/>
            </p:nvSpPr>
            <p:spPr>
              <a:xfrm>
                <a:off x="4003112" y="2920656"/>
                <a:ext cx="668262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1" i="0" sz="2800" u="none" cap="none" strike="noStrike">
                  <a:solidFill>
                    <a:srgbClr val="00B050"/>
                  </a:solidFill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  <p:pic>
            <p:nvPicPr>
              <p:cNvPr id="183" name="Google Shape;183;p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75661" y="2956105"/>
                <a:ext cx="672900" cy="6729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590679" y="2957143"/>
                <a:ext cx="609524" cy="6095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magine che contiene testo&#10;&#10;Descrizione generata automaticamente" id="185" name="Google Shape;185;p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7041126" y="2824566"/>
                <a:ext cx="874678" cy="874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magine che contiene testo, pianta&#10;&#10;Descrizione generata automaticamente" id="186" name="Google Shape;186;p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7442785" y="3442276"/>
                <a:ext cx="510737" cy="51073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7" name="Google Shape;187;p2"/>
              <p:cNvCxnSpPr/>
              <p:nvPr/>
            </p:nvCxnSpPr>
            <p:spPr>
              <a:xfrm>
                <a:off x="5622131" y="3292555"/>
                <a:ext cx="1264444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8BB7F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88" name="Google Shape;188;p2"/>
            <p:cNvGrpSpPr/>
            <p:nvPr/>
          </p:nvGrpSpPr>
          <p:grpSpPr>
            <a:xfrm>
              <a:off x="4678282" y="3276967"/>
              <a:ext cx="398969" cy="455432"/>
              <a:chOff x="7808695" y="747370"/>
              <a:chExt cx="609524" cy="695785"/>
            </a:xfrm>
          </p:grpSpPr>
          <p:pic>
            <p:nvPicPr>
              <p:cNvPr id="189" name="Google Shape;189;p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7808695" y="833631"/>
                <a:ext cx="609524" cy="60952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0" name="Google Shape;190;p2"/>
              <p:cNvCxnSpPr/>
              <p:nvPr/>
            </p:nvCxnSpPr>
            <p:spPr>
              <a:xfrm flipH="1">
                <a:off x="7869599" y="747370"/>
                <a:ext cx="479446" cy="695785"/>
              </a:xfrm>
              <a:prstGeom prst="straightConnector1">
                <a:avLst/>
              </a:prstGeom>
              <a:noFill/>
              <a:ln cap="flat" cmpd="sng" w="603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91" name="Google Shape;191;p2"/>
          <p:cNvGrpSpPr/>
          <p:nvPr/>
        </p:nvGrpSpPr>
        <p:grpSpPr>
          <a:xfrm>
            <a:off x="-234140" y="3245740"/>
            <a:ext cx="9612279" cy="2485320"/>
            <a:chOff x="-204355" y="3017140"/>
            <a:chExt cx="9612279" cy="2485320"/>
          </a:xfrm>
        </p:grpSpPr>
        <p:grpSp>
          <p:nvGrpSpPr>
            <p:cNvPr id="192" name="Google Shape;192;p2"/>
            <p:cNvGrpSpPr/>
            <p:nvPr/>
          </p:nvGrpSpPr>
          <p:grpSpPr>
            <a:xfrm>
              <a:off x="-204355" y="3020091"/>
              <a:ext cx="3888183" cy="2482369"/>
              <a:chOff x="-204355" y="3020091"/>
              <a:chExt cx="3888183" cy="2482369"/>
            </a:xfrm>
          </p:grpSpPr>
          <p:pic>
            <p:nvPicPr>
              <p:cNvPr id="193" name="Google Shape;193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15048" y="3020091"/>
                <a:ext cx="1219048" cy="121904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4" name="Google Shape;194;p2"/>
              <p:cNvGrpSpPr/>
              <p:nvPr/>
            </p:nvGrpSpPr>
            <p:grpSpPr>
              <a:xfrm>
                <a:off x="-204355" y="3387613"/>
                <a:ext cx="3888183" cy="2114847"/>
                <a:chOff x="-204355" y="3387613"/>
                <a:chExt cx="3888183" cy="2114847"/>
              </a:xfrm>
            </p:grpSpPr>
            <p:pic>
              <p:nvPicPr>
                <p:cNvPr id="195" name="Google Shape;195;p2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 rot="796297">
                  <a:off x="2341132" y="4159764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Immagine che contiene testo, screenshot&#10;&#10;Descrizione generata automaticamente" id="196" name="Google Shape;196;p2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 rot="661246">
                  <a:off x="1862189" y="3492892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7" name="Google Shape;197;p2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1649816" y="4209896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8" name="Google Shape;198;p2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-204355" y="4233238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9" name="Google Shape;199;p2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 rot="850319">
                  <a:off x="951751" y="3623714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0" name="Google Shape;200;p2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0" l="0" r="0" t="0"/>
                <a:stretch/>
              </p:blipFill>
              <p:spPr>
                <a:xfrm>
                  <a:off x="701802" y="4216257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1" name="Google Shape;201;p2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174248" y="3616930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202" name="Google Shape;202;p2"/>
            <p:cNvGrpSpPr/>
            <p:nvPr/>
          </p:nvGrpSpPr>
          <p:grpSpPr>
            <a:xfrm flipH="1">
              <a:off x="5519741" y="3017140"/>
              <a:ext cx="3888183" cy="2482369"/>
              <a:chOff x="-204355" y="3020091"/>
              <a:chExt cx="3888183" cy="2482369"/>
            </a:xfrm>
          </p:grpSpPr>
          <p:pic>
            <p:nvPicPr>
              <p:cNvPr id="203" name="Google Shape;203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15048" y="3020091"/>
                <a:ext cx="1219048" cy="121904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04" name="Google Shape;204;p2"/>
              <p:cNvGrpSpPr/>
              <p:nvPr/>
            </p:nvGrpSpPr>
            <p:grpSpPr>
              <a:xfrm>
                <a:off x="-204355" y="3387613"/>
                <a:ext cx="3888183" cy="2114847"/>
                <a:chOff x="-204355" y="3387613"/>
                <a:chExt cx="3888183" cy="2114847"/>
              </a:xfrm>
            </p:grpSpPr>
            <p:pic>
              <p:nvPicPr>
                <p:cNvPr id="205" name="Google Shape;205;p2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 rot="796297">
                  <a:off x="2341132" y="4159764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Immagine che contiene testo, screenshot&#10;&#10;Descrizione generata automaticamente" id="206" name="Google Shape;206;p2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 rot="661246">
                  <a:off x="1862189" y="3492892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7" name="Google Shape;207;p2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1649816" y="4209896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8" name="Google Shape;208;p2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-204355" y="4233238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9" name="Google Shape;209;p2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 rot="850319">
                  <a:off x="951751" y="3623714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0" name="Google Shape;210;p2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0" l="0" r="0" t="0"/>
                <a:stretch/>
              </p:blipFill>
              <p:spPr>
                <a:xfrm>
                  <a:off x="701802" y="4216257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1" name="Google Shape;211;p2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174248" y="3616930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pSp>
        <p:nvGrpSpPr>
          <p:cNvPr id="217" name="Google Shape;217;p3"/>
          <p:cNvGrpSpPr/>
          <p:nvPr/>
        </p:nvGrpSpPr>
        <p:grpSpPr>
          <a:xfrm>
            <a:off x="-234140" y="3245740"/>
            <a:ext cx="9612279" cy="2485320"/>
            <a:chOff x="-204355" y="3017140"/>
            <a:chExt cx="9612279" cy="2485320"/>
          </a:xfrm>
        </p:grpSpPr>
        <p:grpSp>
          <p:nvGrpSpPr>
            <p:cNvPr id="218" name="Google Shape;218;p3"/>
            <p:cNvGrpSpPr/>
            <p:nvPr/>
          </p:nvGrpSpPr>
          <p:grpSpPr>
            <a:xfrm>
              <a:off x="-204355" y="3020091"/>
              <a:ext cx="3888183" cy="2482369"/>
              <a:chOff x="-204355" y="3020091"/>
              <a:chExt cx="3888183" cy="2482369"/>
            </a:xfrm>
          </p:grpSpPr>
          <p:pic>
            <p:nvPicPr>
              <p:cNvPr id="219" name="Google Shape;219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15048" y="3020091"/>
                <a:ext cx="1219048" cy="121904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20" name="Google Shape;220;p3"/>
              <p:cNvGrpSpPr/>
              <p:nvPr/>
            </p:nvGrpSpPr>
            <p:grpSpPr>
              <a:xfrm>
                <a:off x="-204355" y="3387613"/>
                <a:ext cx="3888183" cy="2114847"/>
                <a:chOff x="-204355" y="3387613"/>
                <a:chExt cx="3888183" cy="2114847"/>
              </a:xfrm>
            </p:grpSpPr>
            <p:pic>
              <p:nvPicPr>
                <p:cNvPr id="221" name="Google Shape;221;p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796297">
                  <a:off x="2341132" y="4159764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Immagine che contiene testo, screenshot&#10;&#10;Descrizione generata automaticamente" id="222" name="Google Shape;222;p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rot="661246">
                  <a:off x="1862189" y="3492892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3" name="Google Shape;223;p3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1649816" y="4209896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4" name="Google Shape;224;p3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-204355" y="4233238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5" name="Google Shape;225;p3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 rot="850319">
                  <a:off x="951751" y="3623714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6" name="Google Shape;226;p3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701802" y="4216257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7" name="Google Shape;227;p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174248" y="3616930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228" name="Google Shape;228;p3"/>
            <p:cNvGrpSpPr/>
            <p:nvPr/>
          </p:nvGrpSpPr>
          <p:grpSpPr>
            <a:xfrm flipH="1">
              <a:off x="5519741" y="3017140"/>
              <a:ext cx="3888183" cy="2482369"/>
              <a:chOff x="-204355" y="3020091"/>
              <a:chExt cx="3888183" cy="2482369"/>
            </a:xfrm>
          </p:grpSpPr>
          <p:pic>
            <p:nvPicPr>
              <p:cNvPr id="229" name="Google Shape;229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15048" y="3020091"/>
                <a:ext cx="1219048" cy="121904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30" name="Google Shape;230;p3"/>
              <p:cNvGrpSpPr/>
              <p:nvPr/>
            </p:nvGrpSpPr>
            <p:grpSpPr>
              <a:xfrm>
                <a:off x="-204355" y="3387613"/>
                <a:ext cx="3888183" cy="2114847"/>
                <a:chOff x="-204355" y="3387613"/>
                <a:chExt cx="3888183" cy="2114847"/>
              </a:xfrm>
            </p:grpSpPr>
            <p:pic>
              <p:nvPicPr>
                <p:cNvPr id="231" name="Google Shape;231;p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796297">
                  <a:off x="2341132" y="4159764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Immagine che contiene testo, screenshot&#10;&#10;Descrizione generata automaticamente" id="232" name="Google Shape;232;p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rot="661246">
                  <a:off x="1862189" y="3492892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3" name="Google Shape;233;p3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1649816" y="4209896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4" name="Google Shape;234;p3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-204355" y="4233238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5" name="Google Shape;235;p3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 rot="850319">
                  <a:off x="951751" y="3623714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6" name="Google Shape;236;p3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701802" y="4216257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7" name="Google Shape;237;p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174248" y="3616930"/>
                  <a:ext cx="1219048" cy="1219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238" name="Google Shape;238;p3"/>
          <p:cNvSpPr txBox="1"/>
          <p:nvPr/>
        </p:nvSpPr>
        <p:spPr>
          <a:xfrm>
            <a:off x="256999" y="928638"/>
            <a:ext cx="526227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Molti studi basandosi sulla «</a:t>
            </a:r>
            <a:r>
              <a:rPr b="0" i="0" lang="it-IT" sz="14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visual</a:t>
            </a:r>
            <a:r>
              <a:rPr b="0" i="0" lang="it-IT" sz="1400" u="none" cap="none" strike="noStrik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b="0" i="0" lang="it-IT" sz="14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lip-based biometric</a:t>
            </a:r>
            <a:r>
              <a:rPr b="0" i="0" lang="it-IT" sz="1400" u="none" cap="none" strike="noStrik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» dimostrano che il tratto labiale possa fornire informazioni interessanti al soggetto</a:t>
            </a:r>
            <a:endParaRPr b="0" i="0" sz="1400" u="none" cap="none" strike="noStrike">
              <a:solidFill>
                <a:srgbClr val="00B0F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9" name="Google Shape;239;p3"/>
          <p:cNvSpPr txBox="1"/>
          <p:nvPr/>
        </p:nvSpPr>
        <p:spPr>
          <a:xfrm>
            <a:off x="2940250" y="2278466"/>
            <a:ext cx="526227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Sono stati utilizzati vari approcci per migliorare il riconoscimento del soggetto come l’utilizzo del </a:t>
            </a:r>
            <a:r>
              <a:rPr b="0" i="0" lang="it-IT" sz="14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suono</a:t>
            </a: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oppure l’utilizzo delle «</a:t>
            </a:r>
            <a:r>
              <a:rPr b="0" i="0" lang="it-IT" sz="14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soft biometric</a:t>
            </a: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»</a:t>
            </a:r>
            <a:endParaRPr b="0" i="0" sz="1400" u="none" cap="none" strike="noStrike">
              <a:solidFill>
                <a:srgbClr val="00B0F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40" name="Google Shape;240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83688" y="2343036"/>
            <a:ext cx="609524" cy="60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"/>
          <p:cNvSpPr/>
          <p:nvPr/>
        </p:nvSpPr>
        <p:spPr>
          <a:xfrm>
            <a:off x="1784654" y="1639838"/>
            <a:ext cx="1845066" cy="638628"/>
          </a:xfrm>
          <a:custGeom>
            <a:rect b="b" l="l" r="r" t="t"/>
            <a:pathLst>
              <a:path extrusionOk="0" h="638628" w="1845066">
                <a:moveTo>
                  <a:pt x="9008" y="0"/>
                </a:moveTo>
                <a:cubicBezTo>
                  <a:pt x="-9740" y="160866"/>
                  <a:pt x="-28487" y="321733"/>
                  <a:pt x="277523" y="428171"/>
                </a:cubicBezTo>
                <a:cubicBezTo>
                  <a:pt x="583533" y="534609"/>
                  <a:pt x="1214299" y="586618"/>
                  <a:pt x="1845066" y="638628"/>
                </a:cubicBezTo>
              </a:path>
            </a:pathLst>
          </a:custGeom>
          <a:noFill/>
          <a:ln cap="flat" cmpd="sng" w="25400">
            <a:solidFill>
              <a:srgbClr val="00B0F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891083" y="892675"/>
            <a:ext cx="1269841" cy="1269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83489" y="1210697"/>
            <a:ext cx="893457" cy="89345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Analisi del problema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5" name="Google Shape;245;p3"/>
          <p:cNvSpPr txBox="1"/>
          <p:nvPr/>
        </p:nvSpPr>
        <p:spPr>
          <a:xfrm>
            <a:off x="8440900" y="2146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it-IT" sz="1500" u="none" cap="none" strike="noStrike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‹#›</a:t>
            </a:fld>
            <a:endParaRPr b="0" i="0" sz="1500" u="none" cap="none" strike="noStrike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6" name="Google Shape;246;p3"/>
          <p:cNvSpPr/>
          <p:nvPr/>
        </p:nvSpPr>
        <p:spPr>
          <a:xfrm>
            <a:off x="3737209" y="3017131"/>
            <a:ext cx="1752746" cy="449672"/>
          </a:xfrm>
          <a:custGeom>
            <a:rect b="b" l="l" r="r" t="t"/>
            <a:pathLst>
              <a:path extrusionOk="0" h="416421" w="962423">
                <a:moveTo>
                  <a:pt x="941947" y="0"/>
                </a:moveTo>
                <a:cubicBezTo>
                  <a:pt x="968141" y="70247"/>
                  <a:pt x="994335" y="140494"/>
                  <a:pt x="849079" y="207169"/>
                </a:cubicBezTo>
                <a:cubicBezTo>
                  <a:pt x="703823" y="273844"/>
                  <a:pt x="197807" y="369094"/>
                  <a:pt x="70410" y="400050"/>
                </a:cubicBezTo>
                <a:cubicBezTo>
                  <a:pt x="-56987" y="431006"/>
                  <a:pt x="13855" y="411956"/>
                  <a:pt x="84697" y="392907"/>
                </a:cubicBezTo>
              </a:path>
            </a:pathLst>
          </a:custGeom>
          <a:noFill/>
          <a:ln cap="flat" cmpd="sng" w="28575">
            <a:solidFill>
              <a:srgbClr val="00B0F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"/>
          <p:cNvSpPr txBox="1"/>
          <p:nvPr/>
        </p:nvSpPr>
        <p:spPr>
          <a:xfrm>
            <a:off x="2075699" y="3391292"/>
            <a:ext cx="52622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Tuttavia, in molti casi la componente audio non è sempre disponibile </a:t>
            </a:r>
            <a:endParaRPr b="0" i="0" sz="1400" u="none" cap="none" strike="noStrike">
              <a:solidFill>
                <a:srgbClr val="00B0F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Dataset 1/3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53" name="Google Shape;253;p4"/>
          <p:cNvGrpSpPr/>
          <p:nvPr/>
        </p:nvGrpSpPr>
        <p:grpSpPr>
          <a:xfrm>
            <a:off x="1" y="984739"/>
            <a:ext cx="6641958" cy="1436915"/>
            <a:chOff x="-45218" y="1020067"/>
            <a:chExt cx="8048116" cy="1777406"/>
          </a:xfrm>
        </p:grpSpPr>
        <p:sp>
          <p:nvSpPr>
            <p:cNvPr id="254" name="Google Shape;254;p4"/>
            <p:cNvSpPr txBox="1"/>
            <p:nvPr/>
          </p:nvSpPr>
          <p:spPr>
            <a:xfrm>
              <a:off x="-45218" y="1020067"/>
              <a:ext cx="26226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t-IT" sz="1800" u="none" cap="none" strike="noStrike">
                  <a:solidFill>
                    <a:srgbClr val="00B0F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Motivazione</a:t>
              </a:r>
              <a:endParaRPr/>
            </a:p>
          </p:txBody>
        </p:sp>
        <p:grpSp>
          <p:nvGrpSpPr>
            <p:cNvPr id="255" name="Google Shape;255;p4"/>
            <p:cNvGrpSpPr/>
            <p:nvPr/>
          </p:nvGrpSpPr>
          <p:grpSpPr>
            <a:xfrm>
              <a:off x="170821" y="1441913"/>
              <a:ext cx="7832077" cy="1355560"/>
              <a:chOff x="3386294" y="2863781"/>
              <a:chExt cx="7832077" cy="1355560"/>
            </a:xfrm>
          </p:grpSpPr>
          <p:sp>
            <p:nvSpPr>
              <p:cNvPr id="256" name="Google Shape;256;p4"/>
              <p:cNvSpPr/>
              <p:nvPr/>
            </p:nvSpPr>
            <p:spPr>
              <a:xfrm>
                <a:off x="3386294" y="2863781"/>
                <a:ext cx="7832077" cy="135556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4"/>
              <p:cNvSpPr txBox="1"/>
              <p:nvPr/>
            </p:nvSpPr>
            <p:spPr>
              <a:xfrm>
                <a:off x="3396627" y="3175838"/>
                <a:ext cx="7152083" cy="799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2857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F0"/>
                  </a:buClr>
                  <a:buSzPts val="1800"/>
                  <a:buFont typeface="Noto Sans Symbols"/>
                  <a:buChar char="▪"/>
                </a:pPr>
                <a:r>
                  <a:rPr b="0" i="0" lang="it-IT" sz="1800" u="none" cap="none" strike="noStrike">
                    <a:solidFill>
                      <a:srgbClr val="000000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Non reperibili </a:t>
                </a:r>
                <a:r>
                  <a:rPr b="0" i="0" lang="it-IT" sz="1800" u="none" cap="none" strike="noStrike">
                    <a:solidFill>
                      <a:srgbClr val="00B0F0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online</a:t>
                </a:r>
                <a:endParaRPr/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F0"/>
                  </a:buClr>
                  <a:buSzPts val="1800"/>
                  <a:buFont typeface="Noto Sans Symbols"/>
                  <a:buChar char="▪"/>
                </a:pPr>
                <a:r>
                  <a:rPr b="0" i="0" lang="it-IT" sz="1800" u="none" cap="none" strike="noStrike">
                    <a:solidFill>
                      <a:srgbClr val="000000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Non erano organizzati in base alla </a:t>
                </a:r>
                <a:r>
                  <a:rPr b="0" i="0" lang="it-IT" sz="1800" u="none" cap="none" strike="noStrike">
                    <a:solidFill>
                      <a:srgbClr val="00B0F0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lingua parlata</a:t>
                </a:r>
                <a:endParaRPr/>
              </a:p>
            </p:txBody>
          </p:sp>
        </p:grpSp>
      </p:grpSp>
      <p:grpSp>
        <p:nvGrpSpPr>
          <p:cNvPr id="258" name="Google Shape;258;p4"/>
          <p:cNvGrpSpPr/>
          <p:nvPr/>
        </p:nvGrpSpPr>
        <p:grpSpPr>
          <a:xfrm>
            <a:off x="2342693" y="3015471"/>
            <a:ext cx="6463665" cy="1791314"/>
            <a:chOff x="170821" y="969472"/>
            <a:chExt cx="7832077" cy="1907614"/>
          </a:xfrm>
        </p:grpSpPr>
        <p:sp>
          <p:nvSpPr>
            <p:cNvPr id="259" name="Google Shape;259;p4"/>
            <p:cNvSpPr txBox="1"/>
            <p:nvPr/>
          </p:nvSpPr>
          <p:spPr>
            <a:xfrm>
              <a:off x="5380278" y="969472"/>
              <a:ext cx="2622620" cy="456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t-IT" sz="1800" u="none" cap="none" strike="noStrike">
                  <a:solidFill>
                    <a:srgbClr val="00B05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Organizzazione</a:t>
              </a:r>
              <a:endParaRPr/>
            </a:p>
          </p:txBody>
        </p:sp>
        <p:grpSp>
          <p:nvGrpSpPr>
            <p:cNvPr id="260" name="Google Shape;260;p4"/>
            <p:cNvGrpSpPr/>
            <p:nvPr/>
          </p:nvGrpSpPr>
          <p:grpSpPr>
            <a:xfrm>
              <a:off x="170821" y="1441913"/>
              <a:ext cx="7832077" cy="1435173"/>
              <a:chOff x="3386294" y="2863781"/>
              <a:chExt cx="7832077" cy="1435173"/>
            </a:xfrm>
          </p:grpSpPr>
          <p:sp>
            <p:nvSpPr>
              <p:cNvPr id="261" name="Google Shape;261;p4"/>
              <p:cNvSpPr/>
              <p:nvPr/>
            </p:nvSpPr>
            <p:spPr>
              <a:xfrm>
                <a:off x="3386294" y="2863781"/>
                <a:ext cx="7832077" cy="135556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00B0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4"/>
              <p:cNvSpPr txBox="1"/>
              <p:nvPr/>
            </p:nvSpPr>
            <p:spPr>
              <a:xfrm>
                <a:off x="3524572" y="3020694"/>
                <a:ext cx="7152083" cy="1278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2857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Pts val="1800"/>
                  <a:buFont typeface="Noto Sans Symbols"/>
                  <a:buChar char="▪"/>
                </a:pPr>
                <a:r>
                  <a:rPr b="0" i="0" lang="it-IT" sz="1800" u="none" cap="none" strike="noStrike">
                    <a:solidFill>
                      <a:srgbClr val="00B050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8</a:t>
                </a:r>
                <a:r>
                  <a:rPr b="0" i="0" lang="it-IT" sz="1800" u="none" cap="none" strike="noStrike">
                    <a:solidFill>
                      <a:srgbClr val="00B0F0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 </a:t>
                </a:r>
                <a:r>
                  <a:rPr b="0" i="0" lang="it-IT" sz="1800" u="none" cap="none" strike="noStrike">
                    <a:solidFill>
                      <a:schemeClr val="dk1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lingue utilizzate</a:t>
                </a:r>
                <a:endParaRPr/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Pts val="1800"/>
                  <a:buFont typeface="Noto Sans Symbols"/>
                  <a:buChar char="▪"/>
                </a:pPr>
                <a:r>
                  <a:rPr b="0" i="0" lang="it-IT" sz="1800" u="none" cap="none" strike="noStrike">
                    <a:solidFill>
                      <a:schemeClr val="dk1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32 soggetti per ogni lingua (</a:t>
                </a:r>
                <a:r>
                  <a:rPr b="0" i="0" lang="it-IT" sz="1800" u="none" cap="none" strike="noStrike">
                    <a:solidFill>
                      <a:srgbClr val="00B050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dataset bilanciato</a:t>
                </a:r>
                <a:r>
                  <a:rPr b="0" i="0" lang="it-IT" sz="1800" u="none" cap="none" strike="noStrike">
                    <a:solidFill>
                      <a:schemeClr val="dk1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)</a:t>
                </a:r>
                <a:endParaRPr/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Pts val="1800"/>
                  <a:buFont typeface="Noto Sans Symbols"/>
                  <a:buChar char="▪"/>
                </a:pPr>
                <a:r>
                  <a:rPr b="0" i="0" lang="it-IT" sz="1800" u="none" cap="none" strike="noStrike">
                    <a:solidFill>
                      <a:schemeClr val="dk1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Nomenclatura: </a:t>
                </a:r>
                <a:endParaRPr/>
              </a:p>
              <a:p>
                <a:pPr indent="-1714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</p:grpSp>
      <p:grpSp>
        <p:nvGrpSpPr>
          <p:cNvPr id="263" name="Google Shape;263;p4"/>
          <p:cNvGrpSpPr/>
          <p:nvPr/>
        </p:nvGrpSpPr>
        <p:grpSpPr>
          <a:xfrm>
            <a:off x="337642" y="2501969"/>
            <a:ext cx="6545479" cy="815123"/>
            <a:chOff x="337642" y="2407224"/>
            <a:chExt cx="7981892" cy="994003"/>
          </a:xfrm>
        </p:grpSpPr>
        <p:pic>
          <p:nvPicPr>
            <p:cNvPr id="264" name="Google Shape;26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47742" y="2412657"/>
              <a:ext cx="964217" cy="964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355317" y="2407224"/>
              <a:ext cx="964217" cy="964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10800000">
              <a:off x="5350267" y="2412656"/>
              <a:ext cx="964217" cy="964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52792" y="2417155"/>
              <a:ext cx="964217" cy="964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345217" y="2420585"/>
              <a:ext cx="964217" cy="964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342692" y="2420586"/>
              <a:ext cx="964217" cy="964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40167" y="2437010"/>
              <a:ext cx="964217" cy="964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magine che contiene testo, screenshot&#10;&#10;Descrizione generata automaticamente" id="271" name="Google Shape;271;p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37642" y="2437010"/>
              <a:ext cx="964217" cy="9642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" name="Google Shape;272;p4"/>
          <p:cNvGrpSpPr/>
          <p:nvPr/>
        </p:nvGrpSpPr>
        <p:grpSpPr>
          <a:xfrm>
            <a:off x="337642" y="3255983"/>
            <a:ext cx="1989147" cy="1648741"/>
            <a:chOff x="337642" y="3255983"/>
            <a:chExt cx="1989147" cy="1648741"/>
          </a:xfrm>
        </p:grpSpPr>
        <p:pic>
          <p:nvPicPr>
            <p:cNvPr descr="Immagine che contiene testo, monitor&#10;&#10;Descrizione generata automaticamente" id="273" name="Google Shape;273;p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37642" y="3524059"/>
              <a:ext cx="1207966" cy="12079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02888" y="3466036"/>
              <a:ext cx="958624" cy="958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514091" y="4092026"/>
              <a:ext cx="812698" cy="812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525453" y="3408364"/>
              <a:ext cx="588884" cy="5888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869843" y="3255983"/>
              <a:ext cx="304762" cy="3047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Google Shape;278;p4"/>
          <p:cNvSpPr txBox="1"/>
          <p:nvPr/>
        </p:nvSpPr>
        <p:spPr>
          <a:xfrm>
            <a:off x="4383530" y="4159821"/>
            <a:ext cx="48506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 lingua_sesso_età_id-univoco_framerate)</a:t>
            </a:r>
            <a:endParaRPr b="0" i="0" sz="1600" u="none" cap="none" strike="noStrike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9" name="Google Shape;279;p4"/>
          <p:cNvSpPr txBox="1"/>
          <p:nvPr/>
        </p:nvSpPr>
        <p:spPr>
          <a:xfrm>
            <a:off x="8440900" y="2146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it-IT" sz="1500" u="none" cap="none" strike="noStrike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‹#›</a:t>
            </a:fld>
            <a:endParaRPr b="0" i="0" sz="1500" u="none" cap="none" strike="noStrike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Dataset 2/3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85" name="Google Shape;285;p5"/>
          <p:cNvGrpSpPr/>
          <p:nvPr/>
        </p:nvGrpSpPr>
        <p:grpSpPr>
          <a:xfrm>
            <a:off x="402210" y="1930400"/>
            <a:ext cx="2106157" cy="1223702"/>
            <a:chOff x="717400" y="1175658"/>
            <a:chExt cx="1987934" cy="1155013"/>
          </a:xfrm>
        </p:grpSpPr>
        <p:sp>
          <p:nvSpPr>
            <p:cNvPr id="286" name="Google Shape;286;p5"/>
            <p:cNvSpPr/>
            <p:nvPr/>
          </p:nvSpPr>
          <p:spPr>
            <a:xfrm>
              <a:off x="717400" y="1175658"/>
              <a:ext cx="1987934" cy="115501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magine che contiene testo, persona, interni&#10;&#10;Descrizione generata automaticamente" id="287" name="Google Shape;28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7400" y="1175659"/>
              <a:ext cx="1987934" cy="1155012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  <a:effectLst>
              <a:outerShdw blurRad="76200" rotWithShape="0" algn="tl" dir="7800000" dist="38100">
                <a:srgbClr val="000000">
                  <a:alpha val="40000"/>
                </a:srgbClr>
              </a:outerShdw>
            </a:effectLst>
          </p:spPr>
        </p:pic>
      </p:grpSp>
      <p:pic>
        <p:nvPicPr>
          <p:cNvPr id="288" name="Google Shape;28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624" y="3251932"/>
            <a:ext cx="315171" cy="3151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5"/>
          <p:cNvCxnSpPr/>
          <p:nvPr/>
        </p:nvCxnSpPr>
        <p:spPr>
          <a:xfrm>
            <a:off x="618613" y="3417207"/>
            <a:ext cx="1814540" cy="0"/>
          </a:xfrm>
          <a:prstGeom prst="straightConnector1">
            <a:avLst/>
          </a:prstGeom>
          <a:noFill/>
          <a:ln cap="rnd" cmpd="sng" w="38100">
            <a:solidFill>
              <a:srgbClr val="8BB7F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" name="Google Shape;290;p5"/>
          <p:cNvSpPr/>
          <p:nvPr/>
        </p:nvSpPr>
        <p:spPr>
          <a:xfrm>
            <a:off x="971142" y="3340319"/>
            <a:ext cx="153775" cy="153775"/>
          </a:xfrm>
          <a:prstGeom prst="ellipse">
            <a:avLst/>
          </a:prstGeom>
          <a:solidFill>
            <a:srgbClr val="8BB7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"/>
          <p:cNvSpPr/>
          <p:nvPr/>
        </p:nvSpPr>
        <p:spPr>
          <a:xfrm rot="-5400000">
            <a:off x="7188668" y="1532003"/>
            <a:ext cx="315171" cy="310624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5"/>
          <p:cNvCxnSpPr/>
          <p:nvPr/>
        </p:nvCxnSpPr>
        <p:spPr>
          <a:xfrm>
            <a:off x="2902166" y="2538215"/>
            <a:ext cx="2506524" cy="0"/>
          </a:xfrm>
          <a:prstGeom prst="straightConnector1">
            <a:avLst/>
          </a:prstGeom>
          <a:noFill/>
          <a:ln cap="flat" cmpd="sng" w="73025">
            <a:solidFill>
              <a:srgbClr val="00B0F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93" name="Google Shape;293;p5"/>
          <p:cNvSpPr txBox="1"/>
          <p:nvPr/>
        </p:nvSpPr>
        <p:spPr>
          <a:xfrm>
            <a:off x="5966701" y="3162297"/>
            <a:ext cx="2760762" cy="50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5 sottovideo</a:t>
            </a:r>
            <a:endParaRPr b="0" i="0" sz="2800" u="none" cap="none" strike="noStrike">
              <a:solidFill>
                <a:srgbClr val="00B0F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94" name="Google Shape;294;p5"/>
          <p:cNvGrpSpPr/>
          <p:nvPr/>
        </p:nvGrpSpPr>
        <p:grpSpPr>
          <a:xfrm>
            <a:off x="4137099" y="2147192"/>
            <a:ext cx="609524" cy="695785"/>
            <a:chOff x="1131469" y="4063078"/>
            <a:chExt cx="609524" cy="695785"/>
          </a:xfrm>
        </p:grpSpPr>
        <p:pic>
          <p:nvPicPr>
            <p:cNvPr id="295" name="Google Shape;295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31469" y="4149339"/>
              <a:ext cx="609524" cy="6095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6" name="Google Shape;296;p5"/>
            <p:cNvCxnSpPr/>
            <p:nvPr/>
          </p:nvCxnSpPr>
          <p:spPr>
            <a:xfrm flipH="1">
              <a:off x="1192373" y="4063078"/>
              <a:ext cx="479446" cy="695785"/>
            </a:xfrm>
            <a:prstGeom prst="straightConnector1">
              <a:avLst/>
            </a:prstGeom>
            <a:noFill/>
            <a:ln cap="flat" cmpd="sng" w="603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7" name="Google Shape;297;p5"/>
          <p:cNvSpPr txBox="1"/>
          <p:nvPr/>
        </p:nvSpPr>
        <p:spPr>
          <a:xfrm>
            <a:off x="703980" y="4264789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1.280</a:t>
            </a:r>
            <a:r>
              <a:rPr b="0" i="0" lang="it-IT" sz="1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video totali</a:t>
            </a:r>
            <a:endParaRPr b="0" i="0" sz="1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8" name="Google Shape;298;p5"/>
          <p:cNvSpPr txBox="1"/>
          <p:nvPr/>
        </p:nvSpPr>
        <p:spPr>
          <a:xfrm>
            <a:off x="8440900" y="2146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it-IT" sz="1500" u="none" cap="none" strike="noStrike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‹#›</a:t>
            </a:fld>
            <a:endParaRPr b="0" i="0" sz="1500" u="none" cap="none" strike="noStrike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99" name="Google Shape;29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66701" y="1995458"/>
            <a:ext cx="1057197" cy="73271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00" name="Google Shape;300;p5"/>
          <p:cNvSpPr txBox="1"/>
          <p:nvPr/>
        </p:nvSpPr>
        <p:spPr>
          <a:xfrm>
            <a:off x="7005412" y="2373203"/>
            <a:ext cx="676608" cy="554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8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…</a:t>
            </a:r>
            <a:r>
              <a:rPr b="0" i="0" lang="it-IT" sz="1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Immagine che contiene testo&#10;&#10;Descrizione generata automaticamente" id="301" name="Google Shape;30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82020" y="1968486"/>
            <a:ext cx="1051867" cy="732724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02" name="Google Shape;302;p5"/>
          <p:cNvSpPr/>
          <p:nvPr/>
        </p:nvSpPr>
        <p:spPr>
          <a:xfrm>
            <a:off x="5953545" y="1993107"/>
            <a:ext cx="1070353" cy="73272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"/>
          <p:cNvSpPr/>
          <p:nvPr/>
        </p:nvSpPr>
        <p:spPr>
          <a:xfrm>
            <a:off x="7685154" y="1943800"/>
            <a:ext cx="1042309" cy="75995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401" y="1839031"/>
            <a:ext cx="1057197" cy="73271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graphicFrame>
        <p:nvGraphicFramePr>
          <p:cNvPr id="309" name="Google Shape;309;p6"/>
          <p:cNvGraphicFramePr/>
          <p:nvPr/>
        </p:nvGraphicFramePr>
        <p:xfrm>
          <a:off x="1935467" y="1247820"/>
          <a:ext cx="5177943" cy="3484205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310" name="Google Shape;310;p6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Dataset 3/3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1" name="Google Shape;311;p6"/>
          <p:cNvSpPr txBox="1"/>
          <p:nvPr/>
        </p:nvSpPr>
        <p:spPr>
          <a:xfrm>
            <a:off x="110850" y="986025"/>
            <a:ext cx="8936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Il </a:t>
            </a:r>
            <a:r>
              <a:rPr b="0" i="0" lang="it-IT" sz="20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dataset</a:t>
            </a:r>
            <a:r>
              <a:rPr b="0" i="0" lang="it-IT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è stato diviso nel seguente modo per l’</a:t>
            </a:r>
            <a:r>
              <a:rPr b="0" i="0" lang="it-IT" sz="20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addestramento</a:t>
            </a:r>
            <a:r>
              <a:rPr b="0" i="0" lang="it-IT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e per la </a:t>
            </a:r>
            <a:r>
              <a:rPr b="0" i="0" lang="it-IT" sz="20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valutazione</a:t>
            </a:r>
            <a:r>
              <a:rPr b="0" i="0" lang="it-IT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:</a:t>
            </a:r>
            <a:endParaRPr b="0" i="0" sz="20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12" name="Google Shape;3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9401" y="1839030"/>
            <a:ext cx="1057197" cy="73271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pic>
        <p:nvPicPr>
          <p:cNvPr id="313" name="Google Shape;3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3401" y="1839030"/>
            <a:ext cx="1057197" cy="73271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pic>
        <p:nvPicPr>
          <p:cNvPr id="314" name="Google Shape;3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7401" y="1839029"/>
            <a:ext cx="1057197" cy="73271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pic>
        <p:nvPicPr>
          <p:cNvPr id="315" name="Google Shape;3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1401" y="1839029"/>
            <a:ext cx="1057197" cy="73271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16" name="Google Shape;316;p6"/>
          <p:cNvSpPr txBox="1"/>
          <p:nvPr/>
        </p:nvSpPr>
        <p:spPr>
          <a:xfrm>
            <a:off x="835425" y="1560575"/>
            <a:ext cx="317115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rgbClr val="8BB7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Dati di addestramento</a:t>
            </a:r>
            <a:endParaRPr b="0" i="0" sz="2000" u="none" cap="none" strike="noStrike">
              <a:solidFill>
                <a:srgbClr val="8BB7F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7" name="Google Shape;317;p6"/>
          <p:cNvSpPr txBox="1"/>
          <p:nvPr/>
        </p:nvSpPr>
        <p:spPr>
          <a:xfrm>
            <a:off x="4949023" y="1560575"/>
            <a:ext cx="317115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rgbClr val="8BB7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Dati di testing</a:t>
            </a:r>
            <a:endParaRPr b="0" i="0" sz="2000" u="none" cap="none" strike="noStrike">
              <a:solidFill>
                <a:srgbClr val="8BB7F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8" name="Google Shape;318;p6"/>
          <p:cNvSpPr txBox="1"/>
          <p:nvPr/>
        </p:nvSpPr>
        <p:spPr>
          <a:xfrm>
            <a:off x="8440900" y="2146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it-IT" sz="1500" u="none" cap="none" strike="noStrike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‹#›</a:t>
            </a:fld>
            <a:endParaRPr b="0" i="0" sz="1500" u="none" cap="none" strike="noStrike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Strategia 1/4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24" name="Google Shape;324;p7"/>
          <p:cNvSpPr txBox="1"/>
          <p:nvPr/>
        </p:nvSpPr>
        <p:spPr>
          <a:xfrm>
            <a:off x="0" y="892381"/>
            <a:ext cx="2790181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Modelli neurali</a:t>
            </a:r>
            <a:endParaRPr b="0" i="0" sz="2000" u="none" cap="none" strike="noStrike">
              <a:solidFill>
                <a:srgbClr val="00B0F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descr="Immagine che contiene testo, elettronico&#10;&#10;Descrizione generata automaticamente" id="325" name="Google Shape;3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591" y="566299"/>
            <a:ext cx="2132733" cy="193683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7"/>
          <p:cNvSpPr txBox="1"/>
          <p:nvPr/>
        </p:nvSpPr>
        <p:spPr>
          <a:xfrm>
            <a:off x="314331" y="1534715"/>
            <a:ext cx="426481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Algoritmi ispirati al funzionamento e struttura del </a:t>
            </a:r>
            <a:r>
              <a:rPr b="0" i="0" lang="it-IT" sz="14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cervello umano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Si basa sull’</a:t>
            </a:r>
            <a:r>
              <a:rPr b="0" i="0" lang="it-IT" sz="14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assimilazione</a:t>
            </a:r>
            <a:r>
              <a:rPr b="0" i="0" lang="it-IT" sz="1400" u="none" cap="none" strike="noStrik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dei dati</a:t>
            </a:r>
            <a:endParaRPr/>
          </a:p>
        </p:txBody>
      </p:sp>
      <p:pic>
        <p:nvPicPr>
          <p:cNvPr id="327" name="Google Shape;3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331" y="2434513"/>
            <a:ext cx="4141096" cy="21457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Google Shape;328;p7"/>
          <p:cNvGrpSpPr/>
          <p:nvPr/>
        </p:nvGrpSpPr>
        <p:grpSpPr>
          <a:xfrm>
            <a:off x="4455427" y="2685456"/>
            <a:ext cx="4381392" cy="1344993"/>
            <a:chOff x="4455427" y="2685456"/>
            <a:chExt cx="4381392" cy="1344993"/>
          </a:xfrm>
        </p:grpSpPr>
        <p:sp>
          <p:nvSpPr>
            <p:cNvPr id="329" name="Google Shape;329;p7"/>
            <p:cNvSpPr txBox="1"/>
            <p:nvPr/>
          </p:nvSpPr>
          <p:spPr>
            <a:xfrm>
              <a:off x="4572000" y="2685456"/>
              <a:ext cx="42648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t-IT" sz="1800" u="none" cap="none" strike="noStrike">
                  <a:solidFill>
                    <a:srgbClr val="00B0F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LSTM</a:t>
              </a:r>
              <a:r>
                <a:rPr b="0" i="0" lang="it-IT" sz="1800" u="none" cap="none" strike="noStrike">
                  <a:solidFill>
                    <a:schemeClr val="dk1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 = Long-Short Time Memory</a:t>
              </a:r>
              <a:endParaRPr/>
            </a:p>
          </p:txBody>
        </p:sp>
        <p:sp>
          <p:nvSpPr>
            <p:cNvPr id="330" name="Google Shape;330;p7"/>
            <p:cNvSpPr txBox="1"/>
            <p:nvPr/>
          </p:nvSpPr>
          <p:spPr>
            <a:xfrm>
              <a:off x="4455427" y="3076342"/>
              <a:ext cx="4264819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t-IT" sz="1400" u="none" cap="none" strike="noStrike">
                  <a:solidFill>
                    <a:schemeClr val="dk1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In grado di apprendere informazioni per un </a:t>
              </a:r>
              <a:r>
                <a:rPr b="0" i="0" lang="it-IT" sz="1400" u="none" cap="none" strike="noStrike">
                  <a:solidFill>
                    <a:srgbClr val="00B0F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lungo</a:t>
              </a:r>
              <a:r>
                <a:rPr b="0" i="0" lang="it-IT" sz="1400" u="none" cap="none" strike="noStrike">
                  <a:solidFill>
                    <a:schemeClr val="dk1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 periodo di tempo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t-IT" sz="1400" u="none" cap="none" strike="noStrike">
                  <a:solidFill>
                    <a:schemeClr val="dk1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Utili per risolvere </a:t>
              </a:r>
              <a:r>
                <a:rPr b="0" i="0" lang="it-IT" sz="1400" u="none" cap="none" strike="noStrike">
                  <a:solidFill>
                    <a:srgbClr val="00B0F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enormi</a:t>
              </a:r>
              <a:r>
                <a:rPr b="0" i="0" lang="it-IT" sz="1400" u="none" cap="none" strike="noStrike">
                  <a:solidFill>
                    <a:schemeClr val="dk1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 problemi</a:t>
              </a:r>
              <a:endParaRPr/>
            </a:p>
            <a:p>
              <a:pPr indent="-1968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pic>
        <p:nvPicPr>
          <p:cNvPr id="331" name="Google Shape;33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45" y="2726517"/>
            <a:ext cx="4114895" cy="15617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7"/>
          <p:cNvGrpSpPr/>
          <p:nvPr/>
        </p:nvGrpSpPr>
        <p:grpSpPr>
          <a:xfrm>
            <a:off x="7450759" y="3558596"/>
            <a:ext cx="1269487" cy="1241773"/>
            <a:chOff x="7450759" y="3558596"/>
            <a:chExt cx="1269487" cy="1241773"/>
          </a:xfrm>
        </p:grpSpPr>
        <p:pic>
          <p:nvPicPr>
            <p:cNvPr descr="Immagine che contiene testo, calibro, dispositivo, metro&#10;&#10;Descrizione generata automaticamente" id="333" name="Google Shape;333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010066" y="4090189"/>
              <a:ext cx="710180" cy="7101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4" name="Google Shape;334;p7"/>
            <p:cNvGrpSpPr/>
            <p:nvPr/>
          </p:nvGrpSpPr>
          <p:grpSpPr>
            <a:xfrm>
              <a:off x="7450759" y="3558596"/>
              <a:ext cx="1269487" cy="1213702"/>
              <a:chOff x="7450759" y="3558596"/>
              <a:chExt cx="1269487" cy="1213702"/>
            </a:xfrm>
          </p:grpSpPr>
          <p:grpSp>
            <p:nvGrpSpPr>
              <p:cNvPr id="335" name="Google Shape;335;p7"/>
              <p:cNvGrpSpPr/>
              <p:nvPr/>
            </p:nvGrpSpPr>
            <p:grpSpPr>
              <a:xfrm>
                <a:off x="7450759" y="3558596"/>
                <a:ext cx="990141" cy="634921"/>
                <a:chOff x="5978151" y="4225265"/>
                <a:chExt cx="990141" cy="634921"/>
              </a:xfrm>
            </p:grpSpPr>
            <p:pic>
              <p:nvPicPr>
                <p:cNvPr id="336" name="Google Shape;336;p7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5978151" y="4237884"/>
                  <a:ext cx="609685" cy="6096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37" name="Google Shape;337;p7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6333371" y="4225265"/>
                  <a:ext cx="634921" cy="6349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338" name="Google Shape;338;p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8038137" y="4090189"/>
                <a:ext cx="682109" cy="6821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39" name="Google Shape;339;p7"/>
          <p:cNvGrpSpPr/>
          <p:nvPr/>
        </p:nvGrpSpPr>
        <p:grpSpPr>
          <a:xfrm>
            <a:off x="4571999" y="2696158"/>
            <a:ext cx="4264819" cy="1409825"/>
            <a:chOff x="4572000" y="2685456"/>
            <a:chExt cx="4264819" cy="1409825"/>
          </a:xfrm>
        </p:grpSpPr>
        <p:sp>
          <p:nvSpPr>
            <p:cNvPr id="340" name="Google Shape;340;p7"/>
            <p:cNvSpPr txBox="1"/>
            <p:nvPr/>
          </p:nvSpPr>
          <p:spPr>
            <a:xfrm>
              <a:off x="4572000" y="2685456"/>
              <a:ext cx="42648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t-IT" sz="1800" u="none" cap="none" strike="noStrike">
                  <a:solidFill>
                    <a:srgbClr val="00B0F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ConvLSTM</a:t>
              </a:r>
              <a:r>
                <a:rPr b="0" i="0" lang="it-IT" sz="1800" u="none" cap="none" strike="noStrike">
                  <a:solidFill>
                    <a:schemeClr val="dk1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 = Convolutional + Long-Short Time Memory</a:t>
              </a:r>
              <a:endParaRPr/>
            </a:p>
          </p:txBody>
        </p:sp>
        <p:sp>
          <p:nvSpPr>
            <p:cNvPr id="341" name="Google Shape;341;p7"/>
            <p:cNvSpPr txBox="1"/>
            <p:nvPr/>
          </p:nvSpPr>
          <p:spPr>
            <a:xfrm>
              <a:off x="4572000" y="3356617"/>
              <a:ext cx="4264819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it-IT" sz="1400" u="none" cap="none" strike="noStrike">
                  <a:solidFill>
                    <a:schemeClr val="dk1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Operazioni di </a:t>
              </a:r>
              <a:r>
                <a:rPr b="0" i="0" lang="it-IT" sz="1400" u="none" cap="none" strike="noStrike">
                  <a:solidFill>
                    <a:srgbClr val="00B0F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convoluzione</a:t>
              </a:r>
              <a:r>
                <a:rPr b="0" i="0" lang="it-IT" sz="1400" u="none" cap="none" strike="noStrike">
                  <a:solidFill>
                    <a:schemeClr val="dk1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 per estrarre le caratteristiche dalle immagini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sp>
        <p:nvSpPr>
          <p:cNvPr id="342" name="Google Shape;342;p7"/>
          <p:cNvSpPr txBox="1"/>
          <p:nvPr/>
        </p:nvSpPr>
        <p:spPr>
          <a:xfrm>
            <a:off x="8440900" y="2146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it-IT" sz="1500" u="none" cap="none" strike="noStrike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‹#›</a:t>
            </a:fld>
            <a:endParaRPr b="0" i="0" sz="1500" u="none" cap="none" strike="noStrike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Strategia 2/4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48" name="Google Shape;3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00" y="1158788"/>
            <a:ext cx="4467650" cy="28259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8"/>
          <p:cNvCxnSpPr/>
          <p:nvPr/>
        </p:nvCxnSpPr>
        <p:spPr>
          <a:xfrm>
            <a:off x="662400" y="1324800"/>
            <a:ext cx="58320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" name="Google Shape;350;p8"/>
          <p:cNvCxnSpPr/>
          <p:nvPr/>
        </p:nvCxnSpPr>
        <p:spPr>
          <a:xfrm>
            <a:off x="1527600" y="1383600"/>
            <a:ext cx="56760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1" name="Google Shape;351;p8"/>
          <p:cNvSpPr txBox="1"/>
          <p:nvPr>
            <p:ph idx="12" type="sldNum"/>
          </p:nvPr>
        </p:nvSpPr>
        <p:spPr>
          <a:xfrm>
            <a:off x="8440900" y="2146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it-IT" sz="1500">
                <a:latin typeface="Fira Sans Medium"/>
                <a:ea typeface="Fira Sans Medium"/>
                <a:cs typeface="Fira Sans Medium"/>
                <a:sym typeface="Fira Sans Medium"/>
              </a:rPr>
              <a:t>‹#›</a:t>
            </a:fld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52" name="Google Shape;35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9150" y="1158788"/>
            <a:ext cx="4467649" cy="28259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8"/>
          <p:cNvCxnSpPr/>
          <p:nvPr/>
        </p:nvCxnSpPr>
        <p:spPr>
          <a:xfrm>
            <a:off x="5120400" y="1324800"/>
            <a:ext cx="58320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8"/>
          <p:cNvCxnSpPr/>
          <p:nvPr/>
        </p:nvCxnSpPr>
        <p:spPr>
          <a:xfrm>
            <a:off x="5971200" y="1393200"/>
            <a:ext cx="56760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8"/>
          <p:cNvSpPr txBox="1"/>
          <p:nvPr/>
        </p:nvSpPr>
        <p:spPr>
          <a:xfrm>
            <a:off x="111500" y="3910123"/>
            <a:ext cx="409179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8BB7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Riconoscimento della lingua parlata</a:t>
            </a:r>
            <a:endParaRPr b="0" i="0" sz="1800" u="none" cap="none" strike="noStrike">
              <a:solidFill>
                <a:srgbClr val="8BB7F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56" name="Google Shape;356;p8"/>
          <p:cNvSpPr txBox="1"/>
          <p:nvPr/>
        </p:nvSpPr>
        <p:spPr>
          <a:xfrm>
            <a:off x="4572000" y="3910123"/>
            <a:ext cx="409179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8BB7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Riconoscimento del soggetto</a:t>
            </a:r>
            <a:endParaRPr b="0" i="0" sz="1800" u="none" cap="none" strike="noStrike">
              <a:solidFill>
                <a:srgbClr val="8BB7F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57" name="Google Shape;357;p8"/>
          <p:cNvSpPr/>
          <p:nvPr/>
        </p:nvSpPr>
        <p:spPr>
          <a:xfrm>
            <a:off x="3532238" y="2580968"/>
            <a:ext cx="235974" cy="243348"/>
          </a:xfrm>
          <a:prstGeom prst="ellipse">
            <a:avLst/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8"/>
          <p:cNvSpPr/>
          <p:nvPr/>
        </p:nvSpPr>
        <p:spPr>
          <a:xfrm>
            <a:off x="8005916" y="2571136"/>
            <a:ext cx="235974" cy="243348"/>
          </a:xfrm>
          <a:prstGeom prst="ellipse">
            <a:avLst/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"/>
          <p:cNvSpPr/>
          <p:nvPr/>
        </p:nvSpPr>
        <p:spPr>
          <a:xfrm>
            <a:off x="494468" y="2544407"/>
            <a:ext cx="1457800" cy="101036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466" y="2536970"/>
            <a:ext cx="1457800" cy="1010368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65" name="Google Shape;365;p9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Strategia 3/4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66" name="Google Shape;366;p9"/>
          <p:cNvSpPr txBox="1"/>
          <p:nvPr/>
        </p:nvSpPr>
        <p:spPr>
          <a:xfrm>
            <a:off x="-328613" y="892675"/>
            <a:ext cx="2790181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rgbClr val="00B0F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Preprocessing</a:t>
            </a:r>
            <a:endParaRPr b="0" i="0" sz="2000" u="none" cap="none" strike="noStrike">
              <a:solidFill>
                <a:srgbClr val="00B0F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67" name="Google Shape;367;p9"/>
          <p:cNvSpPr txBox="1"/>
          <p:nvPr/>
        </p:nvSpPr>
        <p:spPr>
          <a:xfrm>
            <a:off x="1879804" y="885698"/>
            <a:ext cx="6934201" cy="82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: fase durante la quale i dati vengono preparati e impacchettati nel formato corretto</a:t>
            </a:r>
            <a:endParaRPr b="0" i="0" sz="2000" u="none" cap="none" strike="noStrike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68" name="Google Shape;36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467" y="2544407"/>
            <a:ext cx="1457800" cy="1010368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cxnSp>
        <p:nvCxnSpPr>
          <p:cNvPr id="369" name="Google Shape;369;p9"/>
          <p:cNvCxnSpPr/>
          <p:nvPr/>
        </p:nvCxnSpPr>
        <p:spPr>
          <a:xfrm flipH="1" rot="10800000">
            <a:off x="2082449" y="3049591"/>
            <a:ext cx="3814351" cy="1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70" name="Google Shape;370;p9"/>
          <p:cNvGraphicFramePr/>
          <p:nvPr/>
        </p:nvGraphicFramePr>
        <p:xfrm>
          <a:off x="6026981" y="28641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{9F86FF59-954C-4094-A9D6-161785933230}</a:tableStyleId>
              </a:tblPr>
              <a:tblGrid>
                <a:gridCol w="1341850"/>
                <a:gridCol w="1341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u="none" cap="none" strike="noStrike">
                          <a:solidFill>
                            <a:schemeClr val="dk1"/>
                          </a:solidFill>
                        </a:rPr>
                        <a:t>Dato binario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B7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u="none" cap="none" strike="noStrike">
                          <a:solidFill>
                            <a:schemeClr val="dk1"/>
                          </a:solidFill>
                        </a:rPr>
                        <a:t>Etichetta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B7F0"/>
                    </a:solidFill>
                  </a:tcPr>
                </a:tc>
              </a:tr>
            </a:tbl>
          </a:graphicData>
        </a:graphic>
      </p:graphicFrame>
      <p:sp>
        <p:nvSpPr>
          <p:cNvPr id="371" name="Google Shape;371;p9"/>
          <p:cNvSpPr txBox="1"/>
          <p:nvPr/>
        </p:nvSpPr>
        <p:spPr>
          <a:xfrm>
            <a:off x="8440900" y="2146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it-IT" sz="1500" u="none" cap="none" strike="noStrike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‹#›</a:t>
            </a:fld>
            <a:endParaRPr b="0" i="0" sz="1500" u="none" cap="none" strike="noStrike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