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OKWUDIRI WORLDCHANGERS TECHNOLOGIES"/>
  <p:cmAuthor clrIdx="1" id="1" initials="" lastIdx="2" name="Flora Okezu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64EA2D-9A30-4EFB-A591-C91155943D3B}">
  <a:tblStyle styleId="{8964EA2D-9A30-4EFB-A591-C91155943D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oboto-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8-23T21:29:20.060">
    <p:pos x="196" y="258"/>
    <p:text>Intro./Problem statement:</p:text>
  </p:cm>
  <p:cm authorId="1" idx="1" dt="2022-08-23T21:29:20.060">
    <p:pos x="196" y="258"/>
    <p:text>Ok</p:text>
  </p:cm>
  <p:cm authorId="0" idx="2" dt="2022-08-23T21:29:08.371">
    <p:pos x="196" y="358"/>
    <p:text>Stock trading is an online buying and selling of companies shares for profits. Understanding the trading determines success in the business. This program is written to build a machine learning model that predicts the accuracy of the stock price a day ahead for better profit</p:text>
  </p:cm>
  <p:cm authorId="1" idx="2" dt="2022-08-23T21:29:08.371">
    <p:pos x="196" y="358"/>
    <p:text>Done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833dcf59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833dcf59a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833dcf59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833dcf59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833dcf59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833dcf59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833dcf59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833dcf59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833dcf59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833dcf59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833dcf59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833dcf59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833dcf59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833dcf59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833dcf59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833dcf59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833dcf59a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833dcf59a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833dcf59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833dcf59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833dcf59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833dcf59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833dcf59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833dcf59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833dcf59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833dcf59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833dcf59a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833dcf59a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833dcf59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833dcf59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heabdullahishola.github.io/HD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90945" y="-2294565"/>
            <a:ext cx="11325000" cy="551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480"/>
              <a:t>HDSC August ’22 Premiere Project Presentation: Stock trade</a:t>
            </a:r>
            <a:endParaRPr b="1" sz="2480"/>
          </a:p>
          <a:p>
            <a:pPr indent="0" lvl="0" marL="0" rtl="0" algn="l">
              <a:spcBef>
                <a:spcPts val="0"/>
              </a:spcBef>
              <a:spcAft>
                <a:spcPts val="0"/>
              </a:spcAft>
              <a:buSzPts val="990"/>
              <a:buNone/>
            </a:pPr>
            <a:r>
              <a:t/>
            </a:r>
            <a:endParaRPr b="1" sz="2380"/>
          </a:p>
          <a:p>
            <a:pPr indent="0" lvl="0" marL="0" rtl="0" algn="l">
              <a:spcBef>
                <a:spcPts val="0"/>
              </a:spcBef>
              <a:spcAft>
                <a:spcPts val="0"/>
              </a:spcAft>
              <a:buSzPts val="990"/>
              <a:buNone/>
            </a:pPr>
            <a:r>
              <a:rPr b="1" lang="en" sz="2380"/>
              <a:t>                                                Presented by</a:t>
            </a:r>
            <a:endParaRPr b="1" sz="2380"/>
          </a:p>
          <a:p>
            <a:pPr indent="0" lvl="0" marL="0" rtl="0" algn="l">
              <a:spcBef>
                <a:spcPts val="0"/>
              </a:spcBef>
              <a:spcAft>
                <a:spcPts val="0"/>
              </a:spcAft>
              <a:buSzPts val="990"/>
              <a:buNone/>
            </a:pPr>
            <a:r>
              <a:t/>
            </a:r>
            <a:endParaRPr b="1" sz="2380"/>
          </a:p>
          <a:p>
            <a:pPr indent="0" lvl="0" marL="0" rtl="0" algn="l">
              <a:spcBef>
                <a:spcPts val="0"/>
              </a:spcBef>
              <a:spcAft>
                <a:spcPts val="0"/>
              </a:spcAft>
              <a:buSzPts val="990"/>
              <a:buNone/>
            </a:pPr>
            <a:r>
              <a:rPr b="1" lang="en" sz="2380"/>
              <a:t>                                               Team Pandas</a:t>
            </a:r>
            <a:endParaRPr b="1" sz="2380"/>
          </a:p>
          <a:p>
            <a:pPr indent="0" lvl="0" marL="0" rtl="0" algn="l">
              <a:spcBef>
                <a:spcPts val="0"/>
              </a:spcBef>
              <a:spcAft>
                <a:spcPts val="0"/>
              </a:spcAft>
              <a:buSzPts val="990"/>
              <a:buNone/>
            </a:pPr>
            <a:r>
              <a:t/>
            </a:r>
            <a:endParaRPr b="1" sz="2380"/>
          </a:p>
          <a:p>
            <a:pPr indent="0" lvl="0" marL="0" rtl="0" algn="l">
              <a:spcBef>
                <a:spcPts val="0"/>
              </a:spcBef>
              <a:spcAft>
                <a:spcPts val="0"/>
              </a:spcAft>
              <a:buSzPts val="990"/>
              <a:buNone/>
            </a:pPr>
            <a:r>
              <a:rPr b="1" lang="en" sz="2380"/>
              <a:t>                                                     on</a:t>
            </a:r>
            <a:endParaRPr b="1" sz="2380"/>
          </a:p>
        </p:txBody>
      </p:sp>
      <p:sp>
        <p:nvSpPr>
          <p:cNvPr id="86" name="Google Shape;86;p13"/>
          <p:cNvSpPr txBox="1"/>
          <p:nvPr>
            <p:ph idx="1" type="subTitle"/>
          </p:nvPr>
        </p:nvSpPr>
        <p:spPr>
          <a:xfrm>
            <a:off x="3992314" y="2647959"/>
            <a:ext cx="109884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27 - 08 - 2022</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152400" y="152400"/>
            <a:ext cx="8839198" cy="3270710"/>
          </a:xfrm>
          <a:prstGeom prst="rect">
            <a:avLst/>
          </a:prstGeom>
          <a:noFill/>
          <a:ln>
            <a:noFill/>
          </a:ln>
        </p:spPr>
      </p:pic>
      <p:sp>
        <p:nvSpPr>
          <p:cNvPr id="140" name="Google Shape;140;p22"/>
          <p:cNvSpPr txBox="1"/>
          <p:nvPr/>
        </p:nvSpPr>
        <p:spPr>
          <a:xfrm>
            <a:off x="55775" y="3763525"/>
            <a:ext cx="8001000" cy="507900"/>
          </a:xfrm>
          <a:prstGeom prst="rect">
            <a:avLst/>
          </a:prstGeom>
          <a:noFill/>
          <a:ln>
            <a:noFill/>
          </a:ln>
        </p:spPr>
        <p:txBody>
          <a:bodyPr anchorCtr="0" anchor="t" bIns="91425" lIns="91425" spcFirstLastPara="1" rIns="91425" wrap="square" tIns="91425">
            <a:spAutoFit/>
          </a:bodyPr>
          <a:lstStyle/>
          <a:p>
            <a:pPr indent="0" lvl="0" marL="0" rtl="0" algn="just">
              <a:spcBef>
                <a:spcPts val="1000"/>
              </a:spcBef>
              <a:spcAft>
                <a:spcPts val="0"/>
              </a:spcAft>
              <a:buNone/>
            </a:pPr>
            <a:r>
              <a:rPr lang="en" sz="2100">
                <a:latin typeface="Times New Roman"/>
                <a:ea typeface="Times New Roman"/>
                <a:cs typeface="Times New Roman"/>
                <a:sym typeface="Times New Roman"/>
              </a:rPr>
              <a:t>Microsoft has a narrow Bollinger which shows the volatility of the asset</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2200">
                <a:solidFill>
                  <a:srgbClr val="4F4F4F"/>
                </a:solidFill>
                <a:highlight>
                  <a:srgbClr val="FFFFFF"/>
                </a:highlight>
                <a:latin typeface="Times New Roman"/>
                <a:ea typeface="Times New Roman"/>
                <a:cs typeface="Times New Roman"/>
                <a:sym typeface="Times New Roman"/>
              </a:rPr>
              <a:t>In this stage, we filled out a closed column and reshaped the data into three dimensions. After which, the data were scaled using the MinMax Scaler. </a:t>
            </a:r>
            <a:endParaRPr sz="2200">
              <a:solidFill>
                <a:srgbClr val="4F4F4F"/>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200">
              <a:solidFill>
                <a:srgbClr val="4F4F4F"/>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2200">
                <a:solidFill>
                  <a:srgbClr val="4F4F4F"/>
                </a:solidFill>
                <a:highlight>
                  <a:srgbClr val="FFFFFF"/>
                </a:highlight>
                <a:latin typeface="Times New Roman"/>
                <a:ea typeface="Times New Roman"/>
                <a:cs typeface="Times New Roman"/>
                <a:sym typeface="Times New Roman"/>
              </a:rPr>
              <a:t>This method was chosen to help deal with outliers and also to optimize machine learning performance.</a:t>
            </a:r>
            <a:endParaRPr sz="2200">
              <a:solidFill>
                <a:srgbClr val="4F4F4F"/>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200">
              <a:solidFill>
                <a:srgbClr val="4F4F4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 and deployment</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2300">
                <a:solidFill>
                  <a:schemeClr val="dk1"/>
                </a:solidFill>
                <a:latin typeface="Times New Roman"/>
                <a:ea typeface="Times New Roman"/>
                <a:cs typeface="Times New Roman"/>
                <a:sym typeface="Times New Roman"/>
              </a:rPr>
              <a:t>Time series is a special type of data set in which one or more variables are measured over time. In time series, however, observations are measured over time. Each data point in the data set corresponds to a point in time. This means that there is a relation between different data points of the dataset. This has important implications for the types of machine learning algorithms that can apply to the time series dataset. LSTM is the preferred model. LSTM MODEL was developed and deployed for live predictions.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You may ask</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10000"/>
          </a:bodyPr>
          <a:lstStyle/>
          <a:p>
            <a:pPr indent="0" lvl="0" marL="0" rtl="0" algn="just">
              <a:lnSpc>
                <a:spcPct val="100000"/>
              </a:lnSpc>
              <a:spcBef>
                <a:spcPts val="1300"/>
              </a:spcBef>
              <a:spcAft>
                <a:spcPts val="0"/>
              </a:spcAft>
              <a:buNone/>
            </a:pPr>
            <a:r>
              <a:rPr lang="en" sz="2400">
                <a:solidFill>
                  <a:srgbClr val="292929"/>
                </a:solidFill>
                <a:latin typeface="Times New Roman"/>
                <a:ea typeface="Times New Roman"/>
                <a:cs typeface="Times New Roman"/>
                <a:sym typeface="Times New Roman"/>
              </a:rPr>
              <a:t>LSTMs are Recurrent Neural Networks. Neural Networks are very complex machine learning models that pass input data through a network. Each node in the network learns a very simple operation. The neural network consists of many such nodes. The fact that the model can use a large number of simple nodes makes the overall prediction very complex. Neural Networks can therefore fit very complex and nonlinear data sets.</a:t>
            </a:r>
            <a:endParaRPr sz="2400">
              <a:solidFill>
                <a:srgbClr val="292929"/>
              </a:solidFill>
              <a:latin typeface="Times New Roman"/>
              <a:ea typeface="Times New Roman"/>
              <a:cs typeface="Times New Roman"/>
              <a:sym typeface="Times New Roman"/>
            </a:endParaRPr>
          </a:p>
          <a:p>
            <a:pPr indent="0" lvl="0" marL="0" rtl="0" algn="just">
              <a:lnSpc>
                <a:spcPct val="100000"/>
              </a:lnSpc>
              <a:spcBef>
                <a:spcPts val="1300"/>
              </a:spcBef>
              <a:spcAft>
                <a:spcPts val="0"/>
              </a:spcAft>
              <a:buNone/>
            </a:pPr>
            <a:r>
              <a:rPr lang="en" sz="2400">
                <a:solidFill>
                  <a:srgbClr val="292929"/>
                </a:solidFill>
                <a:latin typeface="Times New Roman"/>
                <a:ea typeface="Times New Roman"/>
                <a:cs typeface="Times New Roman"/>
                <a:sym typeface="Times New Roman"/>
              </a:rPr>
              <a:t>Other models applicable include ARIMA, Prophet, and DeepAR.</a:t>
            </a:r>
            <a:endParaRPr sz="2400">
              <a:solidFill>
                <a:srgbClr val="292929"/>
              </a:solidFill>
              <a:latin typeface="Times New Roman"/>
              <a:ea typeface="Times New Roman"/>
              <a:cs typeface="Times New Roman"/>
              <a:sym typeface="Times New Roman"/>
            </a:endParaRPr>
          </a:p>
          <a:p>
            <a:pPr indent="0" lvl="0" marL="0" rtl="0" algn="just">
              <a:lnSpc>
                <a:spcPct val="100000"/>
              </a:lnSpc>
              <a:spcBef>
                <a:spcPts val="1300"/>
              </a:spcBef>
              <a:spcAft>
                <a:spcPts val="0"/>
              </a:spcAft>
              <a:buNone/>
            </a:pPr>
            <a:r>
              <a:t/>
            </a:r>
            <a:endParaRPr sz="2400">
              <a:solidFill>
                <a:srgbClr val="292929"/>
              </a:solidFill>
              <a:latin typeface="Times New Roman"/>
              <a:ea typeface="Times New Roman"/>
              <a:cs typeface="Times New Roman"/>
              <a:sym typeface="Times New Roman"/>
            </a:endParaRPr>
          </a:p>
          <a:p>
            <a:pPr indent="0" lvl="0" marL="0" rtl="0" algn="just">
              <a:lnSpc>
                <a:spcPct val="100000"/>
              </a:lnSpc>
              <a:spcBef>
                <a:spcPts val="1300"/>
              </a:spcBef>
              <a:spcAft>
                <a:spcPts val="0"/>
              </a:spcAft>
              <a:buNone/>
            </a:pPr>
            <a:r>
              <a:rPr lang="en" sz="2564">
                <a:solidFill>
                  <a:srgbClr val="292929"/>
                </a:solidFill>
                <a:latin typeface="Times New Roman"/>
                <a:ea typeface="Times New Roman"/>
                <a:cs typeface="Times New Roman"/>
                <a:sym typeface="Times New Roman"/>
              </a:rPr>
              <a:t>Link: </a:t>
            </a:r>
            <a:r>
              <a:rPr lang="en" sz="2564"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https://theabdullahishola.github.io/HDS/</a:t>
            </a:r>
            <a:endParaRPr b="1" sz="2564">
              <a:solidFill>
                <a:srgbClr val="292929"/>
              </a:solidFill>
              <a:latin typeface="Times New Roman"/>
              <a:ea typeface="Times New Roman"/>
              <a:cs typeface="Times New Roman"/>
              <a:sym typeface="Times New Roman"/>
            </a:endParaRPr>
          </a:p>
          <a:p>
            <a:pPr indent="0" lvl="0" marL="0" rtl="0" algn="just">
              <a:lnSpc>
                <a:spcPct val="100000"/>
              </a:lnSpc>
              <a:spcBef>
                <a:spcPts val="1300"/>
              </a:spcBef>
              <a:spcAft>
                <a:spcPts val="0"/>
              </a:spcAft>
              <a:buClr>
                <a:schemeClr val="dk1"/>
              </a:buClr>
              <a:buSzPct val="45833"/>
              <a:buFont typeface="Arial"/>
              <a:buNone/>
            </a:pPr>
            <a:r>
              <a:t/>
            </a:r>
            <a:endParaRPr sz="2400">
              <a:solidFill>
                <a:srgbClr val="292929"/>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57200" lvl="0" marL="1371600" rtl="0" algn="l">
              <a:spcBef>
                <a:spcPts val="0"/>
              </a:spcBef>
              <a:spcAft>
                <a:spcPts val="0"/>
              </a:spcAft>
              <a:buNone/>
            </a:pPr>
            <a:r>
              <a:rPr lang="en"/>
              <a:t>RESULTS</a:t>
            </a:r>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6"/>
          <p:cNvPicPr preferRelativeResize="0"/>
          <p:nvPr/>
        </p:nvPicPr>
        <p:blipFill>
          <a:blip r:embed="rId3">
            <a:alphaModFix/>
          </a:blip>
          <a:stretch>
            <a:fillRect/>
          </a:stretch>
        </p:blipFill>
        <p:spPr>
          <a:xfrm>
            <a:off x="0" y="130515"/>
            <a:ext cx="9144001" cy="48824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7"/>
          <p:cNvPicPr preferRelativeResize="0"/>
          <p:nvPr/>
        </p:nvPicPr>
        <p:blipFill>
          <a:blip r:embed="rId3">
            <a:alphaModFix/>
          </a:blip>
          <a:stretch>
            <a:fillRect/>
          </a:stretch>
        </p:blipFill>
        <p:spPr>
          <a:xfrm>
            <a:off x="152400" y="152400"/>
            <a:ext cx="7639525" cy="3708700"/>
          </a:xfrm>
          <a:prstGeom prst="rect">
            <a:avLst/>
          </a:prstGeom>
          <a:noFill/>
          <a:ln>
            <a:noFill/>
          </a:ln>
        </p:spPr>
      </p:pic>
      <p:sp>
        <p:nvSpPr>
          <p:cNvPr id="171" name="Google Shape;171;p27"/>
          <p:cNvSpPr txBox="1"/>
          <p:nvPr/>
        </p:nvSpPr>
        <p:spPr>
          <a:xfrm>
            <a:off x="0" y="4000500"/>
            <a:ext cx="8851200" cy="73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79">
                <a:solidFill>
                  <a:schemeClr val="dk1"/>
                </a:solidFill>
                <a:latin typeface="Times New Roman"/>
                <a:ea typeface="Times New Roman"/>
                <a:cs typeface="Times New Roman"/>
                <a:sym typeface="Times New Roman"/>
              </a:rPr>
              <a:t>Using AMAZON as an example, the difference between the Predicted and actual values is not large which reflects the accuracy of the model. The model has an RMSE of 29.78.</a:t>
            </a:r>
            <a:endParaRPr sz="18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77" name="Google Shape;177;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Insights about the stock market are needed to grow a financially stable business, hence the need for analysis and use of machine learning algorithms to help with business decisions through forecasting.</a:t>
            </a:r>
            <a:endParaRPr sz="2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After an in-depth Analysis of the stocks, A deep learning algorithm, LSTM, was used to make predictions to help forecast the prices of stocks. However, deep learning models work better with larger datasets, hence for better analysis, a larger dataset will be preferred.</a:t>
            </a:r>
            <a:endParaRPr sz="2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45025"/>
            <a:ext cx="1806900" cy="79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92" name="Google Shape;92;p14"/>
          <p:cNvSpPr txBox="1"/>
          <p:nvPr>
            <p:ph idx="1" type="body"/>
          </p:nvPr>
        </p:nvSpPr>
        <p:spPr>
          <a:xfrm>
            <a:off x="311700" y="1152475"/>
            <a:ext cx="269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Project Lead</a:t>
            </a:r>
            <a:endParaRPr b="1"/>
          </a:p>
          <a:p>
            <a:pPr indent="0" lvl="0" marL="0" rtl="0" algn="l">
              <a:spcBef>
                <a:spcPts val="1200"/>
              </a:spcBef>
              <a:spcAft>
                <a:spcPts val="0"/>
              </a:spcAft>
              <a:buNone/>
            </a:pPr>
            <a:r>
              <a:rPr b="1" lang="en"/>
              <a:t>Tunde Egunjobi</a:t>
            </a:r>
            <a:endParaRPr b="1"/>
          </a:p>
          <a:p>
            <a:pPr indent="0" lvl="0" marL="0" rtl="0" algn="l">
              <a:spcBef>
                <a:spcPts val="1200"/>
              </a:spcBef>
              <a:spcAft>
                <a:spcPts val="0"/>
              </a:spcAft>
              <a:buNone/>
            </a:pPr>
            <a:r>
              <a:rPr b="1" lang="en"/>
              <a:t>Assistant Project Lead</a:t>
            </a:r>
            <a:endParaRPr b="1"/>
          </a:p>
          <a:p>
            <a:pPr indent="0" lvl="0" marL="0" rtl="0" algn="l">
              <a:spcBef>
                <a:spcPts val="1200"/>
              </a:spcBef>
              <a:spcAft>
                <a:spcPts val="0"/>
              </a:spcAft>
              <a:buNone/>
            </a:pPr>
            <a:r>
              <a:rPr b="1" lang="en"/>
              <a:t>Hammed Ishola Abdullah</a:t>
            </a:r>
            <a:endParaRPr b="1"/>
          </a:p>
          <a:p>
            <a:pPr indent="0" lvl="0" marL="0" rtl="0" algn="l">
              <a:spcBef>
                <a:spcPts val="1200"/>
              </a:spcBef>
              <a:spcAft>
                <a:spcPts val="0"/>
              </a:spcAft>
              <a:buNone/>
            </a:pPr>
            <a:r>
              <a:rPr b="1" lang="en"/>
              <a:t>Query Analyst</a:t>
            </a:r>
            <a:endParaRPr b="1"/>
          </a:p>
          <a:p>
            <a:pPr indent="0" lvl="0" marL="0" rtl="0" algn="l">
              <a:spcBef>
                <a:spcPts val="1200"/>
              </a:spcBef>
              <a:spcAft>
                <a:spcPts val="1200"/>
              </a:spcAft>
              <a:buNone/>
            </a:pPr>
            <a:r>
              <a:rPr b="1" lang="en"/>
              <a:t>Flora Okezue</a:t>
            </a:r>
            <a:endParaRPr b="1"/>
          </a:p>
        </p:txBody>
      </p:sp>
      <p:graphicFrame>
        <p:nvGraphicFramePr>
          <p:cNvPr id="93" name="Google Shape;93;p14"/>
          <p:cNvGraphicFramePr/>
          <p:nvPr/>
        </p:nvGraphicFramePr>
        <p:xfrm>
          <a:off x="2910950" y="476250"/>
          <a:ext cx="3000000" cy="3000000"/>
        </p:xfrm>
        <a:graphic>
          <a:graphicData uri="http://schemas.openxmlformats.org/drawingml/2006/table">
            <a:tbl>
              <a:tblPr>
                <a:noFill/>
                <a:tableStyleId>{8964EA2D-9A30-4EFB-A591-C91155943D3B}</a:tableStyleId>
              </a:tblPr>
              <a:tblGrid>
                <a:gridCol w="2734375"/>
                <a:gridCol w="2734375"/>
              </a:tblGrid>
              <a:tr h="381000">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Abdulhfiz Abdus-salaam</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Adesokan Sulaimon Adewale</a:t>
                      </a:r>
                      <a:endParaRPr/>
                    </a:p>
                  </a:txBody>
                  <a:tcPr marT="91425" marB="91425" marR="91425" marL="91425"/>
                </a:tc>
              </a:tr>
              <a:tr h="381000">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Agbata Dikson Ukolojo</a:t>
                      </a:r>
                      <a:endParaRPr/>
                    </a:p>
                  </a:txBody>
                  <a:tcPr marT="91425" marB="91425" marR="91425" marL="91425"/>
                </a:tc>
                <a:tc>
                  <a:txBody>
                    <a:bodyPr/>
                    <a:lstStyle/>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Ashinze Emmanuel Chidi</a:t>
                      </a:r>
                      <a:endParaRPr/>
                    </a:p>
                  </a:txBody>
                  <a:tcPr marT="91425" marB="91425" marR="91425" marL="91425"/>
                </a:tc>
              </a:tr>
              <a:tr h="381000">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Bukola Zainab Agoro</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Chibuike Lawrence Orji-oko</a:t>
                      </a:r>
                      <a:endParaRPr/>
                    </a:p>
                  </a:txBody>
                  <a:tcPr marT="91425" marB="91425" marR="91425" marL="91425"/>
                </a:tc>
              </a:tr>
              <a:tr h="381000">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Esther Chizitere Amadi</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Favour Emmanuel</a:t>
                      </a:r>
                      <a:endParaRPr/>
                    </a:p>
                  </a:txBody>
                  <a:tcPr marT="91425" marB="91425" marR="91425" marL="91425"/>
                </a:tc>
              </a:tr>
              <a:tr h="381000">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Favour Uwaishe</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Joseph Komolafe</a:t>
                      </a:r>
                      <a:endParaRPr/>
                    </a:p>
                  </a:txBody>
                  <a:tcPr marT="91425" marB="91425" marR="91425" marL="91425"/>
                </a:tc>
              </a:tr>
              <a:tr h="381000">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Modupeoluwa Adedeji</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Muhammed Balogun</a:t>
                      </a:r>
                      <a:endParaRPr/>
                    </a:p>
                  </a:txBody>
                  <a:tcPr marT="91425" marB="91425" marR="91425" marL="91425"/>
                </a:tc>
              </a:tr>
              <a:tr h="381000">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Oghenekaro Oghoroko</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Okwudiri Godswill Nwagu</a:t>
                      </a:r>
                      <a:endParaRPr/>
                    </a:p>
                  </a:txBody>
                  <a:tcPr marT="91425" marB="91425" marR="91425" marL="91425"/>
                </a:tc>
              </a:tr>
              <a:tr h="381000">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Oluwasayo Akinkunmi</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Quadiri Omotesho</a:t>
                      </a:r>
                      <a:endParaRPr/>
                    </a:p>
                  </a:txBody>
                  <a:tcPr marT="91425" marB="91425" marR="91425" marL="91425"/>
                </a:tc>
              </a:tr>
              <a:tr h="381000">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Ramsey Ithacius Njema</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Subomi Oyewole</a:t>
                      </a:r>
                      <a:endParaRPr/>
                    </a:p>
                  </a:txBody>
                  <a:tcPr marT="91425" marB="91425" marR="91425" marL="91425"/>
                </a:tc>
              </a:tr>
              <a:tr h="381000">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Victoria Ihenetu</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Poucheu Mbonda Florian-wilfred</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lang="en" sz="2550">
                <a:solidFill>
                  <a:srgbClr val="000000"/>
                </a:solidFill>
                <a:highlight>
                  <a:schemeClr val="lt1"/>
                </a:highlight>
              </a:rPr>
              <a:t>Stock trading is an online buying and selling of companies' shares for profits. Understanding trading determines success in the business.</a:t>
            </a:r>
            <a:endParaRPr sz="2550">
              <a:solidFill>
                <a:srgbClr val="000000"/>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66"/>
              <a:t>Problem Statement</a:t>
            </a:r>
            <a:endParaRPr sz="3466"/>
          </a:p>
          <a:p>
            <a:pPr indent="0" lvl="0" marL="0" rtl="0" algn="l">
              <a:spcBef>
                <a:spcPts val="0"/>
              </a:spcBef>
              <a:spcAft>
                <a:spcPts val="0"/>
              </a:spcAft>
              <a:buNone/>
            </a:pPr>
            <a:r>
              <a:t/>
            </a:r>
            <a:endParaRPr/>
          </a:p>
          <a:p>
            <a:pPr indent="0" lvl="0" marL="0" rtl="0" algn="l">
              <a:spcBef>
                <a:spcPts val="0"/>
              </a:spcBef>
              <a:spcAft>
                <a:spcPts val="0"/>
              </a:spcAft>
              <a:buNone/>
            </a:pPr>
            <a:br>
              <a:rPr lang="en"/>
            </a:br>
            <a:endParaRPr/>
          </a:p>
        </p:txBody>
      </p:sp>
      <p:sp>
        <p:nvSpPr>
          <p:cNvPr id="105" name="Google Shape;105;p16"/>
          <p:cNvSpPr txBox="1"/>
          <p:nvPr>
            <p:ph idx="1" type="body"/>
          </p:nvPr>
        </p:nvSpPr>
        <p:spPr>
          <a:xfrm>
            <a:off x="214125" y="113852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lang="en" sz="2850">
                <a:solidFill>
                  <a:srgbClr val="000000"/>
                </a:solidFill>
                <a:highlight>
                  <a:srgbClr val="FFFFFF"/>
                </a:highlight>
              </a:rPr>
              <a:t>The aim of the project is to perform an EDA(Exploratory Data Analysis) on the stock prices of three companies and build a model that will predict the next day's stock price</a:t>
            </a:r>
            <a:endParaRPr sz="285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25450" lvl="0" marL="457200" rtl="0" algn="just">
              <a:lnSpc>
                <a:spcPct val="100000"/>
              </a:lnSpc>
              <a:spcBef>
                <a:spcPts val="0"/>
              </a:spcBef>
              <a:spcAft>
                <a:spcPts val="0"/>
              </a:spcAft>
              <a:buClr>
                <a:srgbClr val="292929"/>
              </a:buClr>
              <a:buSzPts val="3100"/>
              <a:buFont typeface="Times New Roman"/>
              <a:buChar char="●"/>
            </a:pPr>
            <a:r>
              <a:rPr lang="en" sz="3100">
                <a:solidFill>
                  <a:srgbClr val="292929"/>
                </a:solidFill>
                <a:highlight>
                  <a:srgbClr val="FFFFFF"/>
                </a:highlight>
                <a:latin typeface="Times New Roman"/>
                <a:ea typeface="Times New Roman"/>
                <a:cs typeface="Times New Roman"/>
                <a:sym typeface="Times New Roman"/>
              </a:rPr>
              <a:t>Data Source </a:t>
            </a:r>
            <a:endParaRPr sz="3100">
              <a:solidFill>
                <a:srgbClr val="292929"/>
              </a:solidFill>
              <a:highlight>
                <a:srgbClr val="FFFFFF"/>
              </a:highlight>
              <a:latin typeface="Times New Roman"/>
              <a:ea typeface="Times New Roman"/>
              <a:cs typeface="Times New Roman"/>
              <a:sym typeface="Times New Roman"/>
            </a:endParaRPr>
          </a:p>
          <a:p>
            <a:pPr indent="-425450" lvl="0" marL="457200" rtl="0" algn="just">
              <a:lnSpc>
                <a:spcPct val="100000"/>
              </a:lnSpc>
              <a:spcBef>
                <a:spcPts val="0"/>
              </a:spcBef>
              <a:spcAft>
                <a:spcPts val="0"/>
              </a:spcAft>
              <a:buClr>
                <a:srgbClr val="292929"/>
              </a:buClr>
              <a:buSzPts val="3100"/>
              <a:buFont typeface="Times New Roman"/>
              <a:buChar char="●"/>
            </a:pPr>
            <a:r>
              <a:rPr lang="en" sz="3100">
                <a:solidFill>
                  <a:srgbClr val="292929"/>
                </a:solidFill>
                <a:highlight>
                  <a:srgbClr val="FFFFFF"/>
                </a:highlight>
                <a:latin typeface="Times New Roman"/>
                <a:ea typeface="Times New Roman"/>
                <a:cs typeface="Times New Roman"/>
                <a:sym typeface="Times New Roman"/>
              </a:rPr>
              <a:t>Exploratory data analysis (EDA)</a:t>
            </a:r>
            <a:endParaRPr sz="3100">
              <a:solidFill>
                <a:srgbClr val="292929"/>
              </a:solidFill>
              <a:highlight>
                <a:srgbClr val="FFFFFF"/>
              </a:highlight>
              <a:latin typeface="Times New Roman"/>
              <a:ea typeface="Times New Roman"/>
              <a:cs typeface="Times New Roman"/>
              <a:sym typeface="Times New Roman"/>
            </a:endParaRPr>
          </a:p>
          <a:p>
            <a:pPr indent="-425450" lvl="0" marL="457200" rtl="0" algn="just">
              <a:lnSpc>
                <a:spcPct val="100000"/>
              </a:lnSpc>
              <a:spcBef>
                <a:spcPts val="0"/>
              </a:spcBef>
              <a:spcAft>
                <a:spcPts val="0"/>
              </a:spcAft>
              <a:buClr>
                <a:srgbClr val="292929"/>
              </a:buClr>
              <a:buSzPts val="3100"/>
              <a:buFont typeface="Times New Roman"/>
              <a:buChar char="●"/>
            </a:pPr>
            <a:r>
              <a:rPr lang="en" sz="3100">
                <a:solidFill>
                  <a:srgbClr val="292929"/>
                </a:solidFill>
                <a:highlight>
                  <a:srgbClr val="FFFFFF"/>
                </a:highlight>
                <a:latin typeface="Times New Roman"/>
                <a:ea typeface="Times New Roman"/>
                <a:cs typeface="Times New Roman"/>
                <a:sym typeface="Times New Roman"/>
              </a:rPr>
              <a:t>Feature engineering</a:t>
            </a:r>
            <a:endParaRPr sz="3100">
              <a:solidFill>
                <a:srgbClr val="292929"/>
              </a:solidFill>
              <a:highlight>
                <a:srgbClr val="FFFFFF"/>
              </a:highlight>
              <a:latin typeface="Times New Roman"/>
              <a:ea typeface="Times New Roman"/>
              <a:cs typeface="Times New Roman"/>
              <a:sym typeface="Times New Roman"/>
            </a:endParaRPr>
          </a:p>
          <a:p>
            <a:pPr indent="-425450" lvl="0" marL="457200" rtl="0" algn="just">
              <a:lnSpc>
                <a:spcPct val="100000"/>
              </a:lnSpc>
              <a:spcBef>
                <a:spcPts val="0"/>
              </a:spcBef>
              <a:spcAft>
                <a:spcPts val="0"/>
              </a:spcAft>
              <a:buClr>
                <a:srgbClr val="292929"/>
              </a:buClr>
              <a:buSzPts val="3100"/>
              <a:buFont typeface="Times New Roman"/>
              <a:buChar char="●"/>
            </a:pPr>
            <a:r>
              <a:rPr lang="en" sz="3100">
                <a:solidFill>
                  <a:srgbClr val="292929"/>
                </a:solidFill>
                <a:highlight>
                  <a:srgbClr val="FFFFFF"/>
                </a:highlight>
                <a:latin typeface="Times New Roman"/>
                <a:ea typeface="Times New Roman"/>
                <a:cs typeface="Times New Roman"/>
                <a:sym typeface="Times New Roman"/>
              </a:rPr>
              <a:t>Model building</a:t>
            </a:r>
            <a:endParaRPr sz="3100">
              <a:solidFill>
                <a:srgbClr val="292929"/>
              </a:solidFill>
              <a:highlight>
                <a:srgbClr val="FFFFFF"/>
              </a:highlight>
              <a:latin typeface="Times New Roman"/>
              <a:ea typeface="Times New Roman"/>
              <a:cs typeface="Times New Roman"/>
              <a:sym typeface="Times New Roman"/>
            </a:endParaRPr>
          </a:p>
          <a:p>
            <a:pPr indent="-425450" lvl="0" marL="457200" rtl="0" algn="just">
              <a:lnSpc>
                <a:spcPct val="100000"/>
              </a:lnSpc>
              <a:spcBef>
                <a:spcPts val="0"/>
              </a:spcBef>
              <a:spcAft>
                <a:spcPts val="0"/>
              </a:spcAft>
              <a:buClr>
                <a:srgbClr val="292929"/>
              </a:buClr>
              <a:buSzPts val="3100"/>
              <a:buFont typeface="Times New Roman"/>
              <a:buChar char="●"/>
            </a:pPr>
            <a:r>
              <a:rPr lang="en" sz="3100">
                <a:solidFill>
                  <a:srgbClr val="292929"/>
                </a:solidFill>
                <a:highlight>
                  <a:srgbClr val="FFFFFF"/>
                </a:highlight>
                <a:latin typeface="Times New Roman"/>
                <a:ea typeface="Times New Roman"/>
                <a:cs typeface="Times New Roman"/>
                <a:sym typeface="Times New Roman"/>
              </a:rPr>
              <a:t>Model Deployment</a:t>
            </a:r>
            <a:endParaRPr sz="3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627250" y="501800"/>
            <a:ext cx="7457376" cy="283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This dataset is obtained from Kaggle. It focuses on the historical stock prices of tech companies. </a:t>
            </a:r>
            <a:endParaRPr sz="2200">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2200">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2200">
                <a:solidFill>
                  <a:schemeClr val="dk1"/>
                </a:solidFill>
                <a:highlight>
                  <a:srgbClr val="FFFFFF"/>
                </a:highlight>
                <a:latin typeface="Times New Roman"/>
                <a:ea typeface="Times New Roman"/>
                <a:cs typeface="Times New Roman"/>
                <a:sym typeface="Times New Roman"/>
              </a:rPr>
              <a:t>This dataset consists of 851264 rows and 7 columns, it contains the opening and closing of stock prices, the low and high price of stock price, and its volume. </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152400" y="152400"/>
            <a:ext cx="8839200" cy="3338945"/>
          </a:xfrm>
          <a:prstGeom prst="rect">
            <a:avLst/>
          </a:prstGeom>
          <a:noFill/>
          <a:ln>
            <a:noFill/>
          </a:ln>
        </p:spPr>
      </p:pic>
      <p:sp>
        <p:nvSpPr>
          <p:cNvPr id="128" name="Google Shape;128;p20"/>
          <p:cNvSpPr txBox="1"/>
          <p:nvPr/>
        </p:nvSpPr>
        <p:spPr>
          <a:xfrm>
            <a:off x="0" y="3735650"/>
            <a:ext cx="76248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highlight>
                  <a:srgbClr val="FFFFFF"/>
                </a:highlight>
                <a:latin typeface="Times New Roman"/>
                <a:ea typeface="Times New Roman"/>
                <a:cs typeface="Times New Roman"/>
                <a:sym typeface="Times New Roman"/>
              </a:rPr>
              <a:t>Amazon has a very tight Bollinger which shows that the market was less volatile.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152400" y="152400"/>
            <a:ext cx="8839202" cy="3242865"/>
          </a:xfrm>
          <a:prstGeom prst="rect">
            <a:avLst/>
          </a:prstGeom>
          <a:noFill/>
          <a:ln>
            <a:noFill/>
          </a:ln>
        </p:spPr>
      </p:pic>
      <p:sp>
        <p:nvSpPr>
          <p:cNvPr id="134" name="Google Shape;134;p21"/>
          <p:cNvSpPr txBox="1"/>
          <p:nvPr/>
        </p:nvSpPr>
        <p:spPr>
          <a:xfrm>
            <a:off x="152400" y="3858725"/>
            <a:ext cx="7458300" cy="492600"/>
          </a:xfrm>
          <a:prstGeom prst="rect">
            <a:avLst/>
          </a:prstGeom>
          <a:noFill/>
          <a:ln>
            <a:noFill/>
          </a:ln>
        </p:spPr>
        <p:txBody>
          <a:bodyPr anchorCtr="0" anchor="t" bIns="91425" lIns="91425" spcFirstLastPara="1" rIns="91425" wrap="square" tIns="91425">
            <a:spAutoFit/>
          </a:bodyPr>
          <a:lstStyle/>
          <a:p>
            <a:pPr indent="0" lvl="0" marL="0" rtl="0" algn="just">
              <a:spcBef>
                <a:spcPts val="1000"/>
              </a:spcBef>
              <a:spcAft>
                <a:spcPts val="0"/>
              </a:spcAft>
              <a:buNone/>
            </a:pPr>
            <a:r>
              <a:rPr lang="en" sz="2000">
                <a:highlight>
                  <a:srgbClr val="FFFFFF"/>
                </a:highlight>
                <a:latin typeface="Times New Roman"/>
                <a:ea typeface="Times New Roman"/>
                <a:cs typeface="Times New Roman"/>
                <a:sym typeface="Times New Roman"/>
              </a:rPr>
              <a:t>The Bollinger Band is not too tight and this indicates high volatility</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