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144000" cy="270002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0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20" d="100"/>
          <a:sy n="120" d="100"/>
        </p:scale>
        <p:origin x="1242" y="84"/>
      </p:cViewPr>
      <p:guideLst>
        <p:guide orient="horz" pos="850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18785"/>
            <a:ext cx="7772400" cy="940007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14181357"/>
            <a:ext cx="6858000" cy="651879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63699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355173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1437511"/>
            <a:ext cx="1971675" cy="22881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1437511"/>
            <a:ext cx="5800725" cy="2288142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418290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1447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6731308"/>
            <a:ext cx="7886700" cy="11231331"/>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18068892"/>
            <a:ext cx="7886700" cy="5906292"/>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10817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7187553"/>
            <a:ext cx="3886200" cy="17131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7187553"/>
            <a:ext cx="3886200" cy="17131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417175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1437516"/>
            <a:ext cx="7886700" cy="521879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6618801"/>
            <a:ext cx="3868340" cy="3243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9862573"/>
            <a:ext cx="3868340" cy="14506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1" y="6618801"/>
            <a:ext cx="3887391" cy="3243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1" y="9862573"/>
            <a:ext cx="3887391" cy="14506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230922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339256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223614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1800013"/>
            <a:ext cx="2949178" cy="6300047"/>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3887535"/>
            <a:ext cx="4629150" cy="191876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8100060"/>
            <a:ext cx="2949178" cy="1500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65997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1800013"/>
            <a:ext cx="2949178" cy="6300047"/>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3887535"/>
            <a:ext cx="4629150" cy="1918764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8100060"/>
            <a:ext cx="2949178" cy="1500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207093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437516"/>
            <a:ext cx="7886700" cy="521879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7187553"/>
            <a:ext cx="7886700" cy="17131379"/>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25025191"/>
            <a:ext cx="2057400" cy="1437511"/>
          </a:xfrm>
          <a:prstGeom prst="rect">
            <a:avLst/>
          </a:prstGeom>
        </p:spPr>
        <p:txBody>
          <a:bodyPr vert="horz" lIns="91440" tIns="45720" rIns="91440" bIns="45720" rtlCol="0" anchor="ctr"/>
          <a:lstStyle>
            <a:lvl1pPr algn="l">
              <a:defRPr sz="1200">
                <a:solidFill>
                  <a:schemeClr val="tx1">
                    <a:tint val="75000"/>
                  </a:schemeClr>
                </a:solidFill>
              </a:defRPr>
            </a:lvl1p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3"/>
          </p:nvPr>
        </p:nvSpPr>
        <p:spPr>
          <a:xfrm>
            <a:off x="3028950" y="25025191"/>
            <a:ext cx="3086100" cy="143751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25025191"/>
            <a:ext cx="2057400" cy="1437511"/>
          </a:xfrm>
          <a:prstGeom prst="rect">
            <a:avLst/>
          </a:prstGeom>
        </p:spPr>
        <p:txBody>
          <a:bodyPr vert="horz" lIns="91440" tIns="45720" rIns="91440" bIns="45720" rtlCol="0" anchor="ctr"/>
          <a:lstStyle>
            <a:lvl1pPr algn="r">
              <a:defRPr sz="1200">
                <a:solidFill>
                  <a:schemeClr val="tx1">
                    <a:tint val="75000"/>
                  </a:schemeClr>
                </a:solidFill>
              </a:defRPr>
            </a:lvl1p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3548304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analytics/terms/jp.html" TargetMode="External"/><Relationship Id="rId2" Type="http://schemas.openxmlformats.org/officeDocument/2006/relationships/hyperlink" Target="http://tools.google.com/dlpage/gaoptout" TargetMode="External"/><Relationship Id="rId1" Type="http://schemas.openxmlformats.org/officeDocument/2006/relationships/slideLayout" Target="../slideLayouts/slideLayout1.xml"/><Relationship Id="rId4" Type="http://schemas.openxmlformats.org/officeDocument/2006/relationships/hyperlink" Target="http://www.google.com/analytics/learn/privac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675913458"/>
              </p:ext>
            </p:extLst>
          </p:nvPr>
        </p:nvGraphicFramePr>
        <p:xfrm>
          <a:off x="1524000" y="813353"/>
          <a:ext cx="6096000" cy="1706880"/>
        </p:xfrm>
        <a:graphic>
          <a:graphicData uri="http://schemas.openxmlformats.org/drawingml/2006/table">
            <a:tbl>
              <a:tblPr firstRow="1" bandRow="1">
                <a:tableStyleId>{5C22544A-7EE6-4342-B048-85BDC9FD1C3A}</a:tableStyleId>
              </a:tblPr>
              <a:tblGrid>
                <a:gridCol w="3048000"/>
                <a:gridCol w="3048000"/>
              </a:tblGrid>
              <a:tr h="176627">
                <a:tc gridSpan="2">
                  <a:txBody>
                    <a:bodyPr/>
                    <a:lstStyle/>
                    <a:p>
                      <a:r>
                        <a:rPr kumimoji="1" lang="ja-JP" altLang="en-US" sz="800" b="0" dirty="0" smtClean="0"/>
                        <a:t>会社概要</a:t>
                      </a:r>
                      <a:endParaRPr kumimoji="1" lang="ja-JP" altLang="en-US" sz="800" b="0" dirty="0"/>
                    </a:p>
                  </a:txBody>
                  <a:tcPr/>
                </a:tc>
                <a:tc hMerge="1">
                  <a:txBody>
                    <a:bodyPr/>
                    <a:lstStyle/>
                    <a:p>
                      <a:endParaRPr kumimoji="1" lang="ja-JP" altLang="en-US" sz="800" dirty="0"/>
                    </a:p>
                  </a:txBody>
                  <a:tcPr/>
                </a:tc>
              </a:tr>
              <a:tr h="176627">
                <a:tc>
                  <a:txBody>
                    <a:bodyPr/>
                    <a:lstStyle/>
                    <a:p>
                      <a:r>
                        <a:rPr kumimoji="1" lang="ja-JP" altLang="en-US" sz="800" dirty="0" smtClean="0"/>
                        <a:t>会社名</a:t>
                      </a:r>
                      <a:endParaRPr kumimoji="1" lang="ja-JP" altLang="en-US" sz="800" dirty="0"/>
                    </a:p>
                  </a:txBody>
                  <a:tcPr/>
                </a:tc>
                <a:tc>
                  <a:txBody>
                    <a:bodyPr/>
                    <a:lstStyle/>
                    <a:p>
                      <a:r>
                        <a:rPr kumimoji="1" lang="ja-JP" altLang="en-US" sz="800" dirty="0" smtClean="0"/>
                        <a:t>スマビ合同会社</a:t>
                      </a:r>
                      <a:endParaRPr kumimoji="1" lang="ja-JP" altLang="en-US" sz="800" dirty="0"/>
                    </a:p>
                  </a:txBody>
                  <a:tcPr/>
                </a:tc>
              </a:tr>
              <a:tr h="176627">
                <a:tc>
                  <a:txBody>
                    <a:bodyPr/>
                    <a:lstStyle/>
                    <a:p>
                      <a:r>
                        <a:rPr kumimoji="1" lang="ja-JP" altLang="en-US" sz="800" dirty="0" smtClean="0"/>
                        <a:t>所在地</a:t>
                      </a:r>
                      <a:endParaRPr kumimoji="1" lang="ja-JP" altLang="en-US" sz="800" dirty="0"/>
                    </a:p>
                  </a:txBody>
                  <a:tcPr/>
                </a:tc>
                <a:tc>
                  <a:txBody>
                    <a:bodyPr/>
                    <a:lstStyle/>
                    <a:p>
                      <a:r>
                        <a:rPr kumimoji="1" lang="ja-JP" altLang="en-US" sz="800" dirty="0" smtClean="0"/>
                        <a:t>東京都中野区大和町</a:t>
                      </a:r>
                      <a:r>
                        <a:rPr kumimoji="1" lang="en-US" altLang="ja-JP" sz="800" dirty="0" smtClean="0"/>
                        <a:t>1-37-3</a:t>
                      </a:r>
                      <a:endParaRPr kumimoji="1" lang="ja-JP" altLang="en-US" sz="800" dirty="0"/>
                    </a:p>
                  </a:txBody>
                  <a:tcPr/>
                </a:tc>
              </a:tr>
              <a:tr h="176627">
                <a:tc>
                  <a:txBody>
                    <a:bodyPr/>
                    <a:lstStyle/>
                    <a:p>
                      <a:r>
                        <a:rPr kumimoji="1" lang="ja-JP" altLang="en-US" sz="800" dirty="0" smtClean="0"/>
                        <a:t>設立年月日</a:t>
                      </a:r>
                      <a:endParaRPr kumimoji="1" lang="ja-JP" altLang="en-US" sz="800" dirty="0"/>
                    </a:p>
                  </a:txBody>
                  <a:tcPr/>
                </a:tc>
                <a:tc>
                  <a:txBody>
                    <a:bodyPr/>
                    <a:lstStyle/>
                    <a:p>
                      <a:r>
                        <a:rPr kumimoji="1" lang="en-US" altLang="ja-JP" sz="800" dirty="0" smtClean="0"/>
                        <a:t>2015</a:t>
                      </a:r>
                      <a:r>
                        <a:rPr kumimoji="1" lang="ja-JP" altLang="en-US" sz="800" dirty="0" smtClean="0"/>
                        <a:t>年</a:t>
                      </a:r>
                      <a:r>
                        <a:rPr kumimoji="1" lang="en-US" altLang="ja-JP" sz="800" dirty="0" smtClean="0"/>
                        <a:t>10</a:t>
                      </a:r>
                      <a:r>
                        <a:rPr kumimoji="1" lang="ja-JP" altLang="en-US" sz="800" dirty="0" smtClean="0"/>
                        <a:t>月</a:t>
                      </a:r>
                      <a:r>
                        <a:rPr kumimoji="1" lang="en-US" altLang="ja-JP" sz="800" dirty="0" smtClean="0"/>
                        <a:t>1</a:t>
                      </a:r>
                      <a:r>
                        <a:rPr kumimoji="1" lang="ja-JP" altLang="en-US" sz="800" dirty="0" smtClean="0"/>
                        <a:t>日</a:t>
                      </a:r>
                      <a:endParaRPr kumimoji="1" lang="ja-JP" altLang="en-US" sz="800" dirty="0"/>
                    </a:p>
                  </a:txBody>
                  <a:tcPr/>
                </a:tc>
              </a:tr>
              <a:tr h="176627">
                <a:tc>
                  <a:txBody>
                    <a:bodyPr/>
                    <a:lstStyle/>
                    <a:p>
                      <a:r>
                        <a:rPr kumimoji="1" lang="ja-JP" altLang="en-US" sz="800" dirty="0" smtClean="0"/>
                        <a:t>資本金</a:t>
                      </a:r>
                      <a:endParaRPr kumimoji="1" lang="ja-JP" altLang="en-US" sz="800" dirty="0"/>
                    </a:p>
                  </a:txBody>
                  <a:tcPr/>
                </a:tc>
                <a:tc>
                  <a:txBody>
                    <a:bodyPr/>
                    <a:lstStyle/>
                    <a:p>
                      <a:r>
                        <a:rPr kumimoji="1" lang="en-US" altLang="ja-JP" sz="800" dirty="0" smtClean="0"/>
                        <a:t>1,000,000</a:t>
                      </a:r>
                      <a:r>
                        <a:rPr kumimoji="1" lang="ja-JP" altLang="en-US" sz="800" dirty="0" smtClean="0"/>
                        <a:t>円</a:t>
                      </a:r>
                      <a:endParaRPr kumimoji="1" lang="ja-JP" altLang="en-US" sz="800" dirty="0"/>
                    </a:p>
                  </a:txBody>
                  <a:tcPr/>
                </a:tc>
              </a:tr>
              <a:tr h="176627">
                <a:tc>
                  <a:txBody>
                    <a:bodyPr/>
                    <a:lstStyle/>
                    <a:p>
                      <a:r>
                        <a:rPr kumimoji="1" lang="ja-JP" altLang="en-US" sz="800" dirty="0" smtClean="0"/>
                        <a:t>代表者</a:t>
                      </a:r>
                      <a:endParaRPr kumimoji="1" lang="ja-JP" altLang="en-US" sz="800" dirty="0"/>
                    </a:p>
                  </a:txBody>
                  <a:tcPr/>
                </a:tc>
                <a:tc>
                  <a:txBody>
                    <a:bodyPr/>
                    <a:lstStyle/>
                    <a:p>
                      <a:r>
                        <a:rPr kumimoji="1" lang="ja-JP" altLang="en-US" sz="800" dirty="0" smtClean="0"/>
                        <a:t>野村　史明</a:t>
                      </a:r>
                      <a:endParaRPr kumimoji="1" lang="ja-JP" altLang="en-US" sz="800" dirty="0"/>
                    </a:p>
                  </a:txBody>
                  <a:tcPr/>
                </a:tc>
              </a:tr>
              <a:tr h="176627">
                <a:tc>
                  <a:txBody>
                    <a:bodyPr/>
                    <a:lstStyle/>
                    <a:p>
                      <a:r>
                        <a:rPr kumimoji="1" lang="ja-JP" altLang="en-US" sz="800" dirty="0" smtClean="0"/>
                        <a:t>主要取引銀行</a:t>
                      </a:r>
                      <a:endParaRPr kumimoji="1" lang="ja-JP" altLang="en-US" sz="800" dirty="0"/>
                    </a:p>
                  </a:txBody>
                  <a:tcPr/>
                </a:tc>
                <a:tc>
                  <a:txBody>
                    <a:bodyPr/>
                    <a:lstStyle/>
                    <a:p>
                      <a:r>
                        <a:rPr kumimoji="1" lang="ja-JP" altLang="en-US" sz="800" dirty="0" smtClean="0"/>
                        <a:t>西武信用金庫</a:t>
                      </a:r>
                      <a:endParaRPr kumimoji="1" lang="ja-JP" altLang="en-US" sz="800" dirty="0"/>
                    </a:p>
                  </a:txBody>
                  <a:tcPr/>
                </a:tc>
              </a:tr>
              <a:tr h="176627">
                <a:tc>
                  <a:txBody>
                    <a:bodyPr/>
                    <a:lstStyle/>
                    <a:p>
                      <a:r>
                        <a:rPr kumimoji="1" lang="ja-JP" altLang="en-US" sz="800" dirty="0" smtClean="0"/>
                        <a:t>決算期</a:t>
                      </a:r>
                      <a:endParaRPr kumimoji="1" lang="ja-JP" altLang="en-US" sz="800" dirty="0"/>
                    </a:p>
                  </a:txBody>
                  <a:tcPr/>
                </a:tc>
                <a:tc>
                  <a:txBody>
                    <a:bodyPr/>
                    <a:lstStyle/>
                    <a:p>
                      <a:r>
                        <a:rPr kumimoji="1" lang="ja-JP" altLang="en-US" sz="800" dirty="0" smtClean="0"/>
                        <a:t>年</a:t>
                      </a:r>
                      <a:r>
                        <a:rPr kumimoji="1" lang="en-US" altLang="ja-JP" sz="800" dirty="0" smtClean="0"/>
                        <a:t>1</a:t>
                      </a:r>
                      <a:r>
                        <a:rPr kumimoji="1" lang="ja-JP" altLang="en-US" sz="800" dirty="0" smtClean="0"/>
                        <a:t>回</a:t>
                      </a:r>
                      <a:r>
                        <a:rPr kumimoji="1" lang="en-US" altLang="ja-JP" sz="800" dirty="0" smtClean="0"/>
                        <a:t>1</a:t>
                      </a:r>
                      <a:r>
                        <a:rPr kumimoji="1" lang="ja-JP" altLang="en-US" sz="800" dirty="0" smtClean="0"/>
                        <a:t>月</a:t>
                      </a:r>
                      <a:endParaRPr kumimoji="1" lang="ja-JP" altLang="en-US" sz="800" dirty="0"/>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173081207"/>
              </p:ext>
            </p:extLst>
          </p:nvPr>
        </p:nvGraphicFramePr>
        <p:xfrm>
          <a:off x="1524000" y="3989901"/>
          <a:ext cx="6096000" cy="6766560"/>
        </p:xfrm>
        <a:graphic>
          <a:graphicData uri="http://schemas.openxmlformats.org/drawingml/2006/table">
            <a:tbl>
              <a:tblPr firstRow="1" bandRow="1">
                <a:tableStyleId>{5C22544A-7EE6-4342-B048-85BDC9FD1C3A}</a:tableStyleId>
              </a:tblPr>
              <a:tblGrid>
                <a:gridCol w="6096000"/>
              </a:tblGrid>
              <a:tr h="0">
                <a:tc>
                  <a:txBody>
                    <a:bodyPr/>
                    <a:lstStyle/>
                    <a:p>
                      <a:r>
                        <a:rPr kumimoji="1" lang="ja-JP" altLang="en-US" sz="800" b="0" dirty="0" smtClean="0"/>
                        <a:t>プライバシーポリシー</a:t>
                      </a:r>
                      <a:endParaRPr kumimoji="1" lang="ja-JP" altLang="en-US" sz="800" b="0" dirty="0"/>
                    </a:p>
                  </a:txBody>
                  <a:tcPr/>
                </a:tc>
              </a:tr>
              <a:tr h="370840">
                <a:tc>
                  <a:txBody>
                    <a:bodyPr/>
                    <a:lstStyle/>
                    <a:p>
                      <a:r>
                        <a:rPr kumimoji="1" lang="ja-JP" altLang="en-US" sz="800" b="0" i="0" kern="1200" dirty="0" smtClean="0">
                          <a:solidFill>
                            <a:schemeClr val="dk1"/>
                          </a:solidFill>
                          <a:effectLst/>
                          <a:latin typeface="+mn-lt"/>
                          <a:ea typeface="+mn-ea"/>
                          <a:cs typeface="+mn-cs"/>
                        </a:rPr>
                        <a:t>スマビ合同会社</a:t>
                      </a:r>
                      <a:r>
                        <a:rPr kumimoji="1" lang="en-US" altLang="ja-JP" sz="800" b="0" i="0" kern="1200" dirty="0" smtClean="0">
                          <a:solidFill>
                            <a:schemeClr val="dk1"/>
                          </a:solidFill>
                          <a:effectLst/>
                          <a:latin typeface="+mn-lt"/>
                          <a:ea typeface="+mn-ea"/>
                          <a:cs typeface="+mn-cs"/>
                        </a:rPr>
                        <a:t>(</a:t>
                      </a:r>
                      <a:r>
                        <a:rPr kumimoji="1" lang="ja-JP" altLang="en-US" sz="800" b="0" i="0" kern="1200" dirty="0" smtClean="0">
                          <a:solidFill>
                            <a:schemeClr val="dk1"/>
                          </a:solidFill>
                          <a:effectLst/>
                          <a:latin typeface="+mn-lt"/>
                          <a:ea typeface="+mn-ea"/>
                          <a:cs typeface="+mn-cs"/>
                        </a:rPr>
                        <a:t>以下「当社」）は、以下のとおり個人情報保護方針を定め、個人情報保護の仕組みを構築し、全従業員に個人情報保護の重要性の認識と取組みを徹底させることにより、個人情報の保護を推進致します。</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1.</a:t>
                      </a:r>
                      <a:r>
                        <a:rPr kumimoji="1" lang="ja-JP" altLang="en-US" sz="800" b="0" i="0" kern="1200" dirty="0" smtClean="0">
                          <a:solidFill>
                            <a:schemeClr val="dk1"/>
                          </a:solidFill>
                          <a:effectLst/>
                          <a:latin typeface="+mn-lt"/>
                          <a:ea typeface="+mn-ea"/>
                          <a:cs typeface="+mn-cs"/>
                        </a:rPr>
                        <a:t>個人情報の管理</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当社は、お客さまの個人情報を正確かつ最新の状態に保ち、個人情報への不正アクセス・紛失・破損・改ざん・漏洩などを防止するため、セキュリティシステムの維持・管理体制の整備・社員教育の徹底等の必要な措置を講じ、安全対策を実施し個人情報の厳重な管理を行ないます。</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2.</a:t>
                      </a:r>
                      <a:r>
                        <a:rPr kumimoji="1" lang="ja-JP" altLang="en-US" sz="800" b="0" i="0" kern="1200" dirty="0" smtClean="0">
                          <a:solidFill>
                            <a:schemeClr val="dk1"/>
                          </a:solidFill>
                          <a:effectLst/>
                          <a:latin typeface="+mn-lt"/>
                          <a:ea typeface="+mn-ea"/>
                          <a:cs typeface="+mn-cs"/>
                        </a:rPr>
                        <a:t>個人情報の利用目的</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お客さまからお預かりした個人情報は、当社からのご連絡や業務のご案内やご質問に対する回答として、電子メールや資料のご送付に利用いたします。</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3.</a:t>
                      </a:r>
                      <a:r>
                        <a:rPr kumimoji="1" lang="ja-JP" altLang="en-US" sz="800" b="0" i="0" kern="1200" dirty="0" smtClean="0">
                          <a:solidFill>
                            <a:schemeClr val="dk1"/>
                          </a:solidFill>
                          <a:effectLst/>
                          <a:latin typeface="+mn-lt"/>
                          <a:ea typeface="+mn-ea"/>
                          <a:cs typeface="+mn-cs"/>
                        </a:rPr>
                        <a:t>個人情報の第三者への開示・提供の禁止</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当社は、お客さまよりお預かりした個人情報を適切に管理し、次のいずれかに該当する場合を除き、個人情報を第三者に開示いたしません。</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お客さまの同意がある場合</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お客さまが希望されるサービスを行なうために当社が業務を委託する業者に対して開示する場合</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法令に基づき開示することが必要である場合</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個人情報の安全対策</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4.</a:t>
                      </a:r>
                      <a:r>
                        <a:rPr kumimoji="1" lang="ja-JP" altLang="en-US" sz="800" b="0" i="0" kern="1200" dirty="0" smtClean="0">
                          <a:solidFill>
                            <a:schemeClr val="dk1"/>
                          </a:solidFill>
                          <a:effectLst/>
                          <a:latin typeface="+mn-lt"/>
                          <a:ea typeface="+mn-ea"/>
                          <a:cs typeface="+mn-cs"/>
                        </a:rPr>
                        <a:t>当社は、個人情報の正確性及び安全性確保のために、セキュリティに万全の対策を講じています。</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5.</a:t>
                      </a:r>
                      <a:r>
                        <a:rPr kumimoji="1" lang="ja-JP" altLang="en-US" sz="800" b="0" i="0" kern="1200" dirty="0" smtClean="0">
                          <a:solidFill>
                            <a:schemeClr val="dk1"/>
                          </a:solidFill>
                          <a:effectLst/>
                          <a:latin typeface="+mn-lt"/>
                          <a:ea typeface="+mn-ea"/>
                          <a:cs typeface="+mn-cs"/>
                        </a:rPr>
                        <a:t>ご本人の照会</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お客さまがご本人の個人情報の照会・修正・削除などをご希望される場合には、ご本人であることを確認の上、対応させていただきます。</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6.</a:t>
                      </a:r>
                      <a:r>
                        <a:rPr kumimoji="1" lang="ja-JP" altLang="en-US" sz="800" b="0" i="0" kern="1200" dirty="0" smtClean="0">
                          <a:solidFill>
                            <a:schemeClr val="dk1"/>
                          </a:solidFill>
                          <a:effectLst/>
                          <a:latin typeface="+mn-lt"/>
                          <a:ea typeface="+mn-ea"/>
                          <a:cs typeface="+mn-cs"/>
                        </a:rPr>
                        <a:t>法令、規範の遵守と見直し</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当社は、保有する個人情報に関して適用される日本の法令、その他規範を遵守するとともに、本ポリシーの内容を適宜見直し、その改善に努めます。</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7.</a:t>
                      </a:r>
                      <a:r>
                        <a:rPr kumimoji="1" lang="ja-JP" altLang="en-US" sz="800" b="0" i="0" kern="1200" dirty="0" smtClean="0">
                          <a:solidFill>
                            <a:schemeClr val="dk1"/>
                          </a:solidFill>
                          <a:effectLst/>
                          <a:latin typeface="+mn-lt"/>
                          <a:ea typeface="+mn-ea"/>
                          <a:cs typeface="+mn-cs"/>
                        </a:rPr>
                        <a:t>お問い合せ</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当社の個人情報の取扱に関するお問い合せは下記までご連絡ください。</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スマビ合同会社</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a:t>
                      </a:r>
                      <a:r>
                        <a:rPr kumimoji="1" lang="en-US" altLang="ja-JP" sz="800" b="0" i="0" kern="1200" dirty="0" smtClean="0">
                          <a:solidFill>
                            <a:schemeClr val="dk1"/>
                          </a:solidFill>
                          <a:effectLst/>
                          <a:latin typeface="+mn-lt"/>
                          <a:ea typeface="+mn-ea"/>
                          <a:cs typeface="+mn-cs"/>
                        </a:rPr>
                        <a:t>165-0034</a:t>
                      </a:r>
                      <a:r>
                        <a:rPr kumimoji="1" lang="ja-JP" altLang="en-US" sz="800" b="0" i="0" kern="1200" dirty="0" smtClean="0">
                          <a:solidFill>
                            <a:schemeClr val="dk1"/>
                          </a:solidFill>
                          <a:effectLst/>
                          <a:latin typeface="+mn-lt"/>
                          <a:ea typeface="+mn-ea"/>
                          <a:cs typeface="+mn-cs"/>
                        </a:rPr>
                        <a:t>　東京都中野区大和町</a:t>
                      </a:r>
                      <a:r>
                        <a:rPr kumimoji="1" lang="en-US" altLang="ja-JP" sz="800" b="0" i="0" kern="1200" dirty="0" smtClean="0">
                          <a:solidFill>
                            <a:schemeClr val="dk1"/>
                          </a:solidFill>
                          <a:effectLst/>
                          <a:latin typeface="+mn-lt"/>
                          <a:ea typeface="+mn-ea"/>
                          <a:cs typeface="+mn-cs"/>
                        </a:rPr>
                        <a:t>1-37-3</a:t>
                      </a:r>
                      <a:br>
                        <a:rPr kumimoji="1" lang="en-US" altLang="ja-JP"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TEL:03-4405-9671 FAX:03-3339-3322</a:t>
                      </a:r>
                      <a:br>
                        <a:rPr kumimoji="1" lang="en-US" altLang="ja-JP" sz="800" b="0" i="0" kern="1200" dirty="0" smtClean="0">
                          <a:solidFill>
                            <a:schemeClr val="dk1"/>
                          </a:solidFill>
                          <a:effectLst/>
                          <a:latin typeface="+mn-lt"/>
                          <a:ea typeface="+mn-ea"/>
                          <a:cs typeface="+mn-cs"/>
                        </a:rPr>
                      </a:br>
                      <a:r>
                        <a:rPr kumimoji="1" lang="en-US" altLang="ja-JP" sz="800" b="0" i="0" kern="1200" dirty="0" err="1" smtClean="0">
                          <a:solidFill>
                            <a:schemeClr val="dk1"/>
                          </a:solidFill>
                          <a:effectLst/>
                          <a:latin typeface="+mn-lt"/>
                          <a:ea typeface="+mn-ea"/>
                          <a:cs typeface="+mn-cs"/>
                        </a:rPr>
                        <a:t>Mail:pucapuca@smabi.biz</a:t>
                      </a:r>
                      <a:endParaRPr kumimoji="1" lang="en-US" altLang="ja-JP" sz="800" b="0" i="0" kern="1200" dirty="0" smtClean="0">
                        <a:solidFill>
                          <a:schemeClr val="dk1"/>
                        </a:solidFill>
                        <a:effectLst/>
                        <a:latin typeface="+mn-lt"/>
                        <a:ea typeface="+mn-ea"/>
                        <a:cs typeface="+mn-cs"/>
                      </a:endParaRPr>
                    </a:p>
                    <a:p>
                      <a:r>
                        <a:rPr lang="ja-JP" altLang="en-US" sz="800" dirty="0" smtClean="0"/>
                        <a:t/>
                      </a:r>
                      <a:br>
                        <a:rPr lang="ja-JP" altLang="en-US" sz="800" dirty="0" smtClean="0"/>
                      </a:br>
                      <a:r>
                        <a:rPr kumimoji="1" lang="ja-JP" altLang="en-US" sz="800" b="0" i="0" kern="1200" dirty="0" smtClean="0">
                          <a:solidFill>
                            <a:schemeClr val="dk1"/>
                          </a:solidFill>
                          <a:effectLst/>
                          <a:latin typeface="+mn-lt"/>
                          <a:ea typeface="+mn-ea"/>
                          <a:cs typeface="+mn-cs"/>
                        </a:rPr>
                        <a:t>このホームページは</a:t>
                      </a:r>
                      <a:r>
                        <a:rPr kumimoji="1" lang="en-US" altLang="ja-JP" sz="800" b="0" i="0" kern="1200" dirty="0" smtClean="0">
                          <a:solidFill>
                            <a:schemeClr val="dk1"/>
                          </a:solidFill>
                          <a:effectLst/>
                          <a:latin typeface="+mn-lt"/>
                          <a:ea typeface="+mn-ea"/>
                          <a:cs typeface="+mn-cs"/>
                        </a:rPr>
                        <a:t>Google</a:t>
                      </a:r>
                      <a:r>
                        <a:rPr kumimoji="1" lang="ja-JP" altLang="en-US" sz="800" b="0" i="0" kern="1200" dirty="0" err="1" smtClean="0">
                          <a:solidFill>
                            <a:schemeClr val="dk1"/>
                          </a:solidFill>
                          <a:effectLst/>
                          <a:latin typeface="+mn-lt"/>
                          <a:ea typeface="+mn-ea"/>
                          <a:cs typeface="+mn-cs"/>
                        </a:rPr>
                        <a:t>が提</a:t>
                      </a:r>
                      <a:r>
                        <a:rPr kumimoji="1" lang="ja-JP" altLang="en-US" sz="800" b="0" i="0" kern="1200" dirty="0" smtClean="0">
                          <a:solidFill>
                            <a:schemeClr val="dk1"/>
                          </a:solidFill>
                          <a:effectLst/>
                          <a:latin typeface="+mn-lt"/>
                          <a:ea typeface="+mn-ea"/>
                          <a:cs typeface="+mn-cs"/>
                        </a:rPr>
                        <a:t>供するウェブ解析サービス「</a:t>
                      </a:r>
                      <a:r>
                        <a:rPr kumimoji="1" lang="en-US" altLang="ja-JP" sz="800" b="0" i="0" kern="1200" dirty="0" smtClean="0">
                          <a:solidFill>
                            <a:schemeClr val="dk1"/>
                          </a:solidFill>
                          <a:effectLst/>
                          <a:latin typeface="+mn-lt"/>
                          <a:ea typeface="+mn-ea"/>
                          <a:cs typeface="+mn-cs"/>
                        </a:rPr>
                        <a:t>Google Analytics</a:t>
                      </a:r>
                      <a:r>
                        <a:rPr kumimoji="1" lang="ja-JP" altLang="en-US" sz="800" b="0" i="0" kern="1200" dirty="0" smtClean="0">
                          <a:solidFill>
                            <a:schemeClr val="dk1"/>
                          </a:solidFill>
                          <a:effectLst/>
                          <a:latin typeface="+mn-lt"/>
                          <a:ea typeface="+mn-ea"/>
                          <a:cs typeface="+mn-cs"/>
                        </a:rPr>
                        <a:t>」を使用しています。</a:t>
                      </a:r>
                      <a:r>
                        <a:rPr kumimoji="1" lang="en-US" altLang="ja-JP" sz="800" b="0" i="0" kern="1200" dirty="0" smtClean="0">
                          <a:solidFill>
                            <a:schemeClr val="dk1"/>
                          </a:solidFill>
                          <a:effectLst/>
                          <a:latin typeface="+mn-lt"/>
                          <a:ea typeface="+mn-ea"/>
                          <a:cs typeface="+mn-cs"/>
                        </a:rPr>
                        <a:t>Google Analytics</a:t>
                      </a:r>
                      <a:r>
                        <a:rPr kumimoji="1" lang="ja-JP" altLang="en-US" sz="800" b="0" i="0" kern="1200" dirty="0" smtClean="0">
                          <a:solidFill>
                            <a:schemeClr val="dk1"/>
                          </a:solidFill>
                          <a:effectLst/>
                          <a:latin typeface="+mn-lt"/>
                          <a:ea typeface="+mn-ea"/>
                          <a:cs typeface="+mn-cs"/>
                        </a:rPr>
                        <a:t>は、ホームページの利用状況をウェブ解析するため、「</a:t>
                      </a:r>
                      <a:r>
                        <a:rPr kumimoji="1" lang="en-US" altLang="ja-JP" sz="800" b="0" i="0" kern="1200" dirty="0" smtClean="0">
                          <a:solidFill>
                            <a:schemeClr val="dk1"/>
                          </a:solidFill>
                          <a:effectLst/>
                          <a:latin typeface="+mn-lt"/>
                          <a:ea typeface="+mn-ea"/>
                          <a:cs typeface="+mn-cs"/>
                        </a:rPr>
                        <a:t>cookie</a:t>
                      </a:r>
                      <a:r>
                        <a:rPr kumimoji="1" lang="ja-JP" altLang="en-US" sz="800" b="0" i="0" kern="1200" dirty="0" smtClean="0">
                          <a:solidFill>
                            <a:schemeClr val="dk1"/>
                          </a:solidFill>
                          <a:effectLst/>
                          <a:latin typeface="+mn-lt"/>
                          <a:ea typeface="+mn-ea"/>
                          <a:cs typeface="+mn-cs"/>
                        </a:rPr>
                        <a:t>」を使用しています。「</a:t>
                      </a:r>
                      <a:r>
                        <a:rPr kumimoji="1" lang="en-US" altLang="ja-JP" sz="800" b="0" i="0" kern="1200" dirty="0" smtClean="0">
                          <a:solidFill>
                            <a:schemeClr val="dk1"/>
                          </a:solidFill>
                          <a:effectLst/>
                          <a:latin typeface="+mn-lt"/>
                          <a:ea typeface="+mn-ea"/>
                          <a:cs typeface="+mn-cs"/>
                        </a:rPr>
                        <a:t>cookie</a:t>
                      </a:r>
                      <a:r>
                        <a:rPr kumimoji="1" lang="ja-JP" altLang="en-US" sz="800" b="0" i="0" kern="1200" dirty="0" smtClean="0">
                          <a:solidFill>
                            <a:schemeClr val="dk1"/>
                          </a:solidFill>
                          <a:effectLst/>
                          <a:latin typeface="+mn-lt"/>
                          <a:ea typeface="+mn-ea"/>
                          <a:cs typeface="+mn-cs"/>
                        </a:rPr>
                        <a:t>」とは、お客様のコンピューター上に置かれるテキストファイルのことをいいます。</a:t>
                      </a:r>
                      <a:r>
                        <a:rPr kumimoji="1" lang="en-US" altLang="ja-JP" sz="800" b="0" i="0" kern="1200" dirty="0" smtClean="0">
                          <a:solidFill>
                            <a:schemeClr val="dk1"/>
                          </a:solidFill>
                          <a:effectLst/>
                          <a:latin typeface="+mn-lt"/>
                          <a:ea typeface="+mn-ea"/>
                          <a:cs typeface="+mn-cs"/>
                        </a:rPr>
                        <a:t>cookie</a:t>
                      </a:r>
                      <a:r>
                        <a:rPr kumimoji="1" lang="ja-JP" altLang="en-US" sz="800" b="0" i="0" kern="1200" dirty="0" smtClean="0">
                          <a:solidFill>
                            <a:schemeClr val="dk1"/>
                          </a:solidFill>
                          <a:effectLst/>
                          <a:latin typeface="+mn-lt"/>
                          <a:ea typeface="+mn-ea"/>
                          <a:cs typeface="+mn-cs"/>
                        </a:rPr>
                        <a:t>によって生成されるお客様のホームページ利用情報（お客様の</a:t>
                      </a:r>
                      <a:r>
                        <a:rPr kumimoji="1" lang="en-US" altLang="ja-JP" sz="800" b="0" i="0" kern="1200" dirty="0" smtClean="0">
                          <a:solidFill>
                            <a:schemeClr val="dk1"/>
                          </a:solidFill>
                          <a:effectLst/>
                          <a:latin typeface="+mn-lt"/>
                          <a:ea typeface="+mn-ea"/>
                          <a:cs typeface="+mn-cs"/>
                        </a:rPr>
                        <a:t>IP</a:t>
                      </a:r>
                      <a:r>
                        <a:rPr kumimoji="1" lang="ja-JP" altLang="en-US" sz="800" b="0" i="0" kern="1200" dirty="0" smtClean="0">
                          <a:solidFill>
                            <a:schemeClr val="dk1"/>
                          </a:solidFill>
                          <a:effectLst/>
                          <a:latin typeface="+mn-lt"/>
                          <a:ea typeface="+mn-ea"/>
                          <a:cs typeface="+mn-cs"/>
                        </a:rPr>
                        <a:t>アドレスを含む）は、アメリカ合衆国のサーバーに送信、保管します。</a:t>
                      </a:r>
                      <a:r>
                        <a:rPr kumimoji="1" lang="en-US" altLang="ja-JP" sz="800" b="0" i="0" kern="1200" dirty="0" smtClean="0">
                          <a:solidFill>
                            <a:schemeClr val="dk1"/>
                          </a:solidFill>
                          <a:effectLst/>
                          <a:latin typeface="+mn-lt"/>
                          <a:ea typeface="+mn-ea"/>
                          <a:cs typeface="+mn-cs"/>
                        </a:rPr>
                        <a:t>Google</a:t>
                      </a:r>
                      <a:r>
                        <a:rPr kumimoji="1" lang="ja-JP" altLang="en-US" sz="800" b="0" i="0" kern="1200" dirty="0" smtClean="0">
                          <a:solidFill>
                            <a:schemeClr val="dk1"/>
                          </a:solidFill>
                          <a:effectLst/>
                          <a:latin typeface="+mn-lt"/>
                          <a:ea typeface="+mn-ea"/>
                          <a:cs typeface="+mn-cs"/>
                        </a:rPr>
                        <a:t>は、お客様の行動に関するこれらの匿名化された情報を、お客様によるホームページの利用を評価するため、ホームページ運営者のためにホームページ活動報告を収集するため、およびホームページの活動およびインターネットの利用に関連のある他のサービスを提供するために使用します。また</a:t>
                      </a:r>
                      <a:r>
                        <a:rPr kumimoji="1" lang="en-US" altLang="ja-JP" sz="800" b="0" i="0" kern="1200" dirty="0" smtClean="0">
                          <a:solidFill>
                            <a:schemeClr val="dk1"/>
                          </a:solidFill>
                          <a:effectLst/>
                          <a:latin typeface="+mn-lt"/>
                          <a:ea typeface="+mn-ea"/>
                          <a:cs typeface="+mn-cs"/>
                        </a:rPr>
                        <a:t>Google</a:t>
                      </a:r>
                      <a:r>
                        <a:rPr kumimoji="1" lang="ja-JP" altLang="en-US" sz="800" b="0" i="0" kern="1200" dirty="0" smtClean="0">
                          <a:solidFill>
                            <a:schemeClr val="dk1"/>
                          </a:solidFill>
                          <a:effectLst/>
                          <a:latin typeface="+mn-lt"/>
                          <a:ea typeface="+mn-ea"/>
                          <a:cs typeface="+mn-cs"/>
                        </a:rPr>
                        <a:t>は、上記のほかにも、これらの情報を、法律の規定に基づいて情報を提供すべき第三者もしくは</a:t>
                      </a:r>
                      <a:r>
                        <a:rPr kumimoji="1" lang="en-US" altLang="ja-JP" sz="800" b="0" i="0" kern="1200" dirty="0" smtClean="0">
                          <a:solidFill>
                            <a:schemeClr val="dk1"/>
                          </a:solidFill>
                          <a:effectLst/>
                          <a:latin typeface="+mn-lt"/>
                          <a:ea typeface="+mn-ea"/>
                          <a:cs typeface="+mn-cs"/>
                        </a:rPr>
                        <a:t>Google</a:t>
                      </a:r>
                      <a:r>
                        <a:rPr kumimoji="1" lang="ja-JP" altLang="en-US" sz="800" b="0" i="0" kern="1200" dirty="0" smtClean="0">
                          <a:solidFill>
                            <a:schemeClr val="dk1"/>
                          </a:solidFill>
                          <a:effectLst/>
                          <a:latin typeface="+mn-lt"/>
                          <a:ea typeface="+mn-ea"/>
                          <a:cs typeface="+mn-cs"/>
                        </a:rPr>
                        <a:t>のために情報を処理する第三者がいる場合には当該第三者に対して提供することがあります。</a:t>
                      </a:r>
                      <a:r>
                        <a:rPr kumimoji="1" lang="en-US" altLang="ja-JP" sz="800" b="0" i="0" kern="1200" dirty="0" smtClean="0">
                          <a:solidFill>
                            <a:schemeClr val="dk1"/>
                          </a:solidFill>
                          <a:effectLst/>
                          <a:latin typeface="+mn-lt"/>
                          <a:ea typeface="+mn-ea"/>
                          <a:cs typeface="+mn-cs"/>
                        </a:rPr>
                        <a:t>Google</a:t>
                      </a:r>
                      <a:r>
                        <a:rPr kumimoji="1" lang="ja-JP" altLang="en-US" sz="800" b="0" i="0" kern="1200" dirty="0" smtClean="0">
                          <a:solidFill>
                            <a:schemeClr val="dk1"/>
                          </a:solidFill>
                          <a:effectLst/>
                          <a:latin typeface="+mn-lt"/>
                          <a:ea typeface="+mn-ea"/>
                          <a:cs typeface="+mn-cs"/>
                        </a:rPr>
                        <a:t>は、お客様の</a:t>
                      </a:r>
                      <a:r>
                        <a:rPr kumimoji="1" lang="en-US" altLang="ja-JP" sz="800" b="0" i="0" kern="1200" dirty="0" smtClean="0">
                          <a:solidFill>
                            <a:schemeClr val="dk1"/>
                          </a:solidFill>
                          <a:effectLst/>
                          <a:latin typeface="+mn-lt"/>
                          <a:ea typeface="+mn-ea"/>
                          <a:cs typeface="+mn-cs"/>
                        </a:rPr>
                        <a:t>IP</a:t>
                      </a:r>
                      <a:r>
                        <a:rPr kumimoji="1" lang="ja-JP" altLang="en-US" sz="800" b="0" i="0" kern="1200" dirty="0" smtClean="0">
                          <a:solidFill>
                            <a:schemeClr val="dk1"/>
                          </a:solidFill>
                          <a:effectLst/>
                          <a:latin typeface="+mn-lt"/>
                          <a:ea typeface="+mn-ea"/>
                          <a:cs typeface="+mn-cs"/>
                        </a:rPr>
                        <a:t>アドレスと</a:t>
                      </a:r>
                      <a:r>
                        <a:rPr kumimoji="1" lang="en-US" altLang="ja-JP" sz="800" b="0" i="0" kern="1200" dirty="0" smtClean="0">
                          <a:solidFill>
                            <a:schemeClr val="dk1"/>
                          </a:solidFill>
                          <a:effectLst/>
                          <a:latin typeface="+mn-lt"/>
                          <a:ea typeface="+mn-ea"/>
                          <a:cs typeface="+mn-cs"/>
                        </a:rPr>
                        <a:t>Google</a:t>
                      </a:r>
                      <a:r>
                        <a:rPr kumimoji="1" lang="ja-JP" altLang="en-US" sz="800" b="0" i="0" kern="1200" dirty="0" err="1" smtClean="0">
                          <a:solidFill>
                            <a:schemeClr val="dk1"/>
                          </a:solidFill>
                          <a:effectLst/>
                          <a:latin typeface="+mn-lt"/>
                          <a:ea typeface="+mn-ea"/>
                          <a:cs typeface="+mn-cs"/>
                        </a:rPr>
                        <a:t>が保</a:t>
                      </a:r>
                      <a:r>
                        <a:rPr kumimoji="1" lang="ja-JP" altLang="en-US" sz="800" b="0" i="0" kern="1200" dirty="0" smtClean="0">
                          <a:solidFill>
                            <a:schemeClr val="dk1"/>
                          </a:solidFill>
                          <a:effectLst/>
                          <a:latin typeface="+mn-lt"/>
                          <a:ea typeface="+mn-ea"/>
                          <a:cs typeface="+mn-cs"/>
                        </a:rPr>
                        <a:t>有する他のデータを関連付けることはありません。お客様は、ご使用のブラウザで適切な設定を選択して</a:t>
                      </a:r>
                      <a:r>
                        <a:rPr kumimoji="1" lang="en-US" altLang="ja-JP" sz="800" b="0" i="0" kern="1200" dirty="0" smtClean="0">
                          <a:solidFill>
                            <a:schemeClr val="dk1"/>
                          </a:solidFill>
                          <a:effectLst/>
                          <a:latin typeface="+mn-lt"/>
                          <a:ea typeface="+mn-ea"/>
                          <a:cs typeface="+mn-cs"/>
                        </a:rPr>
                        <a:t>cookie</a:t>
                      </a:r>
                      <a:r>
                        <a:rPr kumimoji="1" lang="ja-JP" altLang="en-US" sz="800" b="0" i="0" kern="1200" dirty="0" smtClean="0">
                          <a:solidFill>
                            <a:schemeClr val="dk1"/>
                          </a:solidFill>
                          <a:effectLst/>
                          <a:latin typeface="+mn-lt"/>
                          <a:ea typeface="+mn-ea"/>
                          <a:cs typeface="+mn-cs"/>
                        </a:rPr>
                        <a:t>の使用を拒否できますが、その場合、本ウェブサイトの完全な機能が利用できない場合がありますのでご注意ください。本ホームページの利用があったときは、</a:t>
                      </a:r>
                      <a:r>
                        <a:rPr kumimoji="1" lang="en-US" altLang="ja-JP" sz="800" b="0" i="0" kern="1200" dirty="0" smtClean="0">
                          <a:solidFill>
                            <a:schemeClr val="dk1"/>
                          </a:solidFill>
                          <a:effectLst/>
                          <a:latin typeface="+mn-lt"/>
                          <a:ea typeface="+mn-ea"/>
                          <a:cs typeface="+mn-cs"/>
                        </a:rPr>
                        <a:t>Google</a:t>
                      </a:r>
                      <a:r>
                        <a:rPr kumimoji="1" lang="ja-JP" altLang="en-US" sz="800" b="0" i="0" kern="1200" dirty="0" smtClean="0">
                          <a:solidFill>
                            <a:schemeClr val="dk1"/>
                          </a:solidFill>
                          <a:effectLst/>
                          <a:latin typeface="+mn-lt"/>
                          <a:ea typeface="+mn-ea"/>
                          <a:cs typeface="+mn-cs"/>
                        </a:rPr>
                        <a:t>が上記の方法および目的でお客様に関するデータを処理することについて、お客様の同意があったものとみなします。またプラグインをインストールすると</a:t>
                      </a:r>
                      <a:r>
                        <a:rPr kumimoji="1" lang="en-US" altLang="ja-JP" sz="800" b="0" i="0" kern="1200" dirty="0" smtClean="0">
                          <a:solidFill>
                            <a:schemeClr val="dk1"/>
                          </a:solidFill>
                          <a:effectLst/>
                          <a:latin typeface="+mn-lt"/>
                          <a:ea typeface="+mn-ea"/>
                          <a:cs typeface="+mn-cs"/>
                        </a:rPr>
                        <a:t>cookie</a:t>
                      </a:r>
                      <a:r>
                        <a:rPr kumimoji="1" lang="ja-JP" altLang="en-US" sz="800" b="0" i="0" kern="1200" dirty="0" smtClean="0">
                          <a:solidFill>
                            <a:schemeClr val="dk1"/>
                          </a:solidFill>
                          <a:effectLst/>
                          <a:latin typeface="+mn-lt"/>
                          <a:ea typeface="+mn-ea"/>
                          <a:cs typeface="+mn-cs"/>
                        </a:rPr>
                        <a:t>や</a:t>
                      </a:r>
                      <a:r>
                        <a:rPr kumimoji="1" lang="en-US" altLang="ja-JP" sz="800" b="0" i="0" kern="1200" dirty="0" smtClean="0">
                          <a:solidFill>
                            <a:schemeClr val="dk1"/>
                          </a:solidFill>
                          <a:effectLst/>
                          <a:latin typeface="+mn-lt"/>
                          <a:ea typeface="+mn-ea"/>
                          <a:cs typeface="+mn-cs"/>
                        </a:rPr>
                        <a:t>IP</a:t>
                      </a:r>
                      <a:r>
                        <a:rPr kumimoji="1" lang="ja-JP" altLang="en-US" sz="800" b="0" i="0" kern="1200" dirty="0" smtClean="0">
                          <a:solidFill>
                            <a:schemeClr val="dk1"/>
                          </a:solidFill>
                          <a:effectLst/>
                          <a:latin typeface="+mn-lt"/>
                          <a:ea typeface="+mn-ea"/>
                          <a:cs typeface="+mn-cs"/>
                        </a:rPr>
                        <a:t>アドレスの収集を防ぐこともできます：</a:t>
                      </a:r>
                      <a:r>
                        <a:rPr kumimoji="1" lang="en-US" altLang="ja-JP" sz="800" b="0" i="0" u="none" strike="noStrike" kern="1200" dirty="0" smtClean="0">
                          <a:solidFill>
                            <a:schemeClr val="dk1"/>
                          </a:solidFill>
                          <a:effectLst/>
                          <a:latin typeface="+mn-lt"/>
                          <a:ea typeface="+mn-ea"/>
                          <a:cs typeface="+mn-cs"/>
                          <a:hlinkClick r:id="rId2"/>
                        </a:rPr>
                        <a:t>http://tools.google.com/dlpage/gaoptout</a:t>
                      </a:r>
                      <a:r>
                        <a:rPr kumimoji="1" lang="ja-JP" altLang="en-US" sz="800" b="0" i="0" kern="1200" dirty="0" smtClean="0">
                          <a:solidFill>
                            <a:schemeClr val="dk1"/>
                          </a:solidFill>
                          <a:effectLst/>
                          <a:latin typeface="+mn-lt"/>
                          <a:ea typeface="+mn-ea"/>
                          <a:cs typeface="+mn-cs"/>
                        </a:rPr>
                        <a:t> 。</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ja-JP" altLang="en-US" sz="800" b="0" i="0" kern="1200" dirty="0" smtClean="0">
                          <a:solidFill>
                            <a:schemeClr val="dk1"/>
                          </a:solidFill>
                          <a:effectLst/>
                          <a:latin typeface="+mn-lt"/>
                          <a:ea typeface="+mn-ea"/>
                          <a:cs typeface="+mn-cs"/>
                        </a:rPr>
                        <a:t>利用規約とプライバシーポリシーの詳細につきましては以下の</a:t>
                      </a:r>
                      <a:r>
                        <a:rPr kumimoji="1" lang="en-US" altLang="ja-JP" sz="800" b="0" i="0" kern="1200" dirty="0" smtClean="0">
                          <a:solidFill>
                            <a:schemeClr val="dk1"/>
                          </a:solidFill>
                          <a:effectLst/>
                          <a:latin typeface="+mn-lt"/>
                          <a:ea typeface="+mn-ea"/>
                          <a:cs typeface="+mn-cs"/>
                        </a:rPr>
                        <a:t>URL</a:t>
                      </a:r>
                      <a:r>
                        <a:rPr kumimoji="1" lang="ja-JP" altLang="en-US" sz="800" b="0" i="0" kern="1200" dirty="0" err="1" smtClean="0">
                          <a:solidFill>
                            <a:schemeClr val="dk1"/>
                          </a:solidFill>
                          <a:effectLst/>
                          <a:latin typeface="+mn-lt"/>
                          <a:ea typeface="+mn-ea"/>
                          <a:cs typeface="+mn-cs"/>
                        </a:rPr>
                        <a:t>にて</a:t>
                      </a:r>
                      <a:r>
                        <a:rPr kumimoji="1" lang="ja-JP" altLang="en-US" sz="800" b="0" i="0" kern="1200" dirty="0" smtClean="0">
                          <a:solidFill>
                            <a:schemeClr val="dk1"/>
                          </a:solidFill>
                          <a:effectLst/>
                          <a:latin typeface="+mn-lt"/>
                          <a:ea typeface="+mn-ea"/>
                          <a:cs typeface="+mn-cs"/>
                        </a:rPr>
                        <a:t>ご確認ください。</a:t>
                      </a:r>
                      <a:r>
                        <a:rPr kumimoji="1" lang="ja-JP" altLang="en-US" sz="800" b="0" i="0" u="none" strike="noStrike" kern="1200" dirty="0" smtClean="0">
                          <a:solidFill>
                            <a:schemeClr val="dk1"/>
                          </a:solidFill>
                          <a:effectLst/>
                          <a:latin typeface="+mn-lt"/>
                          <a:ea typeface="+mn-ea"/>
                          <a:cs typeface="+mn-cs"/>
                          <a:hlinkClick r:id="rId3"/>
                        </a:rPr>
                        <a:t> </a:t>
                      </a:r>
                      <a:r>
                        <a:rPr kumimoji="1" lang="en-US" altLang="ja-JP" sz="800" b="0" i="0" u="none" strike="noStrike" kern="1200" dirty="0" smtClean="0">
                          <a:solidFill>
                            <a:schemeClr val="dk1"/>
                          </a:solidFill>
                          <a:effectLst/>
                          <a:latin typeface="+mn-lt"/>
                          <a:ea typeface="+mn-ea"/>
                          <a:cs typeface="+mn-cs"/>
                          <a:hlinkClick r:id="rId3"/>
                        </a:rPr>
                        <a:t>Google </a:t>
                      </a:r>
                      <a:r>
                        <a:rPr kumimoji="1" lang="ja-JP" altLang="en-US" sz="800" b="0" i="0" u="none" strike="noStrike" kern="1200" dirty="0" smtClean="0">
                          <a:solidFill>
                            <a:schemeClr val="dk1"/>
                          </a:solidFill>
                          <a:effectLst/>
                          <a:latin typeface="+mn-lt"/>
                          <a:ea typeface="+mn-ea"/>
                          <a:cs typeface="+mn-cs"/>
                          <a:hlinkClick r:id="rId3"/>
                        </a:rPr>
                        <a:t>アナリティクス サービス利用規約</a:t>
                      </a:r>
                      <a:r>
                        <a:rPr kumimoji="1" lang="ja-JP" altLang="en-US" sz="800" b="0" i="0" kern="1200" dirty="0" smtClean="0">
                          <a:solidFill>
                            <a:schemeClr val="dk1"/>
                          </a:solidFill>
                          <a:effectLst/>
                          <a:latin typeface="+mn-lt"/>
                          <a:ea typeface="+mn-ea"/>
                          <a:cs typeface="+mn-cs"/>
                        </a:rPr>
                        <a:t> </a:t>
                      </a:r>
                      <a:r>
                        <a:rPr kumimoji="1" lang="en-US" altLang="ja-JP" sz="800" b="0" i="0" kern="1200" dirty="0" smtClean="0">
                          <a:solidFill>
                            <a:schemeClr val="dk1"/>
                          </a:solidFill>
                          <a:effectLst/>
                          <a:latin typeface="+mn-lt"/>
                          <a:ea typeface="+mn-ea"/>
                          <a:cs typeface="+mn-cs"/>
                        </a:rPr>
                        <a:t>/ </a:t>
                      </a:r>
                      <a:r>
                        <a:rPr kumimoji="1" lang="en-US" altLang="ja-JP" sz="800" b="0" i="0" u="none" strike="noStrike" kern="1200" dirty="0" smtClean="0">
                          <a:solidFill>
                            <a:schemeClr val="dk1"/>
                          </a:solidFill>
                          <a:effectLst/>
                          <a:latin typeface="+mn-lt"/>
                          <a:ea typeface="+mn-ea"/>
                          <a:cs typeface="+mn-cs"/>
                          <a:hlinkClick r:id="rId4"/>
                        </a:rPr>
                        <a:t>Google </a:t>
                      </a:r>
                      <a:r>
                        <a:rPr kumimoji="1" lang="ja-JP" altLang="en-US" sz="800" b="0" i="0" u="none" strike="noStrike" kern="1200" dirty="0" smtClean="0">
                          <a:solidFill>
                            <a:schemeClr val="dk1"/>
                          </a:solidFill>
                          <a:effectLst/>
                          <a:latin typeface="+mn-lt"/>
                          <a:ea typeface="+mn-ea"/>
                          <a:cs typeface="+mn-cs"/>
                          <a:hlinkClick r:id="rId4"/>
                        </a:rPr>
                        <a:t>のプライバシー ポリシー</a:t>
                      </a:r>
                      <a:r>
                        <a:rPr kumimoji="1" lang="en-US" altLang="ja-JP" sz="800" b="0" i="0" kern="1200" dirty="0" smtClean="0">
                          <a:solidFill>
                            <a:schemeClr val="dk1"/>
                          </a:solidFill>
                          <a:effectLst/>
                          <a:latin typeface="+mn-lt"/>
                          <a:ea typeface="+mn-ea"/>
                          <a:cs typeface="+mn-cs"/>
                        </a:rPr>
                        <a:t>. </a:t>
                      </a:r>
                      <a:r>
                        <a:rPr kumimoji="1" lang="ja-JP" altLang="en-US" sz="800" b="0" i="0" kern="1200" dirty="0" smtClean="0">
                          <a:solidFill>
                            <a:schemeClr val="dk1"/>
                          </a:solidFill>
                          <a:effectLst/>
                          <a:latin typeface="+mn-lt"/>
                          <a:ea typeface="+mn-ea"/>
                          <a:cs typeface="+mn-cs"/>
                        </a:rPr>
                        <a:t>このホームページでは、</a:t>
                      </a:r>
                      <a:r>
                        <a:rPr kumimoji="1" lang="en-US" altLang="ja-JP" sz="800" b="0" i="0" kern="1200" dirty="0" smtClean="0">
                          <a:solidFill>
                            <a:schemeClr val="dk1"/>
                          </a:solidFill>
                          <a:effectLst/>
                          <a:latin typeface="+mn-lt"/>
                          <a:ea typeface="+mn-ea"/>
                          <a:cs typeface="+mn-cs"/>
                        </a:rPr>
                        <a:t>IP</a:t>
                      </a:r>
                      <a:r>
                        <a:rPr kumimoji="1" lang="ja-JP" altLang="en-US" sz="800" b="0" i="0" kern="1200" dirty="0" smtClean="0">
                          <a:solidFill>
                            <a:schemeClr val="dk1"/>
                          </a:solidFill>
                          <a:effectLst/>
                          <a:latin typeface="+mn-lt"/>
                          <a:ea typeface="+mn-ea"/>
                          <a:cs typeface="+mn-cs"/>
                        </a:rPr>
                        <a:t>アドレスの匿名化（</a:t>
                      </a:r>
                      <a:r>
                        <a:rPr kumimoji="1" lang="en-US" altLang="ja-JP" sz="800" b="0" i="0" kern="1200" dirty="0" smtClean="0">
                          <a:solidFill>
                            <a:schemeClr val="dk1"/>
                          </a:solidFill>
                          <a:effectLst/>
                          <a:latin typeface="+mn-lt"/>
                          <a:ea typeface="+mn-ea"/>
                          <a:cs typeface="+mn-cs"/>
                        </a:rPr>
                        <a:t>IP</a:t>
                      </a:r>
                      <a:r>
                        <a:rPr kumimoji="1" lang="ja-JP" altLang="en-US" sz="800" b="0" i="0" kern="1200" dirty="0" smtClean="0">
                          <a:solidFill>
                            <a:schemeClr val="dk1"/>
                          </a:solidFill>
                          <a:effectLst/>
                          <a:latin typeface="+mn-lt"/>
                          <a:ea typeface="+mn-ea"/>
                          <a:cs typeface="+mn-cs"/>
                        </a:rPr>
                        <a:t>マスキング）を確実に実行するため、</a:t>
                      </a:r>
                      <a:r>
                        <a:rPr kumimoji="1" lang="en-US" altLang="ja-JP" sz="800" b="0" i="0" kern="1200" dirty="0" smtClean="0">
                          <a:solidFill>
                            <a:schemeClr val="dk1"/>
                          </a:solidFill>
                          <a:effectLst/>
                          <a:latin typeface="+mn-lt"/>
                          <a:ea typeface="+mn-ea"/>
                          <a:cs typeface="+mn-cs"/>
                        </a:rPr>
                        <a:t>Google Analytics</a:t>
                      </a:r>
                      <a:r>
                        <a:rPr kumimoji="1" lang="ja-JP" altLang="en-US" sz="800" b="0" i="0" kern="1200" dirty="0" smtClean="0">
                          <a:solidFill>
                            <a:schemeClr val="dk1"/>
                          </a:solidFill>
                          <a:effectLst/>
                          <a:latin typeface="+mn-lt"/>
                          <a:ea typeface="+mn-ea"/>
                          <a:cs typeface="+mn-cs"/>
                        </a:rPr>
                        <a:t>を「</a:t>
                      </a:r>
                      <a:r>
                        <a:rPr kumimoji="1" lang="en-US" altLang="ja-JP" sz="800" b="0" i="0" kern="1200" dirty="0" smtClean="0">
                          <a:solidFill>
                            <a:schemeClr val="dk1"/>
                          </a:solidFill>
                          <a:effectLst/>
                          <a:latin typeface="+mn-lt"/>
                          <a:ea typeface="+mn-ea"/>
                          <a:cs typeface="+mn-cs"/>
                        </a:rPr>
                        <a:t>gat._</a:t>
                      </a:r>
                      <a:r>
                        <a:rPr kumimoji="1" lang="en-US" altLang="ja-JP" sz="800" b="0" i="0" kern="1200" dirty="0" err="1" smtClean="0">
                          <a:solidFill>
                            <a:schemeClr val="dk1"/>
                          </a:solidFill>
                          <a:effectLst/>
                          <a:latin typeface="+mn-lt"/>
                          <a:ea typeface="+mn-ea"/>
                          <a:cs typeface="+mn-cs"/>
                        </a:rPr>
                        <a:t>anonymizeIp</a:t>
                      </a:r>
                      <a:r>
                        <a:rPr kumimoji="1" lang="en-US" altLang="ja-JP" sz="800" b="0" i="0" kern="1200" dirty="0" smtClean="0">
                          <a:solidFill>
                            <a:schemeClr val="dk1"/>
                          </a:solidFill>
                          <a:effectLst/>
                          <a:latin typeface="+mn-lt"/>
                          <a:ea typeface="+mn-ea"/>
                          <a:cs typeface="+mn-cs"/>
                        </a:rPr>
                        <a:t>();</a:t>
                      </a:r>
                      <a:r>
                        <a:rPr kumimoji="1" lang="ja-JP" altLang="en-US" sz="800" b="0" i="0" kern="1200" dirty="0" smtClean="0">
                          <a:solidFill>
                            <a:schemeClr val="dk1"/>
                          </a:solidFill>
                          <a:effectLst/>
                          <a:latin typeface="+mn-lt"/>
                          <a:ea typeface="+mn-ea"/>
                          <a:cs typeface="+mn-cs"/>
                        </a:rPr>
                        <a:t>」コードで拡張しています。</a:t>
                      </a:r>
                    </a:p>
                    <a:p>
                      <a:endParaRPr kumimoji="1" lang="ja-JP" altLang="en-US" sz="800" dirty="0"/>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4096693186"/>
              </p:ext>
            </p:extLst>
          </p:nvPr>
        </p:nvGraphicFramePr>
        <p:xfrm>
          <a:off x="1524000" y="2721667"/>
          <a:ext cx="6096000" cy="1066800"/>
        </p:xfrm>
        <a:graphic>
          <a:graphicData uri="http://schemas.openxmlformats.org/drawingml/2006/table">
            <a:tbl>
              <a:tblPr firstRow="1" bandRow="1">
                <a:tableStyleId>{5C22544A-7EE6-4342-B048-85BDC9FD1C3A}</a:tableStyleId>
              </a:tblPr>
              <a:tblGrid>
                <a:gridCol w="3048000"/>
                <a:gridCol w="3048000"/>
              </a:tblGrid>
              <a:tr h="161937">
                <a:tc gridSpan="2">
                  <a:txBody>
                    <a:bodyPr/>
                    <a:lstStyle/>
                    <a:p>
                      <a:r>
                        <a:rPr kumimoji="1" lang="ja-JP" altLang="en-US" sz="800" b="0" i="0" kern="1200" dirty="0" smtClean="0">
                          <a:solidFill>
                            <a:schemeClr val="lt1"/>
                          </a:solidFill>
                          <a:effectLst/>
                          <a:latin typeface="+mn-lt"/>
                          <a:ea typeface="+mn-ea"/>
                          <a:cs typeface="+mn-cs"/>
                        </a:rPr>
                        <a:t>特定商取引法に基づく表示</a:t>
                      </a:r>
                      <a:endParaRPr kumimoji="1" lang="ja-JP" altLang="en-US" sz="800" dirty="0"/>
                    </a:p>
                  </a:txBody>
                  <a:tcPr/>
                </a:tc>
                <a:tc hMerge="1">
                  <a:txBody>
                    <a:bodyPr/>
                    <a:lstStyle/>
                    <a:p>
                      <a:endParaRPr kumimoji="1" lang="ja-JP" altLang="en-US" sz="800" dirty="0"/>
                    </a:p>
                  </a:txBody>
                  <a:tcPr/>
                </a:tc>
              </a:tr>
              <a:tr h="161937">
                <a:tc>
                  <a:txBody>
                    <a:bodyPr/>
                    <a:lstStyle/>
                    <a:p>
                      <a:r>
                        <a:rPr kumimoji="1" lang="ja-JP" altLang="en-US" sz="800" dirty="0" smtClean="0"/>
                        <a:t>ショップ名</a:t>
                      </a:r>
                      <a:endParaRPr kumimoji="1" lang="ja-JP" altLang="en-US" sz="800" dirty="0"/>
                    </a:p>
                  </a:txBody>
                  <a:tcPr/>
                </a:tc>
                <a:tc>
                  <a:txBody>
                    <a:bodyPr/>
                    <a:lstStyle/>
                    <a:p>
                      <a:r>
                        <a:rPr kumimoji="1" lang="en-US" altLang="ja-JP" sz="800" dirty="0" err="1" smtClean="0"/>
                        <a:t>pucapuca</a:t>
                      </a:r>
                      <a:endParaRPr kumimoji="1" lang="ja-JP" altLang="en-US" sz="800" dirty="0"/>
                    </a:p>
                  </a:txBody>
                  <a:tcPr/>
                </a:tc>
              </a:tr>
              <a:tr h="161937">
                <a:tc>
                  <a:txBody>
                    <a:bodyPr/>
                    <a:lstStyle/>
                    <a:p>
                      <a:r>
                        <a:rPr kumimoji="1" lang="ja-JP" altLang="en-US" sz="800" dirty="0" smtClean="0"/>
                        <a:t>運営会社名</a:t>
                      </a:r>
                      <a:endParaRPr kumimoji="1" lang="ja-JP" altLang="en-US" sz="800" dirty="0"/>
                    </a:p>
                  </a:txBody>
                  <a:tcPr/>
                </a:tc>
                <a:tc>
                  <a:txBody>
                    <a:bodyPr/>
                    <a:lstStyle/>
                    <a:p>
                      <a:r>
                        <a:rPr kumimoji="1" lang="ja-JP" altLang="en-US" sz="800" dirty="0" smtClean="0"/>
                        <a:t>スマビ合同会社</a:t>
                      </a:r>
                      <a:endParaRPr kumimoji="1" lang="ja-JP" altLang="en-US" sz="800" dirty="0"/>
                    </a:p>
                  </a:txBody>
                  <a:tcPr/>
                </a:tc>
              </a:tr>
              <a:tr h="161937">
                <a:tc>
                  <a:txBody>
                    <a:bodyPr/>
                    <a:lstStyle/>
                    <a:p>
                      <a:r>
                        <a:rPr kumimoji="1" lang="ja-JP" altLang="en-US" sz="800" dirty="0" smtClean="0"/>
                        <a:t>住所</a:t>
                      </a:r>
                      <a:endParaRPr kumimoji="1" lang="ja-JP" altLang="en-US" sz="800" dirty="0"/>
                    </a:p>
                  </a:txBody>
                  <a:tcPr/>
                </a:tc>
                <a:tc>
                  <a:txBody>
                    <a:bodyPr/>
                    <a:lstStyle/>
                    <a:p>
                      <a:r>
                        <a:rPr kumimoji="1" lang="ja-JP" altLang="en-US" sz="800" dirty="0" smtClean="0"/>
                        <a:t>東京都中野区大和町</a:t>
                      </a:r>
                      <a:r>
                        <a:rPr kumimoji="1" lang="en-US" altLang="ja-JP" sz="800" dirty="0" smtClean="0"/>
                        <a:t>1-37-3</a:t>
                      </a:r>
                      <a:endParaRPr kumimoji="1" lang="ja-JP" altLang="en-US" sz="800" dirty="0"/>
                    </a:p>
                  </a:txBody>
                  <a:tcPr/>
                </a:tc>
              </a:tr>
              <a:tr h="176866">
                <a:tc>
                  <a:txBody>
                    <a:bodyPr/>
                    <a:lstStyle/>
                    <a:p>
                      <a:r>
                        <a:rPr kumimoji="1" lang="ja-JP" altLang="en-US" sz="800" dirty="0" smtClean="0"/>
                        <a:t>連絡先</a:t>
                      </a:r>
                      <a:endParaRPr kumimoji="1" lang="ja-JP" altLang="en-US" sz="800" dirty="0"/>
                    </a:p>
                  </a:txBody>
                  <a:tcPr/>
                </a:tc>
                <a:tc>
                  <a:txBody>
                    <a:bodyPr/>
                    <a:lstStyle/>
                    <a:p>
                      <a:r>
                        <a:rPr kumimoji="1" lang="en-US" altLang="ja-JP" sz="800" dirty="0" smtClean="0"/>
                        <a:t>info@smabi.biz</a:t>
                      </a:r>
                      <a:endParaRPr kumimoji="1" lang="ja-JP" altLang="en-US" sz="800" dirty="0"/>
                    </a:p>
                  </a:txBody>
                  <a:tcPr/>
                </a:tc>
              </a:tr>
            </a:tbl>
          </a:graphicData>
        </a:graphic>
      </p:graphicFrame>
    </p:spTree>
    <p:extLst>
      <p:ext uri="{BB962C8B-B14F-4D97-AF65-F5344CB8AC3E}">
        <p14:creationId xmlns:p14="http://schemas.microsoft.com/office/powerpoint/2010/main" val="23459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114</Words>
  <Application>Microsoft Office PowerPoint</Application>
  <PresentationFormat>ユーザー設定</PresentationFormat>
  <Paragraphs>27</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Nomura_Fumiaki</dc:creator>
  <cp:lastModifiedBy>Nomura_Fumiaki</cp:lastModifiedBy>
  <cp:revision>2</cp:revision>
  <dcterms:created xsi:type="dcterms:W3CDTF">2016-04-17T02:39:48Z</dcterms:created>
  <dcterms:modified xsi:type="dcterms:W3CDTF">2016-04-17T02:51:42Z</dcterms:modified>
</cp:coreProperties>
</file>