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9144000" cy="270002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50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p:scale>
          <a:sx n="130" d="100"/>
          <a:sy n="130" d="100"/>
        </p:scale>
        <p:origin x="96" y="-2832"/>
      </p:cViewPr>
      <p:guideLst>
        <p:guide orient="horz" pos="8504"/>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418785"/>
            <a:ext cx="7772400" cy="940007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14181357"/>
            <a:ext cx="6858000" cy="6518796"/>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88487CD-0917-4655-A92D-531549C025DF}" type="datetimeFigureOut">
              <a:rPr kumimoji="1" lang="ja-JP" altLang="en-US" smtClean="0"/>
              <a:t>2016/4/17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3493BF-8547-43E2-830D-8562F89D8353}" type="slidenum">
              <a:rPr kumimoji="1" lang="ja-JP" altLang="en-US" smtClean="0"/>
              <a:t>‹#›</a:t>
            </a:fld>
            <a:endParaRPr kumimoji="1" lang="ja-JP" altLang="en-US"/>
          </a:p>
        </p:txBody>
      </p:sp>
    </p:spTree>
    <p:extLst>
      <p:ext uri="{BB962C8B-B14F-4D97-AF65-F5344CB8AC3E}">
        <p14:creationId xmlns:p14="http://schemas.microsoft.com/office/powerpoint/2010/main" val="636993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88487CD-0917-4655-A92D-531549C025DF}" type="datetimeFigureOut">
              <a:rPr kumimoji="1" lang="ja-JP" altLang="en-US" smtClean="0"/>
              <a:t>2016/4/17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3493BF-8547-43E2-830D-8562F89D8353}" type="slidenum">
              <a:rPr kumimoji="1" lang="ja-JP" altLang="en-US" smtClean="0"/>
              <a:t>‹#›</a:t>
            </a:fld>
            <a:endParaRPr kumimoji="1" lang="ja-JP" altLang="en-US"/>
          </a:p>
        </p:txBody>
      </p:sp>
    </p:spTree>
    <p:extLst>
      <p:ext uri="{BB962C8B-B14F-4D97-AF65-F5344CB8AC3E}">
        <p14:creationId xmlns:p14="http://schemas.microsoft.com/office/powerpoint/2010/main" val="3551732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1437511"/>
            <a:ext cx="1971675" cy="22881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1" y="1437511"/>
            <a:ext cx="5800725" cy="2288142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88487CD-0917-4655-A92D-531549C025DF}" type="datetimeFigureOut">
              <a:rPr kumimoji="1" lang="ja-JP" altLang="en-US" smtClean="0"/>
              <a:t>2016/4/17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3493BF-8547-43E2-830D-8562F89D8353}" type="slidenum">
              <a:rPr kumimoji="1" lang="ja-JP" altLang="en-US" smtClean="0"/>
              <a:t>‹#›</a:t>
            </a:fld>
            <a:endParaRPr kumimoji="1" lang="ja-JP" altLang="en-US"/>
          </a:p>
        </p:txBody>
      </p:sp>
    </p:spTree>
    <p:extLst>
      <p:ext uri="{BB962C8B-B14F-4D97-AF65-F5344CB8AC3E}">
        <p14:creationId xmlns:p14="http://schemas.microsoft.com/office/powerpoint/2010/main" val="4182906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88487CD-0917-4655-A92D-531549C025DF}" type="datetimeFigureOut">
              <a:rPr kumimoji="1" lang="ja-JP" altLang="en-US" smtClean="0"/>
              <a:t>2016/4/17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3493BF-8547-43E2-830D-8562F89D8353}" type="slidenum">
              <a:rPr kumimoji="1" lang="ja-JP" altLang="en-US" smtClean="0"/>
              <a:t>‹#›</a:t>
            </a:fld>
            <a:endParaRPr kumimoji="1" lang="ja-JP" altLang="en-US"/>
          </a:p>
        </p:txBody>
      </p:sp>
    </p:spTree>
    <p:extLst>
      <p:ext uri="{BB962C8B-B14F-4D97-AF65-F5344CB8AC3E}">
        <p14:creationId xmlns:p14="http://schemas.microsoft.com/office/powerpoint/2010/main" val="144774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6731308"/>
            <a:ext cx="7886700" cy="11231331"/>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18068892"/>
            <a:ext cx="7886700" cy="5906292"/>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88487CD-0917-4655-A92D-531549C025DF}" type="datetimeFigureOut">
              <a:rPr kumimoji="1" lang="ja-JP" altLang="en-US" smtClean="0"/>
              <a:t>2016/4/17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3493BF-8547-43E2-830D-8562F89D8353}" type="slidenum">
              <a:rPr kumimoji="1" lang="ja-JP" altLang="en-US" smtClean="0"/>
              <a:t>‹#›</a:t>
            </a:fld>
            <a:endParaRPr kumimoji="1" lang="ja-JP" altLang="en-US"/>
          </a:p>
        </p:txBody>
      </p:sp>
    </p:spTree>
    <p:extLst>
      <p:ext uri="{BB962C8B-B14F-4D97-AF65-F5344CB8AC3E}">
        <p14:creationId xmlns:p14="http://schemas.microsoft.com/office/powerpoint/2010/main" val="1081722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7187553"/>
            <a:ext cx="3886200" cy="1713137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7187553"/>
            <a:ext cx="3886200" cy="1713137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B88487CD-0917-4655-A92D-531549C025DF}" type="datetimeFigureOut">
              <a:rPr kumimoji="1" lang="ja-JP" altLang="en-US" smtClean="0"/>
              <a:t>2016/4/17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93493BF-8547-43E2-830D-8562F89D8353}" type="slidenum">
              <a:rPr kumimoji="1" lang="ja-JP" altLang="en-US" smtClean="0"/>
              <a:t>‹#›</a:t>
            </a:fld>
            <a:endParaRPr kumimoji="1" lang="ja-JP" altLang="en-US"/>
          </a:p>
        </p:txBody>
      </p:sp>
    </p:spTree>
    <p:extLst>
      <p:ext uri="{BB962C8B-B14F-4D97-AF65-F5344CB8AC3E}">
        <p14:creationId xmlns:p14="http://schemas.microsoft.com/office/powerpoint/2010/main" val="4171757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1437516"/>
            <a:ext cx="7886700" cy="5218791"/>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6618801"/>
            <a:ext cx="3868340" cy="324377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9862573"/>
            <a:ext cx="3868340" cy="14506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1" y="6618801"/>
            <a:ext cx="3887391" cy="324377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1" y="9862573"/>
            <a:ext cx="3887391" cy="14506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88487CD-0917-4655-A92D-531549C025DF}" type="datetimeFigureOut">
              <a:rPr kumimoji="1" lang="ja-JP" altLang="en-US" smtClean="0"/>
              <a:t>2016/4/17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93493BF-8547-43E2-830D-8562F89D8353}" type="slidenum">
              <a:rPr kumimoji="1" lang="ja-JP" altLang="en-US" smtClean="0"/>
              <a:t>‹#›</a:t>
            </a:fld>
            <a:endParaRPr kumimoji="1" lang="ja-JP" altLang="en-US"/>
          </a:p>
        </p:txBody>
      </p:sp>
    </p:spTree>
    <p:extLst>
      <p:ext uri="{BB962C8B-B14F-4D97-AF65-F5344CB8AC3E}">
        <p14:creationId xmlns:p14="http://schemas.microsoft.com/office/powerpoint/2010/main" val="2309229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88487CD-0917-4655-A92D-531549C025DF}" type="datetimeFigureOut">
              <a:rPr kumimoji="1" lang="ja-JP" altLang="en-US" smtClean="0"/>
              <a:t>2016/4/17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93493BF-8547-43E2-830D-8562F89D8353}" type="slidenum">
              <a:rPr kumimoji="1" lang="ja-JP" altLang="en-US" smtClean="0"/>
              <a:t>‹#›</a:t>
            </a:fld>
            <a:endParaRPr kumimoji="1" lang="ja-JP" altLang="en-US"/>
          </a:p>
        </p:txBody>
      </p:sp>
    </p:spTree>
    <p:extLst>
      <p:ext uri="{BB962C8B-B14F-4D97-AF65-F5344CB8AC3E}">
        <p14:creationId xmlns:p14="http://schemas.microsoft.com/office/powerpoint/2010/main" val="3392567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487CD-0917-4655-A92D-531549C025DF}" type="datetimeFigureOut">
              <a:rPr kumimoji="1" lang="ja-JP" altLang="en-US" smtClean="0"/>
              <a:t>2016/4/17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93493BF-8547-43E2-830D-8562F89D8353}" type="slidenum">
              <a:rPr kumimoji="1" lang="ja-JP" altLang="en-US" smtClean="0"/>
              <a:t>‹#›</a:t>
            </a:fld>
            <a:endParaRPr kumimoji="1" lang="ja-JP" altLang="en-US"/>
          </a:p>
        </p:txBody>
      </p:sp>
    </p:spTree>
    <p:extLst>
      <p:ext uri="{BB962C8B-B14F-4D97-AF65-F5344CB8AC3E}">
        <p14:creationId xmlns:p14="http://schemas.microsoft.com/office/powerpoint/2010/main" val="2236147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1800013"/>
            <a:ext cx="2949178" cy="6300047"/>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3887535"/>
            <a:ext cx="4629150" cy="1918764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8100060"/>
            <a:ext cx="2949178" cy="1500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88487CD-0917-4655-A92D-531549C025DF}" type="datetimeFigureOut">
              <a:rPr kumimoji="1" lang="ja-JP" altLang="en-US" smtClean="0"/>
              <a:t>2016/4/17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93493BF-8547-43E2-830D-8562F89D8353}" type="slidenum">
              <a:rPr kumimoji="1" lang="ja-JP" altLang="en-US" smtClean="0"/>
              <a:t>‹#›</a:t>
            </a:fld>
            <a:endParaRPr kumimoji="1" lang="ja-JP" altLang="en-US"/>
          </a:p>
        </p:txBody>
      </p:sp>
    </p:spTree>
    <p:extLst>
      <p:ext uri="{BB962C8B-B14F-4D97-AF65-F5344CB8AC3E}">
        <p14:creationId xmlns:p14="http://schemas.microsoft.com/office/powerpoint/2010/main" val="659974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1800013"/>
            <a:ext cx="2949178" cy="6300047"/>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3887535"/>
            <a:ext cx="4629150" cy="1918764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8100060"/>
            <a:ext cx="2949178" cy="1500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88487CD-0917-4655-A92D-531549C025DF}" type="datetimeFigureOut">
              <a:rPr kumimoji="1" lang="ja-JP" altLang="en-US" smtClean="0"/>
              <a:t>2016/4/17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93493BF-8547-43E2-830D-8562F89D8353}" type="slidenum">
              <a:rPr kumimoji="1" lang="ja-JP" altLang="en-US" smtClean="0"/>
              <a:t>‹#›</a:t>
            </a:fld>
            <a:endParaRPr kumimoji="1" lang="ja-JP" altLang="en-US"/>
          </a:p>
        </p:txBody>
      </p:sp>
    </p:spTree>
    <p:extLst>
      <p:ext uri="{BB962C8B-B14F-4D97-AF65-F5344CB8AC3E}">
        <p14:creationId xmlns:p14="http://schemas.microsoft.com/office/powerpoint/2010/main" val="2070931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437516"/>
            <a:ext cx="7886700" cy="5218791"/>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7187553"/>
            <a:ext cx="7886700" cy="17131379"/>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25025191"/>
            <a:ext cx="2057400" cy="1437511"/>
          </a:xfrm>
          <a:prstGeom prst="rect">
            <a:avLst/>
          </a:prstGeom>
        </p:spPr>
        <p:txBody>
          <a:bodyPr vert="horz" lIns="91440" tIns="45720" rIns="91440" bIns="45720" rtlCol="0" anchor="ctr"/>
          <a:lstStyle>
            <a:lvl1pPr algn="l">
              <a:defRPr sz="1200">
                <a:solidFill>
                  <a:schemeClr val="tx1">
                    <a:tint val="75000"/>
                  </a:schemeClr>
                </a:solidFill>
              </a:defRPr>
            </a:lvl1pPr>
          </a:lstStyle>
          <a:p>
            <a:fld id="{B88487CD-0917-4655-A92D-531549C025DF}" type="datetimeFigureOut">
              <a:rPr kumimoji="1" lang="ja-JP" altLang="en-US" smtClean="0"/>
              <a:t>2016/4/17</a:t>
            </a:fld>
            <a:endParaRPr kumimoji="1" lang="ja-JP" altLang="en-US"/>
          </a:p>
        </p:txBody>
      </p:sp>
      <p:sp>
        <p:nvSpPr>
          <p:cNvPr id="5" name="Footer Placeholder 4"/>
          <p:cNvSpPr>
            <a:spLocks noGrp="1"/>
          </p:cNvSpPr>
          <p:nvPr>
            <p:ph type="ftr" sz="quarter" idx="3"/>
          </p:nvPr>
        </p:nvSpPr>
        <p:spPr>
          <a:xfrm>
            <a:off x="3028950" y="25025191"/>
            <a:ext cx="3086100" cy="143751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25025191"/>
            <a:ext cx="2057400" cy="1437511"/>
          </a:xfrm>
          <a:prstGeom prst="rect">
            <a:avLst/>
          </a:prstGeom>
        </p:spPr>
        <p:txBody>
          <a:bodyPr vert="horz" lIns="91440" tIns="45720" rIns="91440" bIns="45720" rtlCol="0" anchor="ctr"/>
          <a:lstStyle>
            <a:lvl1pPr algn="r">
              <a:defRPr sz="1200">
                <a:solidFill>
                  <a:schemeClr val="tx1">
                    <a:tint val="75000"/>
                  </a:schemeClr>
                </a:solidFill>
              </a:defRPr>
            </a:lvl1pPr>
          </a:lstStyle>
          <a:p>
            <a:fld id="{C93493BF-8547-43E2-830D-8562F89D8353}" type="slidenum">
              <a:rPr kumimoji="1" lang="ja-JP" altLang="en-US" smtClean="0"/>
              <a:t>‹#›</a:t>
            </a:fld>
            <a:endParaRPr kumimoji="1" lang="ja-JP" altLang="en-US"/>
          </a:p>
        </p:txBody>
      </p:sp>
    </p:spTree>
    <p:extLst>
      <p:ext uri="{BB962C8B-B14F-4D97-AF65-F5344CB8AC3E}">
        <p14:creationId xmlns:p14="http://schemas.microsoft.com/office/powerpoint/2010/main" val="35483042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google.com/analytics/terms/" TargetMode="External"/><Relationship Id="rId2" Type="http://schemas.openxmlformats.org/officeDocument/2006/relationships/hyperlink" Target="https://tools.google.com/dlpage/gaoptout?hl=en" TargetMode="External"/><Relationship Id="rId1" Type="http://schemas.openxmlformats.org/officeDocument/2006/relationships/slideLayout" Target="../slideLayouts/slideLayout1.xml"/><Relationship Id="rId4" Type="http://schemas.openxmlformats.org/officeDocument/2006/relationships/hyperlink" Target="https://support.google.com/analytics/answer/6004245?hl=e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2603083394"/>
              </p:ext>
            </p:extLst>
          </p:nvPr>
        </p:nvGraphicFramePr>
        <p:xfrm>
          <a:off x="1524000" y="813353"/>
          <a:ext cx="6096000" cy="1706880"/>
        </p:xfrm>
        <a:graphic>
          <a:graphicData uri="http://schemas.openxmlformats.org/drawingml/2006/table">
            <a:tbl>
              <a:tblPr firstRow="1" bandRow="1">
                <a:tableStyleId>{5C22544A-7EE6-4342-B048-85BDC9FD1C3A}</a:tableStyleId>
              </a:tblPr>
              <a:tblGrid>
                <a:gridCol w="3048000"/>
                <a:gridCol w="3048000"/>
              </a:tblGrid>
              <a:tr h="176627">
                <a:tc gridSpan="2">
                  <a:txBody>
                    <a:bodyPr/>
                    <a:lstStyle/>
                    <a:p>
                      <a:r>
                        <a:rPr kumimoji="1" lang="en-US" altLang="ja-JP" sz="800" b="0" dirty="0" smtClean="0"/>
                        <a:t>Company profile</a:t>
                      </a:r>
                      <a:endParaRPr kumimoji="1" lang="ja-JP" altLang="en-US" sz="800" b="0" dirty="0"/>
                    </a:p>
                  </a:txBody>
                  <a:tcPr/>
                </a:tc>
                <a:tc hMerge="1">
                  <a:txBody>
                    <a:bodyPr/>
                    <a:lstStyle/>
                    <a:p>
                      <a:endParaRPr kumimoji="1" lang="ja-JP" altLang="en-US" sz="800" dirty="0"/>
                    </a:p>
                  </a:txBody>
                  <a:tcPr/>
                </a:tc>
              </a:tr>
              <a:tr h="176627">
                <a:tc>
                  <a:txBody>
                    <a:bodyPr/>
                    <a:lstStyle/>
                    <a:p>
                      <a:r>
                        <a:rPr kumimoji="1" lang="en-US" altLang="ja-JP" sz="800" dirty="0" smtClean="0"/>
                        <a:t>Company name</a:t>
                      </a:r>
                      <a:endParaRPr kumimoji="1" lang="ja-JP" altLang="en-US" sz="800" dirty="0"/>
                    </a:p>
                  </a:txBody>
                  <a:tcPr/>
                </a:tc>
                <a:tc>
                  <a:txBody>
                    <a:bodyPr/>
                    <a:lstStyle/>
                    <a:p>
                      <a:r>
                        <a:rPr kumimoji="1" lang="en-US" altLang="ja-JP" sz="800" dirty="0" err="1" smtClean="0"/>
                        <a:t>Smabi</a:t>
                      </a:r>
                      <a:r>
                        <a:rPr kumimoji="1" lang="en-US" altLang="ja-JP" sz="800" baseline="0" dirty="0" smtClean="0"/>
                        <a:t> LLC</a:t>
                      </a:r>
                      <a:endParaRPr kumimoji="1" lang="ja-JP" altLang="en-US" sz="800" dirty="0"/>
                    </a:p>
                  </a:txBody>
                  <a:tcPr/>
                </a:tc>
              </a:tr>
              <a:tr h="176627">
                <a:tc>
                  <a:txBody>
                    <a:bodyPr/>
                    <a:lstStyle/>
                    <a:p>
                      <a:r>
                        <a:rPr kumimoji="1" lang="en-US" altLang="ja-JP" sz="800" dirty="0" smtClean="0"/>
                        <a:t>Address</a:t>
                      </a:r>
                      <a:endParaRPr kumimoji="1" lang="ja-JP" altLang="en-US" sz="800" dirty="0"/>
                    </a:p>
                  </a:txBody>
                  <a:tcPr/>
                </a:tc>
                <a:tc>
                  <a:txBody>
                    <a:bodyPr/>
                    <a:lstStyle/>
                    <a:p>
                      <a:r>
                        <a:rPr kumimoji="1" lang="en-US" altLang="ja-JP" sz="800" dirty="0" smtClean="0"/>
                        <a:t>1-37-3,</a:t>
                      </a:r>
                      <a:r>
                        <a:rPr kumimoji="1" lang="en-US" altLang="ja-JP" sz="800" baseline="0" dirty="0" smtClean="0"/>
                        <a:t> Yamato-</a:t>
                      </a:r>
                      <a:r>
                        <a:rPr kumimoji="1" lang="en-US" altLang="ja-JP" sz="800" baseline="0" dirty="0" err="1" smtClean="0"/>
                        <a:t>cho</a:t>
                      </a:r>
                      <a:r>
                        <a:rPr kumimoji="1" lang="en-US" altLang="ja-JP" sz="800" baseline="0" dirty="0" smtClean="0"/>
                        <a:t>, Nakano-</a:t>
                      </a:r>
                      <a:r>
                        <a:rPr kumimoji="1" lang="en-US" altLang="ja-JP" sz="800" baseline="0" dirty="0" err="1" smtClean="0"/>
                        <a:t>ku</a:t>
                      </a:r>
                      <a:r>
                        <a:rPr kumimoji="1" lang="en-US" altLang="ja-JP" sz="800" baseline="0" dirty="0" smtClean="0"/>
                        <a:t>, Tokyo JAPAN</a:t>
                      </a:r>
                      <a:endParaRPr kumimoji="1" lang="ja-JP" altLang="en-US" sz="800" dirty="0"/>
                    </a:p>
                  </a:txBody>
                  <a:tcPr/>
                </a:tc>
              </a:tr>
              <a:tr h="176627">
                <a:tc>
                  <a:txBody>
                    <a:bodyPr/>
                    <a:lstStyle/>
                    <a:p>
                      <a:r>
                        <a:rPr kumimoji="1" lang="en-US" altLang="ja-JP" sz="800" dirty="0" smtClean="0"/>
                        <a:t>Establishment</a:t>
                      </a:r>
                      <a:endParaRPr kumimoji="1" lang="ja-JP" altLang="en-US" sz="800" dirty="0"/>
                    </a:p>
                  </a:txBody>
                  <a:tcPr/>
                </a:tc>
                <a:tc>
                  <a:txBody>
                    <a:bodyPr/>
                    <a:lstStyle/>
                    <a:p>
                      <a:r>
                        <a:rPr kumimoji="1" lang="en-US" altLang="ja-JP" sz="800" dirty="0" smtClean="0"/>
                        <a:t>01/Oct 2015</a:t>
                      </a:r>
                      <a:endParaRPr kumimoji="1" lang="ja-JP" altLang="en-US" sz="800" dirty="0"/>
                    </a:p>
                  </a:txBody>
                  <a:tcPr/>
                </a:tc>
              </a:tr>
              <a:tr h="176627">
                <a:tc>
                  <a:txBody>
                    <a:bodyPr/>
                    <a:lstStyle/>
                    <a:p>
                      <a:r>
                        <a:rPr kumimoji="1" lang="en-US" altLang="ja-JP" sz="800" dirty="0" smtClean="0"/>
                        <a:t>Capital</a:t>
                      </a:r>
                      <a:endParaRPr kumimoji="1" lang="ja-JP" altLang="en-US" sz="800" dirty="0"/>
                    </a:p>
                  </a:txBody>
                  <a:tcPr/>
                </a:tc>
                <a:tc>
                  <a:txBody>
                    <a:bodyPr/>
                    <a:lstStyle/>
                    <a:p>
                      <a:r>
                        <a:rPr kumimoji="1" lang="en-US" altLang="ja-JP" sz="800" dirty="0" smtClean="0"/>
                        <a:t>1,000,000</a:t>
                      </a:r>
                      <a:r>
                        <a:rPr kumimoji="1" lang="ja-JP" altLang="en-US" sz="800" baseline="0" dirty="0" smtClean="0"/>
                        <a:t> </a:t>
                      </a:r>
                      <a:r>
                        <a:rPr kumimoji="1" lang="en-US" altLang="ja-JP" sz="800" baseline="0" dirty="0" smtClean="0"/>
                        <a:t>JPY</a:t>
                      </a:r>
                      <a:endParaRPr kumimoji="1" lang="ja-JP" altLang="en-US" sz="800" dirty="0"/>
                    </a:p>
                  </a:txBody>
                  <a:tcPr/>
                </a:tc>
              </a:tr>
              <a:tr h="176627">
                <a:tc>
                  <a:txBody>
                    <a:bodyPr/>
                    <a:lstStyle/>
                    <a:p>
                      <a:r>
                        <a:rPr kumimoji="1" lang="en-US" altLang="ja-JP" sz="800" dirty="0" smtClean="0"/>
                        <a:t>President</a:t>
                      </a:r>
                      <a:endParaRPr kumimoji="1" lang="ja-JP" altLang="en-US" sz="800" dirty="0"/>
                    </a:p>
                  </a:txBody>
                  <a:tcPr/>
                </a:tc>
                <a:tc>
                  <a:txBody>
                    <a:bodyPr/>
                    <a:lstStyle/>
                    <a:p>
                      <a:r>
                        <a:rPr kumimoji="1" lang="en-US" altLang="ja-JP" sz="800" dirty="0" smtClean="0"/>
                        <a:t>Fumiaki Nomura</a:t>
                      </a:r>
                      <a:endParaRPr kumimoji="1" lang="ja-JP" altLang="en-US" sz="800" dirty="0"/>
                    </a:p>
                  </a:txBody>
                  <a:tcPr/>
                </a:tc>
              </a:tr>
              <a:tr h="176627">
                <a:tc>
                  <a:txBody>
                    <a:bodyPr/>
                    <a:lstStyle/>
                    <a:p>
                      <a:r>
                        <a:rPr kumimoji="1" lang="en-US" altLang="ja-JP" sz="800" dirty="0" smtClean="0"/>
                        <a:t>Main bank</a:t>
                      </a:r>
                      <a:endParaRPr kumimoji="1" lang="ja-JP" altLang="en-US" sz="800" dirty="0"/>
                    </a:p>
                  </a:txBody>
                  <a:tcPr/>
                </a:tc>
                <a:tc>
                  <a:txBody>
                    <a:bodyPr/>
                    <a:lstStyle/>
                    <a:p>
                      <a:r>
                        <a:rPr kumimoji="1" lang="en-US" altLang="ja-JP" sz="800" dirty="0" smtClean="0"/>
                        <a:t>Seibu</a:t>
                      </a:r>
                      <a:r>
                        <a:rPr kumimoji="1" lang="en-US" altLang="ja-JP" sz="800" baseline="0" dirty="0" smtClean="0"/>
                        <a:t> </a:t>
                      </a:r>
                      <a:r>
                        <a:rPr kumimoji="1" lang="en-US" altLang="ja-JP" sz="800" baseline="0" dirty="0" err="1" smtClean="0"/>
                        <a:t>shinkin</a:t>
                      </a:r>
                      <a:r>
                        <a:rPr kumimoji="1" lang="en-US" altLang="ja-JP" sz="800" baseline="0" dirty="0" smtClean="0"/>
                        <a:t> bank</a:t>
                      </a:r>
                      <a:endParaRPr kumimoji="1" lang="ja-JP" altLang="en-US" sz="800" dirty="0"/>
                    </a:p>
                  </a:txBody>
                  <a:tcPr/>
                </a:tc>
              </a:tr>
              <a:tr h="176627">
                <a:tc>
                  <a:txBody>
                    <a:bodyPr/>
                    <a:lstStyle/>
                    <a:p>
                      <a:r>
                        <a:rPr kumimoji="1" lang="en-US" altLang="ja-JP" sz="800" b="0" i="0" kern="1200" dirty="0" smtClean="0">
                          <a:solidFill>
                            <a:schemeClr val="dk1"/>
                          </a:solidFill>
                          <a:effectLst/>
                          <a:latin typeface="+mn-lt"/>
                          <a:ea typeface="+mn-ea"/>
                          <a:cs typeface="+mn-cs"/>
                        </a:rPr>
                        <a:t>Accounting period </a:t>
                      </a:r>
                      <a:endParaRPr kumimoji="1" lang="ja-JP" altLang="en-US" sz="800" dirty="0"/>
                    </a:p>
                  </a:txBody>
                  <a:tcPr/>
                </a:tc>
                <a:tc>
                  <a:txBody>
                    <a:bodyPr/>
                    <a:lstStyle/>
                    <a:p>
                      <a:r>
                        <a:rPr kumimoji="1" lang="en-US" altLang="ja-JP" sz="800" dirty="0" smtClean="0"/>
                        <a:t>January</a:t>
                      </a:r>
                      <a:endParaRPr kumimoji="1" lang="ja-JP" altLang="en-US" sz="800" dirty="0"/>
                    </a:p>
                  </a:txBody>
                  <a:tcPr/>
                </a:tc>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1752828570"/>
              </p:ext>
            </p:extLst>
          </p:nvPr>
        </p:nvGraphicFramePr>
        <p:xfrm>
          <a:off x="1524000" y="3989901"/>
          <a:ext cx="6096000" cy="3962400"/>
        </p:xfrm>
        <a:graphic>
          <a:graphicData uri="http://schemas.openxmlformats.org/drawingml/2006/table">
            <a:tbl>
              <a:tblPr firstRow="1" bandRow="1">
                <a:tableStyleId>{5C22544A-7EE6-4342-B048-85BDC9FD1C3A}</a:tableStyleId>
              </a:tblPr>
              <a:tblGrid>
                <a:gridCol w="6096000"/>
              </a:tblGrid>
              <a:tr h="0">
                <a:tc>
                  <a:txBody>
                    <a:bodyPr/>
                    <a:lstStyle/>
                    <a:p>
                      <a:r>
                        <a:rPr kumimoji="1" lang="en-US" altLang="ja-JP" sz="800" b="0" dirty="0" smtClean="0"/>
                        <a:t>Privacy</a:t>
                      </a:r>
                      <a:r>
                        <a:rPr kumimoji="1" lang="en-US" altLang="ja-JP" sz="800" b="0" baseline="0" dirty="0" smtClean="0"/>
                        <a:t> </a:t>
                      </a:r>
                      <a:r>
                        <a:rPr kumimoji="1" lang="en-US" altLang="ja-JP" sz="800" b="0" baseline="0" dirty="0" smtClean="0"/>
                        <a:t>policy</a:t>
                      </a:r>
                      <a:r>
                        <a:rPr kumimoji="1" lang="ja-JP" altLang="en-US" sz="800" b="0" baseline="0" dirty="0" smtClean="0"/>
                        <a:t> </a:t>
                      </a:r>
                      <a:r>
                        <a:rPr kumimoji="1" lang="en-US" altLang="ja-JP" sz="800" b="0" baseline="0" dirty="0" smtClean="0"/>
                        <a:t>statement</a:t>
                      </a:r>
                      <a:endParaRPr kumimoji="1" lang="ja-JP" altLang="en-US" sz="800" b="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kern="1200" dirty="0" smtClean="0">
                          <a:solidFill>
                            <a:schemeClr val="dk1"/>
                          </a:solidFill>
                          <a:effectLst/>
                          <a:latin typeface="+mn-lt"/>
                          <a:ea typeface="+mn-ea"/>
                          <a:cs typeface="+mn-cs"/>
                        </a:rPr>
                        <a:t>1. We respect personal data and are committed to full implementation and compliance with the data protection principles and all relevant provisions of the Hong Kong Personal Data (Privacy) Ordinance. We shall ensure that our staff handling personal data would comply with the required standards of security and confidentiality.</a:t>
                      </a:r>
                      <a:br>
                        <a:rPr kumimoji="1" lang="en-US" altLang="ja-JP" sz="800" b="0" i="0" kern="1200" dirty="0" smtClean="0">
                          <a:solidFill>
                            <a:schemeClr val="dk1"/>
                          </a:solidFill>
                          <a:effectLst/>
                          <a:latin typeface="+mn-lt"/>
                          <a:ea typeface="+mn-ea"/>
                          <a:cs typeface="+mn-cs"/>
                        </a:rPr>
                      </a:br>
                      <a:endParaRPr kumimoji="1" lang="en-US" altLang="ja-JP" sz="800" b="0" i="0" kern="1200" dirty="0" smtClean="0">
                        <a:solidFill>
                          <a:schemeClr val="dk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kern="1200" dirty="0" smtClean="0">
                          <a:solidFill>
                            <a:schemeClr val="dk1"/>
                          </a:solidFill>
                          <a:effectLst/>
                          <a:latin typeface="+mn-lt"/>
                          <a:ea typeface="+mn-ea"/>
                          <a:cs typeface="+mn-cs"/>
                        </a:rPr>
                        <a:t>2. Registration with this website http://www.pucapuca.co.jp (“Site”) would require you to give us your personal information (such as your age, sex, and email). We may also collect payment related information (such as credit card details) and other personal information that we believe to be relevant to your use of this Site.</a:t>
                      </a:r>
                      <a:br>
                        <a:rPr kumimoji="1" lang="en-US" altLang="ja-JP" sz="800" b="0" i="0" kern="1200" dirty="0" smtClean="0">
                          <a:solidFill>
                            <a:schemeClr val="dk1"/>
                          </a:solidFill>
                          <a:effectLst/>
                          <a:latin typeface="+mn-lt"/>
                          <a:ea typeface="+mn-ea"/>
                          <a:cs typeface="+mn-cs"/>
                        </a:rPr>
                      </a:br>
                      <a:r>
                        <a:rPr kumimoji="1" lang="en-US" altLang="ja-JP" sz="800" b="0" i="0" kern="1200" dirty="0" smtClean="0">
                          <a:solidFill>
                            <a:schemeClr val="dk1"/>
                          </a:solidFill>
                          <a:effectLst/>
                          <a:latin typeface="+mn-lt"/>
                          <a:ea typeface="+mn-ea"/>
                          <a:cs typeface="+mn-cs"/>
                        </a:rPr>
                        <a:t/>
                      </a:r>
                      <a:br>
                        <a:rPr kumimoji="1" lang="en-US" altLang="ja-JP" sz="800" b="0" i="0" kern="1200" dirty="0" smtClean="0">
                          <a:solidFill>
                            <a:schemeClr val="dk1"/>
                          </a:solidFill>
                          <a:effectLst/>
                          <a:latin typeface="+mn-lt"/>
                          <a:ea typeface="+mn-ea"/>
                          <a:cs typeface="+mn-cs"/>
                        </a:rPr>
                      </a:br>
                      <a:r>
                        <a:rPr kumimoji="1" lang="en-US" altLang="ja-JP" sz="800" b="0" i="0" kern="1200" dirty="0" smtClean="0">
                          <a:solidFill>
                            <a:schemeClr val="dk1"/>
                          </a:solidFill>
                          <a:effectLst/>
                          <a:latin typeface="+mn-lt"/>
                          <a:ea typeface="+mn-ea"/>
                          <a:cs typeface="+mn-cs"/>
                        </a:rPr>
                        <a:t>3. The personal data we collect may be used for our administrative, academic, research, statistical, marketing, audit and prescribed purposes as permitted by us and the law from time to time. We shall reveal personal information to any external organization only if required by law or with the prior consent of you. However, data may also be used in aggregate form for research and marketing purposes, and in such circumstances individual data shall not be revealed. Such data may be used by other companies under contractual activities with us for the above-mentioned purposes.</a:t>
                      </a:r>
                      <a:br>
                        <a:rPr kumimoji="1" lang="en-US" altLang="ja-JP" sz="800" b="0" i="0" kern="1200" dirty="0" smtClean="0">
                          <a:solidFill>
                            <a:schemeClr val="dk1"/>
                          </a:solidFill>
                          <a:effectLst/>
                          <a:latin typeface="+mn-lt"/>
                          <a:ea typeface="+mn-ea"/>
                          <a:cs typeface="+mn-cs"/>
                        </a:rPr>
                      </a:br>
                      <a:r>
                        <a:rPr kumimoji="1" lang="en-US" altLang="ja-JP" sz="800" b="0" i="0" kern="1200" dirty="0" smtClean="0">
                          <a:solidFill>
                            <a:schemeClr val="dk1"/>
                          </a:solidFill>
                          <a:effectLst/>
                          <a:latin typeface="+mn-lt"/>
                          <a:ea typeface="+mn-ea"/>
                          <a:cs typeface="+mn-cs"/>
                        </a:rPr>
                        <a:t/>
                      </a:r>
                      <a:br>
                        <a:rPr kumimoji="1" lang="en-US" altLang="ja-JP" sz="800" b="0" i="0" kern="1200" dirty="0" smtClean="0">
                          <a:solidFill>
                            <a:schemeClr val="dk1"/>
                          </a:solidFill>
                          <a:effectLst/>
                          <a:latin typeface="+mn-lt"/>
                          <a:ea typeface="+mn-ea"/>
                          <a:cs typeface="+mn-cs"/>
                        </a:rPr>
                      </a:br>
                      <a:r>
                        <a:rPr kumimoji="1" lang="en-US" altLang="ja-JP" sz="800" b="0" i="0" kern="1200" dirty="0" smtClean="0">
                          <a:solidFill>
                            <a:schemeClr val="dk1"/>
                          </a:solidFill>
                          <a:effectLst/>
                          <a:latin typeface="+mn-lt"/>
                          <a:ea typeface="+mn-ea"/>
                          <a:cs typeface="+mn-cs"/>
                        </a:rPr>
                        <a:t>4. The personal data supplied to us such as email addresses may be used for communication and promotion provided that you always have the right to refuse receiving further marketing materials.</a:t>
                      </a:r>
                      <a:br>
                        <a:rPr kumimoji="1" lang="en-US" altLang="ja-JP" sz="800" b="0" i="0" kern="1200" dirty="0" smtClean="0">
                          <a:solidFill>
                            <a:schemeClr val="dk1"/>
                          </a:solidFill>
                          <a:effectLst/>
                          <a:latin typeface="+mn-lt"/>
                          <a:ea typeface="+mn-ea"/>
                          <a:cs typeface="+mn-cs"/>
                        </a:rPr>
                      </a:br>
                      <a:endParaRPr kumimoji="1" lang="en-US" altLang="ja-JP" sz="800" b="0" i="0" kern="1200" dirty="0" smtClean="0">
                        <a:solidFill>
                          <a:schemeClr val="dk1"/>
                        </a:solidFill>
                        <a:effectLst/>
                        <a:latin typeface="+mn-lt"/>
                        <a:ea typeface="+mn-ea"/>
                        <a:cs typeface="+mn-cs"/>
                      </a:endParaRPr>
                    </a:p>
                    <a:p>
                      <a:r>
                        <a:rPr kumimoji="1" lang="en-US" altLang="ja-JP" sz="800" b="0" i="0" kern="1200" dirty="0" smtClean="0">
                          <a:solidFill>
                            <a:schemeClr val="dk1"/>
                          </a:solidFill>
                          <a:effectLst/>
                          <a:latin typeface="+mn-lt"/>
                          <a:ea typeface="+mn-ea"/>
                          <a:cs typeface="+mn-cs"/>
                        </a:rPr>
                        <a:t>5. Under the Japanese Personal Data (Privacy) Ordinance, individuals have the right to request access to and correction of their personal data. It is also our intention to keep your personal information on our records accurate and up-to-date.</a:t>
                      </a:r>
                    </a:p>
                    <a:p>
                      <a:r>
                        <a:rPr kumimoji="1" lang="en-US" altLang="ja-JP" sz="800" b="0" i="0" kern="1200" dirty="0" smtClean="0">
                          <a:solidFill>
                            <a:schemeClr val="dk1"/>
                          </a:solidFill>
                          <a:effectLst/>
                          <a:latin typeface="+mn-lt"/>
                          <a:ea typeface="+mn-ea"/>
                          <a:cs typeface="+mn-cs"/>
                        </a:rPr>
                        <a:t>We could also delete certain personal information held by us should you wish us to do so but this may affect your use of the Site and/ or our services to you.</a:t>
                      </a:r>
                    </a:p>
                    <a:p>
                      <a:r>
                        <a:rPr kumimoji="1" lang="ja-JP" altLang="en-US" sz="800" b="0" i="0" kern="1200" dirty="0" smtClean="0">
                          <a:solidFill>
                            <a:schemeClr val="dk1"/>
                          </a:solidFill>
                          <a:effectLst/>
                          <a:latin typeface="+mn-lt"/>
                          <a:ea typeface="+mn-ea"/>
                          <a:cs typeface="+mn-cs"/>
                        </a:rPr>
                        <a:t/>
                      </a:r>
                      <a:br>
                        <a:rPr kumimoji="1" lang="ja-JP" altLang="en-US" sz="800" b="0" i="0" kern="1200" dirty="0" smtClean="0">
                          <a:solidFill>
                            <a:schemeClr val="dk1"/>
                          </a:solidFill>
                          <a:effectLst/>
                          <a:latin typeface="+mn-lt"/>
                          <a:ea typeface="+mn-ea"/>
                          <a:cs typeface="+mn-cs"/>
                        </a:rPr>
                      </a:br>
                      <a:r>
                        <a:rPr kumimoji="1" lang="en-US" altLang="ja-JP" sz="800" b="0" i="0" kern="1200" dirty="0" smtClean="0">
                          <a:solidFill>
                            <a:schemeClr val="dk1"/>
                          </a:solidFill>
                          <a:effectLst/>
                          <a:latin typeface="+mn-lt"/>
                          <a:ea typeface="+mn-ea"/>
                          <a:cs typeface="+mn-cs"/>
                        </a:rPr>
                        <a:t>6.contact</a:t>
                      </a:r>
                      <a:r>
                        <a:rPr kumimoji="1" lang="ja-JP" altLang="en-US" sz="800" b="0" i="0" kern="1200" dirty="0" smtClean="0">
                          <a:solidFill>
                            <a:schemeClr val="dk1"/>
                          </a:solidFill>
                          <a:effectLst/>
                          <a:latin typeface="+mn-lt"/>
                          <a:ea typeface="+mn-ea"/>
                          <a:cs typeface="+mn-cs"/>
                        </a:rPr>
                        <a:t/>
                      </a:r>
                      <a:br>
                        <a:rPr kumimoji="1" lang="ja-JP" altLang="en-US" sz="800" b="0" i="0" kern="1200" dirty="0" smtClean="0">
                          <a:solidFill>
                            <a:schemeClr val="dk1"/>
                          </a:solidFill>
                          <a:effectLst/>
                          <a:latin typeface="+mn-lt"/>
                          <a:ea typeface="+mn-ea"/>
                          <a:cs typeface="+mn-cs"/>
                        </a:rPr>
                      </a:br>
                      <a:r>
                        <a:rPr kumimoji="1" lang="en-US" altLang="ja-JP" sz="800" b="0" i="0" kern="1200" dirty="0" err="1" smtClean="0">
                          <a:solidFill>
                            <a:schemeClr val="dk1"/>
                          </a:solidFill>
                          <a:effectLst/>
                          <a:latin typeface="+mn-lt"/>
                          <a:ea typeface="+mn-ea"/>
                          <a:cs typeface="+mn-cs"/>
                        </a:rPr>
                        <a:t>Smabi</a:t>
                      </a:r>
                      <a:r>
                        <a:rPr kumimoji="1" lang="en-US" altLang="ja-JP" sz="800" b="0" i="0" kern="1200" baseline="0" dirty="0" smtClean="0">
                          <a:solidFill>
                            <a:schemeClr val="dk1"/>
                          </a:solidFill>
                          <a:effectLst/>
                          <a:latin typeface="+mn-lt"/>
                          <a:ea typeface="+mn-ea"/>
                          <a:cs typeface="+mn-cs"/>
                        </a:rPr>
                        <a:t> LLC</a:t>
                      </a:r>
                      <a:br>
                        <a:rPr kumimoji="1" lang="en-US" altLang="ja-JP" sz="800" b="0" i="0" kern="1200" baseline="0" dirty="0" smtClean="0">
                          <a:solidFill>
                            <a:schemeClr val="dk1"/>
                          </a:solidFill>
                          <a:effectLst/>
                          <a:latin typeface="+mn-lt"/>
                          <a:ea typeface="+mn-ea"/>
                          <a:cs typeface="+mn-cs"/>
                        </a:rPr>
                      </a:br>
                      <a:r>
                        <a:rPr kumimoji="1" lang="en-US" altLang="ja-JP" sz="800" b="0" i="0" kern="1200" baseline="0" dirty="0" smtClean="0">
                          <a:solidFill>
                            <a:schemeClr val="dk1"/>
                          </a:solidFill>
                          <a:effectLst/>
                          <a:latin typeface="+mn-lt"/>
                          <a:ea typeface="+mn-ea"/>
                          <a:cs typeface="+mn-cs"/>
                        </a:rPr>
                        <a:t>1-37-3,Yamato-cho, Nakano-</a:t>
                      </a:r>
                      <a:r>
                        <a:rPr kumimoji="1" lang="en-US" altLang="ja-JP" sz="800" b="0" i="0" kern="1200" baseline="0" dirty="0" err="1" smtClean="0">
                          <a:solidFill>
                            <a:schemeClr val="dk1"/>
                          </a:solidFill>
                          <a:effectLst/>
                          <a:latin typeface="+mn-lt"/>
                          <a:ea typeface="+mn-ea"/>
                          <a:cs typeface="+mn-cs"/>
                        </a:rPr>
                        <a:t>ku</a:t>
                      </a:r>
                      <a:r>
                        <a:rPr kumimoji="1" lang="en-US" altLang="ja-JP" sz="800" b="0" i="0" kern="1200" baseline="0" dirty="0" smtClean="0">
                          <a:solidFill>
                            <a:schemeClr val="dk1"/>
                          </a:solidFill>
                          <a:effectLst/>
                          <a:latin typeface="+mn-lt"/>
                          <a:ea typeface="+mn-ea"/>
                          <a:cs typeface="+mn-cs"/>
                        </a:rPr>
                        <a:t>, </a:t>
                      </a:r>
                      <a:r>
                        <a:rPr kumimoji="1" lang="en-US" altLang="ja-JP" sz="800" b="0" i="0" kern="1200" dirty="0" smtClean="0">
                          <a:solidFill>
                            <a:schemeClr val="dk1"/>
                          </a:solidFill>
                          <a:effectLst/>
                          <a:latin typeface="+mn-lt"/>
                          <a:ea typeface="+mn-ea"/>
                          <a:cs typeface="+mn-cs"/>
                        </a:rPr>
                        <a:t>1650034 Tokyo JAPAN</a:t>
                      </a:r>
                      <a:br>
                        <a:rPr kumimoji="1" lang="en-US" altLang="ja-JP" sz="800" b="0" i="0" kern="1200" dirty="0" smtClean="0">
                          <a:solidFill>
                            <a:schemeClr val="dk1"/>
                          </a:solidFill>
                          <a:effectLst/>
                          <a:latin typeface="+mn-lt"/>
                          <a:ea typeface="+mn-ea"/>
                          <a:cs typeface="+mn-cs"/>
                        </a:rPr>
                      </a:br>
                      <a:r>
                        <a:rPr kumimoji="1" lang="en-US" altLang="ja-JP" sz="800" b="0" i="0" kern="1200" dirty="0" smtClean="0">
                          <a:solidFill>
                            <a:schemeClr val="dk1"/>
                          </a:solidFill>
                          <a:effectLst/>
                          <a:latin typeface="+mn-lt"/>
                          <a:ea typeface="+mn-ea"/>
                          <a:cs typeface="+mn-cs"/>
                        </a:rPr>
                        <a:t>pucapuca@smabi.biz</a:t>
                      </a:r>
                    </a:p>
                    <a:p>
                      <a:endParaRPr kumimoji="1" lang="en-US" altLang="ja-JP" sz="800" b="0" i="0" kern="1200" dirty="0" smtClean="0">
                        <a:solidFill>
                          <a:schemeClr val="dk1"/>
                        </a:solidFill>
                        <a:effectLst/>
                        <a:latin typeface="+mn-lt"/>
                        <a:ea typeface="+mn-ea"/>
                        <a:cs typeface="+mn-cs"/>
                      </a:endParaRPr>
                    </a:p>
                    <a:p>
                      <a:r>
                        <a:rPr kumimoji="1" lang="en-US" altLang="ja-JP" sz="800" b="0" i="0" kern="1200" dirty="0" smtClean="0">
                          <a:solidFill>
                            <a:schemeClr val="dk1"/>
                          </a:solidFill>
                          <a:effectLst/>
                          <a:latin typeface="+mn-lt"/>
                          <a:ea typeface="+mn-ea"/>
                          <a:cs typeface="+mn-cs"/>
                        </a:rPr>
                        <a:t>We</a:t>
                      </a:r>
                      <a:r>
                        <a:rPr kumimoji="1" lang="en-US" altLang="ja-JP" sz="800" b="0" i="0" kern="1200" baseline="0" dirty="0" smtClean="0">
                          <a:solidFill>
                            <a:schemeClr val="dk1"/>
                          </a:solidFill>
                          <a:effectLst/>
                          <a:latin typeface="+mn-lt"/>
                          <a:ea typeface="+mn-ea"/>
                          <a:cs typeface="+mn-cs"/>
                        </a:rPr>
                        <a:t> follow </a:t>
                      </a:r>
                      <a:r>
                        <a:rPr kumimoji="1" lang="en-US" altLang="ja-JP" sz="800" b="0" i="0" kern="1200" dirty="0" smtClean="0">
                          <a:solidFill>
                            <a:schemeClr val="dk1"/>
                          </a:solidFill>
                          <a:effectLst/>
                          <a:latin typeface="+mn-lt"/>
                          <a:ea typeface="+mn-ea"/>
                          <a:cs typeface="+mn-cs"/>
                        </a:rPr>
                        <a:t>Google Analytics</a:t>
                      </a:r>
                      <a:r>
                        <a:rPr kumimoji="1" lang="ja-JP" altLang="en-US" sz="800" b="0" i="0" kern="1200" baseline="0" dirty="0" smtClean="0">
                          <a:solidFill>
                            <a:schemeClr val="dk1"/>
                          </a:solidFill>
                          <a:effectLst/>
                          <a:latin typeface="+mn-lt"/>
                          <a:ea typeface="+mn-ea"/>
                          <a:cs typeface="+mn-cs"/>
                        </a:rPr>
                        <a:t> </a:t>
                      </a:r>
                      <a:r>
                        <a:rPr kumimoji="1" lang="en-US" altLang="ja-JP" sz="800" b="0" i="0" kern="1200" baseline="0" dirty="0" smtClean="0">
                          <a:solidFill>
                            <a:schemeClr val="dk1"/>
                          </a:solidFill>
                          <a:effectLst/>
                          <a:latin typeface="+mn-lt"/>
                          <a:ea typeface="+mn-ea"/>
                          <a:cs typeface="+mn-cs"/>
                        </a:rPr>
                        <a:t>policy</a:t>
                      </a:r>
                      <a:r>
                        <a:rPr kumimoji="1" lang="ja-JP" altLang="en-US" sz="800" b="0" i="0" kern="1200" baseline="0" dirty="0" smtClean="0">
                          <a:solidFill>
                            <a:schemeClr val="dk1"/>
                          </a:solidFill>
                          <a:effectLst/>
                          <a:latin typeface="+mn-lt"/>
                          <a:ea typeface="+mn-ea"/>
                          <a:cs typeface="+mn-cs"/>
                        </a:rPr>
                        <a:t> </a:t>
                      </a:r>
                      <a:r>
                        <a:rPr kumimoji="1" lang="en-US" altLang="ja-JP" sz="800" b="0" i="0" kern="1200" baseline="0" dirty="0" smtClean="0">
                          <a:solidFill>
                            <a:schemeClr val="dk1"/>
                          </a:solidFill>
                          <a:effectLst/>
                          <a:latin typeface="+mn-lt"/>
                          <a:ea typeface="+mn-ea"/>
                          <a:cs typeface="+mn-cs"/>
                        </a:rPr>
                        <a:t/>
                      </a:r>
                      <a:br>
                        <a:rPr kumimoji="1" lang="en-US" altLang="ja-JP" sz="800" b="0" i="0" kern="1200" baseline="0" dirty="0" smtClean="0">
                          <a:solidFill>
                            <a:schemeClr val="dk1"/>
                          </a:solidFill>
                          <a:effectLst/>
                          <a:latin typeface="+mn-lt"/>
                          <a:ea typeface="+mn-ea"/>
                          <a:cs typeface="+mn-cs"/>
                        </a:rPr>
                      </a:br>
                      <a:r>
                        <a:rPr kumimoji="1" lang="en-US" altLang="ja-JP" sz="800" b="0" i="0" u="none" strike="noStrike" kern="1200" dirty="0" smtClean="0">
                          <a:solidFill>
                            <a:schemeClr val="dk1"/>
                          </a:solidFill>
                          <a:effectLst/>
                          <a:latin typeface="+mn-lt"/>
                          <a:ea typeface="+mn-ea"/>
                          <a:cs typeface="+mn-cs"/>
                          <a:hlinkClick r:id="rId2"/>
                        </a:rPr>
                        <a:t>https</a:t>
                      </a:r>
                      <a:r>
                        <a:rPr kumimoji="1" lang="en-US" altLang="ja-JP" sz="800" b="0" i="0" u="none" strike="noStrike" kern="1200" dirty="0" smtClean="0">
                          <a:solidFill>
                            <a:schemeClr val="dk1"/>
                          </a:solidFill>
                          <a:effectLst/>
                          <a:latin typeface="+mn-lt"/>
                          <a:ea typeface="+mn-ea"/>
                          <a:cs typeface="+mn-cs"/>
                          <a:hlinkClick r:id="rId2"/>
                        </a:rPr>
                        <a:t>://tools.google.com/dlpage/gaoptout?hl=en</a:t>
                      </a:r>
                      <a:r>
                        <a:rPr kumimoji="1" lang="ja-JP" altLang="en-US" sz="800" b="0" i="0" kern="1200" dirty="0" smtClean="0">
                          <a:solidFill>
                            <a:schemeClr val="dk1"/>
                          </a:solidFill>
                          <a:effectLst/>
                          <a:latin typeface="+mn-lt"/>
                          <a:ea typeface="+mn-ea"/>
                          <a:cs typeface="+mn-cs"/>
                        </a:rPr>
                        <a:t/>
                      </a:r>
                      <a:br>
                        <a:rPr kumimoji="1" lang="ja-JP" altLang="en-US" sz="800" b="0" i="0" kern="1200" dirty="0" smtClean="0">
                          <a:solidFill>
                            <a:schemeClr val="dk1"/>
                          </a:solidFill>
                          <a:effectLst/>
                          <a:latin typeface="+mn-lt"/>
                          <a:ea typeface="+mn-ea"/>
                          <a:cs typeface="+mn-cs"/>
                        </a:rPr>
                      </a:br>
                      <a:r>
                        <a:rPr kumimoji="1" lang="ja-JP" altLang="en-US" sz="800" b="0" i="0" u="none" strike="noStrike" kern="1200" dirty="0" smtClean="0">
                          <a:solidFill>
                            <a:schemeClr val="dk1"/>
                          </a:solidFill>
                          <a:effectLst/>
                          <a:latin typeface="+mn-lt"/>
                          <a:ea typeface="+mn-ea"/>
                          <a:cs typeface="+mn-cs"/>
                          <a:hlinkClick r:id="rId3"/>
                        </a:rPr>
                        <a:t> </a:t>
                      </a:r>
                      <a:r>
                        <a:rPr kumimoji="1" lang="en-US" altLang="ja-JP" sz="800" b="0" i="0" u="none" strike="noStrike" kern="1200" dirty="0" smtClean="0">
                          <a:solidFill>
                            <a:schemeClr val="dk1"/>
                          </a:solidFill>
                          <a:effectLst/>
                          <a:latin typeface="+mn-lt"/>
                          <a:ea typeface="+mn-ea"/>
                          <a:cs typeface="+mn-cs"/>
                          <a:hlinkClick r:id="rId3"/>
                        </a:rPr>
                        <a:t>Google analytics</a:t>
                      </a:r>
                      <a:r>
                        <a:rPr kumimoji="1" lang="en-US" altLang="ja-JP" sz="800" b="0" i="0" u="none" strike="noStrike" kern="1200" baseline="0" dirty="0" smtClean="0">
                          <a:solidFill>
                            <a:schemeClr val="dk1"/>
                          </a:solidFill>
                          <a:effectLst/>
                          <a:latin typeface="+mn-lt"/>
                          <a:ea typeface="+mn-ea"/>
                          <a:cs typeface="+mn-cs"/>
                          <a:hlinkClick r:id="rId3"/>
                        </a:rPr>
                        <a:t> service </a:t>
                      </a:r>
                      <a:r>
                        <a:rPr kumimoji="1" lang="ja-JP" altLang="en-US" sz="800" b="0" i="0" kern="1200" dirty="0" smtClean="0">
                          <a:solidFill>
                            <a:schemeClr val="dk1"/>
                          </a:solidFill>
                          <a:effectLst/>
                          <a:latin typeface="+mn-lt"/>
                          <a:ea typeface="+mn-ea"/>
                          <a:cs typeface="+mn-cs"/>
                        </a:rPr>
                        <a:t> </a:t>
                      </a:r>
                      <a:r>
                        <a:rPr kumimoji="1" lang="en-US" altLang="ja-JP" sz="800" b="0" i="0" kern="1200" dirty="0" smtClean="0">
                          <a:solidFill>
                            <a:schemeClr val="dk1"/>
                          </a:solidFill>
                          <a:effectLst/>
                          <a:latin typeface="+mn-lt"/>
                          <a:ea typeface="+mn-ea"/>
                          <a:cs typeface="+mn-cs"/>
                        </a:rPr>
                        <a:t>/ </a:t>
                      </a:r>
                      <a:r>
                        <a:rPr kumimoji="1" lang="en-US" altLang="ja-JP" sz="800" b="0" i="0" u="none" strike="noStrike" kern="1200" dirty="0" smtClean="0">
                          <a:solidFill>
                            <a:schemeClr val="dk1"/>
                          </a:solidFill>
                          <a:effectLst/>
                          <a:latin typeface="+mn-lt"/>
                          <a:ea typeface="+mn-ea"/>
                          <a:cs typeface="+mn-cs"/>
                          <a:hlinkClick r:id="rId4"/>
                        </a:rPr>
                        <a:t>Google</a:t>
                      </a:r>
                      <a:r>
                        <a:rPr kumimoji="1" lang="en-US" altLang="ja-JP" sz="800" b="0" i="0" u="none" strike="noStrike" kern="1200" baseline="0" dirty="0" smtClean="0">
                          <a:solidFill>
                            <a:schemeClr val="dk1"/>
                          </a:solidFill>
                          <a:effectLst/>
                          <a:latin typeface="+mn-lt"/>
                          <a:ea typeface="+mn-ea"/>
                          <a:cs typeface="+mn-cs"/>
                          <a:hlinkClick r:id="rId4"/>
                        </a:rPr>
                        <a:t> privacy policy</a:t>
                      </a:r>
                      <a:endParaRPr kumimoji="1" lang="ja-JP" altLang="en-US" sz="800" dirty="0"/>
                    </a:p>
                  </a:txBody>
                  <a:tcPr/>
                </a:tc>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2476601803"/>
              </p:ext>
            </p:extLst>
          </p:nvPr>
        </p:nvGraphicFramePr>
        <p:xfrm>
          <a:off x="1524000" y="2721667"/>
          <a:ext cx="6096000" cy="1066800"/>
        </p:xfrm>
        <a:graphic>
          <a:graphicData uri="http://schemas.openxmlformats.org/drawingml/2006/table">
            <a:tbl>
              <a:tblPr firstRow="1" bandRow="1">
                <a:tableStyleId>{5C22544A-7EE6-4342-B048-85BDC9FD1C3A}</a:tableStyleId>
              </a:tblPr>
              <a:tblGrid>
                <a:gridCol w="3048000"/>
                <a:gridCol w="3048000"/>
              </a:tblGrid>
              <a:tr h="161937">
                <a:tc gridSpan="2">
                  <a:txBody>
                    <a:bodyPr/>
                    <a:lstStyle/>
                    <a:p>
                      <a:r>
                        <a:rPr kumimoji="1" lang="en-US" altLang="ja-JP" sz="800" b="0" i="0" kern="1200" dirty="0" smtClean="0">
                          <a:solidFill>
                            <a:schemeClr val="lt1"/>
                          </a:solidFill>
                          <a:effectLst/>
                          <a:latin typeface="+mn-lt"/>
                          <a:ea typeface="+mn-ea"/>
                          <a:cs typeface="+mn-cs"/>
                        </a:rPr>
                        <a:t>Act on Specified Commercial Transactions</a:t>
                      </a:r>
                      <a:endParaRPr kumimoji="1" lang="en-US" altLang="ja-JP" sz="800" b="0" i="0" kern="1200" dirty="0">
                        <a:solidFill>
                          <a:schemeClr val="lt1"/>
                        </a:solidFill>
                        <a:effectLst/>
                        <a:latin typeface="+mn-lt"/>
                        <a:ea typeface="+mn-ea"/>
                        <a:cs typeface="+mn-cs"/>
                      </a:endParaRPr>
                    </a:p>
                  </a:txBody>
                  <a:tcPr/>
                </a:tc>
                <a:tc hMerge="1">
                  <a:txBody>
                    <a:bodyPr/>
                    <a:lstStyle/>
                    <a:p>
                      <a:endParaRPr kumimoji="1" lang="ja-JP" altLang="en-US" sz="800" dirty="0"/>
                    </a:p>
                  </a:txBody>
                  <a:tcPr/>
                </a:tc>
              </a:tr>
              <a:tr h="161937">
                <a:tc>
                  <a:txBody>
                    <a:bodyPr/>
                    <a:lstStyle/>
                    <a:p>
                      <a:r>
                        <a:rPr kumimoji="1" lang="en-US" altLang="ja-JP" sz="800" dirty="0" smtClean="0"/>
                        <a:t>Shop</a:t>
                      </a:r>
                      <a:r>
                        <a:rPr kumimoji="1" lang="en-US" altLang="ja-JP" sz="800" baseline="0" dirty="0" smtClean="0"/>
                        <a:t> name</a:t>
                      </a:r>
                      <a:endParaRPr kumimoji="1" lang="ja-JP" altLang="en-US" sz="800" dirty="0"/>
                    </a:p>
                  </a:txBody>
                  <a:tcPr/>
                </a:tc>
                <a:tc>
                  <a:txBody>
                    <a:bodyPr/>
                    <a:lstStyle/>
                    <a:p>
                      <a:r>
                        <a:rPr kumimoji="1" lang="en-US" altLang="ja-JP" sz="800" dirty="0" err="1" smtClean="0"/>
                        <a:t>pucapuca</a:t>
                      </a:r>
                      <a:endParaRPr kumimoji="1" lang="ja-JP" altLang="en-US" sz="800" dirty="0"/>
                    </a:p>
                  </a:txBody>
                  <a:tcPr/>
                </a:tc>
              </a:tr>
              <a:tr h="161937">
                <a:tc>
                  <a:txBody>
                    <a:bodyPr/>
                    <a:lstStyle/>
                    <a:p>
                      <a:r>
                        <a:rPr kumimoji="1" lang="en-US" altLang="ja-JP" sz="800" dirty="0" smtClean="0"/>
                        <a:t>Company</a:t>
                      </a:r>
                      <a:endParaRPr kumimoji="1" lang="ja-JP" altLang="en-US" sz="800" dirty="0"/>
                    </a:p>
                  </a:txBody>
                  <a:tcPr/>
                </a:tc>
                <a:tc>
                  <a:txBody>
                    <a:bodyPr/>
                    <a:lstStyle/>
                    <a:p>
                      <a:r>
                        <a:rPr kumimoji="1" lang="en-US" altLang="ja-JP" sz="800" dirty="0" err="1" smtClean="0"/>
                        <a:t>Smabi</a:t>
                      </a:r>
                      <a:r>
                        <a:rPr kumimoji="1" lang="en-US" altLang="ja-JP" sz="800" baseline="0" dirty="0" smtClean="0"/>
                        <a:t> LLC</a:t>
                      </a:r>
                      <a:endParaRPr kumimoji="1" lang="ja-JP" altLang="en-US" sz="800" dirty="0"/>
                    </a:p>
                  </a:txBody>
                  <a:tcPr/>
                </a:tc>
              </a:tr>
              <a:tr h="161937">
                <a:tc>
                  <a:txBody>
                    <a:bodyPr/>
                    <a:lstStyle/>
                    <a:p>
                      <a:r>
                        <a:rPr kumimoji="1" lang="en-US" altLang="ja-JP" sz="800" dirty="0" smtClean="0"/>
                        <a:t>Address</a:t>
                      </a:r>
                      <a:endParaRPr kumimoji="1" lang="ja-JP"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smtClean="0"/>
                        <a:t>1-37-3,</a:t>
                      </a:r>
                      <a:r>
                        <a:rPr kumimoji="1" lang="en-US" altLang="ja-JP" sz="800" baseline="0" dirty="0" smtClean="0"/>
                        <a:t> Yamato-</a:t>
                      </a:r>
                      <a:r>
                        <a:rPr kumimoji="1" lang="en-US" altLang="ja-JP" sz="800" baseline="0" dirty="0" err="1" smtClean="0"/>
                        <a:t>cho</a:t>
                      </a:r>
                      <a:r>
                        <a:rPr kumimoji="1" lang="en-US" altLang="ja-JP" sz="800" baseline="0" dirty="0" smtClean="0"/>
                        <a:t>, Nakano-</a:t>
                      </a:r>
                      <a:r>
                        <a:rPr kumimoji="1" lang="en-US" altLang="ja-JP" sz="800" baseline="0" dirty="0" err="1" smtClean="0"/>
                        <a:t>ku</a:t>
                      </a:r>
                      <a:r>
                        <a:rPr kumimoji="1" lang="en-US" altLang="ja-JP" sz="800" baseline="0" dirty="0" smtClean="0"/>
                        <a:t>, Tokyo JAPAN</a:t>
                      </a:r>
                      <a:endParaRPr kumimoji="1" lang="ja-JP" altLang="en-US" sz="800" dirty="0" smtClean="0"/>
                    </a:p>
                  </a:txBody>
                  <a:tcPr/>
                </a:tc>
              </a:tr>
              <a:tr h="176866">
                <a:tc>
                  <a:txBody>
                    <a:bodyPr/>
                    <a:lstStyle/>
                    <a:p>
                      <a:r>
                        <a:rPr kumimoji="1" lang="en-US" altLang="ja-JP" sz="800" dirty="0" smtClean="0"/>
                        <a:t>contact</a:t>
                      </a:r>
                      <a:endParaRPr kumimoji="1" lang="ja-JP" altLang="en-US" sz="800" dirty="0"/>
                    </a:p>
                  </a:txBody>
                  <a:tcPr/>
                </a:tc>
                <a:tc>
                  <a:txBody>
                    <a:bodyPr/>
                    <a:lstStyle/>
                    <a:p>
                      <a:r>
                        <a:rPr kumimoji="1" lang="en-US" altLang="ja-JP" sz="800" dirty="0" smtClean="0"/>
                        <a:t>info@smabi.biz</a:t>
                      </a:r>
                      <a:endParaRPr kumimoji="1" lang="ja-JP" altLang="en-US" sz="800" dirty="0"/>
                    </a:p>
                  </a:txBody>
                  <a:tcPr/>
                </a:tc>
              </a:tr>
            </a:tbl>
          </a:graphicData>
        </a:graphic>
      </p:graphicFrame>
    </p:spTree>
    <p:extLst>
      <p:ext uri="{BB962C8B-B14F-4D97-AF65-F5344CB8AC3E}">
        <p14:creationId xmlns:p14="http://schemas.microsoft.com/office/powerpoint/2010/main" val="234596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TotalTime>
  <Words>111</Words>
  <Application>Microsoft Office PowerPoint</Application>
  <PresentationFormat>ユーザー設定</PresentationFormat>
  <Paragraphs>32</Paragraphs>
  <Slides>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ＭＳ Ｐゴシック</vt:lpstr>
      <vt:lpstr>Arial</vt:lpstr>
      <vt:lpstr>Calibri</vt:lpstr>
      <vt:lpstr>Calibri Light</vt:lpstr>
      <vt:lpstr>Office テーマ</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Nomura_Fumiaki</dc:creator>
  <cp:lastModifiedBy>Nomura_Fumiaki</cp:lastModifiedBy>
  <cp:revision>6</cp:revision>
  <dcterms:created xsi:type="dcterms:W3CDTF">2016-04-17T02:39:48Z</dcterms:created>
  <dcterms:modified xsi:type="dcterms:W3CDTF">2016-04-17T03:59:46Z</dcterms:modified>
</cp:coreProperties>
</file>