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8288000" cy="10287000"/>
  <p:notesSz cx="6858000" cy="9144000"/>
  <p:embeddedFontLst>
    <p:embeddedFont>
      <p:font typeface="Cormorant Garamond Bold Italics" charset="1" panose="00000800000000000000"/>
      <p:regular r:id="rId38"/>
    </p:embeddedFont>
    <p:embeddedFont>
      <p:font typeface="Quicksand" charset="1" panose="00000000000000000000"/>
      <p:regular r:id="rId39"/>
    </p:embeddedFont>
    <p:embeddedFont>
      <p:font typeface="Quicksand Bold" charset="1" panose="00000000000000000000"/>
      <p:regular r:id="rId40"/>
    </p:embeddedFont>
    <p:embeddedFont>
      <p:font typeface="Cormorant Garamond Bold" charset="1" panose="00000800000000000000"/>
      <p:regular r:id="rId41"/>
    </p:embeddedFont>
    <p:embeddedFont>
      <p:font typeface="Times New Roman Bold" charset="1" panose="02030802070405020303"/>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81891" y="1754770"/>
            <a:ext cx="15067408" cy="4506660"/>
          </a:xfrm>
          <a:prstGeom prst="rect">
            <a:avLst/>
          </a:prstGeom>
        </p:spPr>
        <p:txBody>
          <a:bodyPr anchor="t" rtlCol="false" tIns="0" lIns="0" bIns="0" rIns="0">
            <a:spAutoFit/>
          </a:bodyPr>
          <a:lstStyle/>
          <a:p>
            <a:pPr algn="ctr">
              <a:lnSpc>
                <a:spcPts val="12010"/>
              </a:lnSpc>
            </a:pPr>
            <a:r>
              <a:rPr lang="en-US" b="true" sz="8578" i="true">
                <a:solidFill>
                  <a:srgbClr val="0F4662"/>
                </a:solidFill>
                <a:latin typeface="Cormorant Garamond Bold Italics"/>
                <a:ea typeface="Cormorant Garamond Bold Italics"/>
                <a:cs typeface="Cormorant Garamond Bold Italics"/>
                <a:sym typeface="Cormorant Garamond Bold Italics"/>
              </a:rPr>
              <a:t>Hybrid Knowledge Retrieval for Medical Visual Question Answering</a:t>
            </a:r>
          </a:p>
          <a:p>
            <a:pPr algn="ctr" marL="0" indent="0" lvl="0">
              <a:lnSpc>
                <a:spcPts val="12010"/>
              </a:lnSpc>
              <a:spcBef>
                <a:spcPct val="0"/>
              </a:spcBef>
            </a:pPr>
          </a:p>
        </p:txBody>
      </p:sp>
      <p:sp>
        <p:nvSpPr>
          <p:cNvPr name="AutoShape 3" id="3"/>
          <p:cNvSpPr/>
          <p:nvPr/>
        </p:nvSpPr>
        <p:spPr>
          <a:xfrm>
            <a:off x="9143671" y="807892"/>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28700" y="9738017"/>
            <a:ext cx="8114971"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3550593" y="6381302"/>
            <a:ext cx="10130006" cy="3356715"/>
          </a:xfrm>
          <a:prstGeom prst="rect">
            <a:avLst/>
          </a:prstGeom>
        </p:spPr>
        <p:txBody>
          <a:bodyPr anchor="t" rtlCol="false" tIns="0" lIns="0" bIns="0" rIns="0">
            <a:spAutoFit/>
          </a:bodyPr>
          <a:lstStyle/>
          <a:p>
            <a:pPr algn="ctr">
              <a:lnSpc>
                <a:spcPts val="3859"/>
              </a:lnSpc>
            </a:pPr>
            <a:r>
              <a:rPr lang="en-US" sz="2756">
                <a:solidFill>
                  <a:srgbClr val="0F4662"/>
                </a:solidFill>
                <a:latin typeface="Quicksand"/>
                <a:ea typeface="Quicksand"/>
                <a:cs typeface="Quicksand"/>
                <a:sym typeface="Quicksand"/>
              </a:rPr>
              <a:t>Team Members:</a:t>
            </a:r>
          </a:p>
          <a:p>
            <a:pPr algn="ctr">
              <a:lnSpc>
                <a:spcPts val="3859"/>
              </a:lnSpc>
            </a:pPr>
            <a:r>
              <a:rPr lang="en-US" sz="2756">
                <a:solidFill>
                  <a:srgbClr val="0F4662"/>
                </a:solidFill>
                <a:latin typeface="Quicksand"/>
                <a:ea typeface="Quicksand"/>
                <a:cs typeface="Quicksand"/>
                <a:sym typeface="Quicksand"/>
              </a:rPr>
              <a:t>Marryam Yahya, Mariam Nabil, Nada Radwan, Yomna Nagib, Esraa Ismail</a:t>
            </a:r>
          </a:p>
          <a:p>
            <a:pPr algn="ctr">
              <a:lnSpc>
                <a:spcPts val="3859"/>
              </a:lnSpc>
            </a:pPr>
            <a:r>
              <a:rPr lang="en-US" sz="2756">
                <a:solidFill>
                  <a:srgbClr val="0F4662"/>
                </a:solidFill>
                <a:latin typeface="Quicksand"/>
                <a:ea typeface="Quicksand"/>
                <a:cs typeface="Quicksand"/>
                <a:sym typeface="Quicksand"/>
              </a:rPr>
              <a:t>Supervisor/s: </a:t>
            </a:r>
          </a:p>
          <a:p>
            <a:pPr algn="ctr">
              <a:lnSpc>
                <a:spcPts val="3859"/>
              </a:lnSpc>
            </a:pPr>
            <a:r>
              <a:rPr lang="en-US" sz="2756">
                <a:solidFill>
                  <a:srgbClr val="0F4662"/>
                </a:solidFill>
                <a:latin typeface="Quicksand"/>
                <a:ea typeface="Quicksand"/>
                <a:cs typeface="Quicksand"/>
                <a:sym typeface="Quicksand"/>
              </a:rPr>
              <a:t>Dr. Ensaf </a:t>
            </a:r>
          </a:p>
          <a:p>
            <a:pPr algn="ctr">
              <a:lnSpc>
                <a:spcPts val="3859"/>
              </a:lnSpc>
            </a:pPr>
            <a:r>
              <a:rPr lang="en-US" sz="2756">
                <a:solidFill>
                  <a:srgbClr val="0F4662"/>
                </a:solidFill>
                <a:latin typeface="Quicksand"/>
                <a:ea typeface="Quicksand"/>
                <a:cs typeface="Quicksand"/>
                <a:sym typeface="Quicksand"/>
              </a:rPr>
              <a:t>Eng. Zeyad Elshaer</a:t>
            </a:r>
          </a:p>
          <a:p>
            <a:pPr algn="ctr" marL="0" indent="0" lvl="0">
              <a:lnSpc>
                <a:spcPts val="385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732359" y="1453311"/>
            <a:ext cx="14675071" cy="8048439"/>
          </a:xfrm>
          <a:custGeom>
            <a:avLst/>
            <a:gdLst/>
            <a:ahLst/>
            <a:cxnLst/>
            <a:rect r="r" b="b" t="t" l="l"/>
            <a:pathLst>
              <a:path h="8048439" w="14675071">
                <a:moveTo>
                  <a:pt x="0" y="0"/>
                </a:moveTo>
                <a:lnTo>
                  <a:pt x="14675072" y="0"/>
                </a:lnTo>
                <a:lnTo>
                  <a:pt x="14675072" y="8048439"/>
                </a:lnTo>
                <a:lnTo>
                  <a:pt x="0" y="8048439"/>
                </a:lnTo>
                <a:lnTo>
                  <a:pt x="0" y="0"/>
                </a:lnTo>
                <a:close/>
              </a:path>
            </a:pathLst>
          </a:custGeom>
          <a:blipFill>
            <a:blip r:embed="rId2"/>
            <a:stretch>
              <a:fillRect l="-6204" t="-5493" r="-3305" b="-6823"/>
            </a:stretch>
          </a:blipFill>
        </p:spPr>
      </p:sp>
      <p:sp>
        <p:nvSpPr>
          <p:cNvPr name="TextBox 3" id="3"/>
          <p:cNvSpPr txBox="true"/>
          <p:nvPr/>
        </p:nvSpPr>
        <p:spPr>
          <a:xfrm rot="0">
            <a:off x="170236" y="349274"/>
            <a:ext cx="5421879" cy="679495"/>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Quicksand Bold"/>
                <a:ea typeface="Quicksand Bold"/>
                <a:cs typeface="Quicksand Bold"/>
                <a:sym typeface="Quicksand Bold"/>
              </a:rPr>
              <a:t>Proposed Pipeline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6548735"/>
            <a:ext cx="11301259" cy="1624556"/>
          </a:xfrm>
          <a:custGeom>
            <a:avLst/>
            <a:gdLst/>
            <a:ahLst/>
            <a:cxnLst/>
            <a:rect r="r" b="b" t="t" l="l"/>
            <a:pathLst>
              <a:path h="1624556" w="11301259">
                <a:moveTo>
                  <a:pt x="0" y="0"/>
                </a:moveTo>
                <a:lnTo>
                  <a:pt x="11301259" y="0"/>
                </a:lnTo>
                <a:lnTo>
                  <a:pt x="11301259" y="1624556"/>
                </a:lnTo>
                <a:lnTo>
                  <a:pt x="0" y="1624556"/>
                </a:lnTo>
                <a:lnTo>
                  <a:pt x="0" y="0"/>
                </a:lnTo>
                <a:close/>
              </a:path>
            </a:pathLst>
          </a:custGeom>
          <a:blipFill>
            <a:blip r:embed="rId2"/>
            <a:stretch>
              <a:fillRect l="0" t="0" r="0" b="0"/>
            </a:stretch>
          </a:blipFill>
        </p:spPr>
      </p:sp>
      <p:sp>
        <p:nvSpPr>
          <p:cNvPr name="TextBox 3" id="3"/>
          <p:cNvSpPr txBox="true"/>
          <p:nvPr/>
        </p:nvSpPr>
        <p:spPr>
          <a:xfrm rot="0">
            <a:off x="1028700" y="599709"/>
            <a:ext cx="10079863" cy="108525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Dataset Description</a:t>
            </a:r>
          </a:p>
        </p:txBody>
      </p:sp>
      <p:sp>
        <p:nvSpPr>
          <p:cNvPr name="TextBox 4" id="4"/>
          <p:cNvSpPr txBox="true"/>
          <p:nvPr/>
        </p:nvSpPr>
        <p:spPr>
          <a:xfrm rot="0">
            <a:off x="1028700" y="2671334"/>
            <a:ext cx="10681254" cy="2967488"/>
          </a:xfrm>
          <a:prstGeom prst="rect">
            <a:avLst/>
          </a:prstGeom>
        </p:spPr>
        <p:txBody>
          <a:bodyPr anchor="t" rtlCol="false" tIns="0" lIns="0" bIns="0" rIns="0">
            <a:spAutoFit/>
          </a:bodyPr>
          <a:lstStyle/>
          <a:p>
            <a:pPr algn="l" marL="604519" indent="-302260" lvl="1">
              <a:lnSpc>
                <a:spcPts val="3919"/>
              </a:lnSpc>
              <a:buFont typeface="Arial"/>
              <a:buChar char="•"/>
            </a:pPr>
            <a:r>
              <a:rPr lang="en-US" b="true" sz="2799">
                <a:solidFill>
                  <a:srgbClr val="0F4662"/>
                </a:solidFill>
                <a:latin typeface="Quicksand Bold"/>
                <a:ea typeface="Quicksand Bold"/>
                <a:cs typeface="Quicksand Bold"/>
                <a:sym typeface="Quicksand Bold"/>
              </a:rPr>
              <a:t>A total of 3,064 training samples and 451 testing samples.</a:t>
            </a:r>
          </a:p>
          <a:p>
            <a:pPr algn="l" marL="604519" indent="-302260" lvl="1">
              <a:lnSpc>
                <a:spcPts val="3919"/>
              </a:lnSpc>
              <a:buFont typeface="Arial"/>
              <a:buChar char="•"/>
            </a:pPr>
            <a:r>
              <a:rPr lang="en-US" b="true" sz="2799">
                <a:solidFill>
                  <a:srgbClr val="0F4662"/>
                </a:solidFill>
                <a:latin typeface="Quicksand Bold"/>
                <a:ea typeface="Quicksand Bold"/>
                <a:cs typeface="Quicksand Bold"/>
                <a:sym typeface="Quicksand Bold"/>
              </a:rPr>
              <a:t>R-RAD Dataset consists of a questi</a:t>
            </a:r>
            <a:r>
              <a:rPr lang="en-US" b="true" sz="2799">
                <a:solidFill>
                  <a:srgbClr val="0F4662"/>
                </a:solidFill>
                <a:latin typeface="Quicksand Bold"/>
                <a:ea typeface="Quicksand Bold"/>
                <a:cs typeface="Quicksand Bold"/>
                <a:sym typeface="Quicksand Bold"/>
              </a:rPr>
              <a:t>on, answer choices, correct answer, medical image (primarily chest X-rays, MRI, or CT scans), organ depicted (e.g., chest, head, abdomen), and a detailed solution rationale.</a:t>
            </a:r>
          </a:p>
          <a:p>
            <a:pPr algn="l">
              <a:lnSpc>
                <a:spcPts val="391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264509" y="226923"/>
            <a:ext cx="12817300" cy="4630250"/>
          </a:xfrm>
          <a:custGeom>
            <a:avLst/>
            <a:gdLst/>
            <a:ahLst/>
            <a:cxnLst/>
            <a:rect r="r" b="b" t="t" l="l"/>
            <a:pathLst>
              <a:path h="4630250" w="12817300">
                <a:moveTo>
                  <a:pt x="0" y="0"/>
                </a:moveTo>
                <a:lnTo>
                  <a:pt x="12817300" y="0"/>
                </a:lnTo>
                <a:lnTo>
                  <a:pt x="12817300" y="4630249"/>
                </a:lnTo>
                <a:lnTo>
                  <a:pt x="0" y="4630249"/>
                </a:lnTo>
                <a:lnTo>
                  <a:pt x="0" y="0"/>
                </a:lnTo>
                <a:close/>
              </a:path>
            </a:pathLst>
          </a:custGeom>
          <a:blipFill>
            <a:blip r:embed="rId2"/>
            <a:stretch>
              <a:fillRect l="0" t="0" r="0" b="0"/>
            </a:stretch>
          </a:blipFill>
        </p:spPr>
      </p:sp>
      <p:sp>
        <p:nvSpPr>
          <p:cNvPr name="Freeform 3" id="3"/>
          <p:cNvSpPr/>
          <p:nvPr/>
        </p:nvSpPr>
        <p:spPr>
          <a:xfrm flipH="false" flipV="false" rot="0">
            <a:off x="12442733" y="4350242"/>
            <a:ext cx="5845267" cy="5936758"/>
          </a:xfrm>
          <a:custGeom>
            <a:avLst/>
            <a:gdLst/>
            <a:ahLst/>
            <a:cxnLst/>
            <a:rect r="r" b="b" t="t" l="l"/>
            <a:pathLst>
              <a:path h="5936758" w="5845267">
                <a:moveTo>
                  <a:pt x="0" y="0"/>
                </a:moveTo>
                <a:lnTo>
                  <a:pt x="5845267" y="0"/>
                </a:lnTo>
                <a:lnTo>
                  <a:pt x="5845267" y="5936758"/>
                </a:lnTo>
                <a:lnTo>
                  <a:pt x="0" y="5936758"/>
                </a:lnTo>
                <a:lnTo>
                  <a:pt x="0" y="0"/>
                </a:lnTo>
                <a:close/>
              </a:path>
            </a:pathLst>
          </a:custGeom>
          <a:blipFill>
            <a:blip r:embed="rId3"/>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3278202" y="657175"/>
            <a:ext cx="3627030" cy="8184068"/>
          </a:xfrm>
          <a:custGeom>
            <a:avLst/>
            <a:gdLst/>
            <a:ahLst/>
            <a:cxnLst/>
            <a:rect r="r" b="b" t="t" l="l"/>
            <a:pathLst>
              <a:path h="8184068" w="3627030">
                <a:moveTo>
                  <a:pt x="0" y="0"/>
                </a:moveTo>
                <a:lnTo>
                  <a:pt x="3627030" y="0"/>
                </a:lnTo>
                <a:lnTo>
                  <a:pt x="3627030" y="8184067"/>
                </a:lnTo>
                <a:lnTo>
                  <a:pt x="0" y="8184067"/>
                </a:lnTo>
                <a:lnTo>
                  <a:pt x="0" y="0"/>
                </a:lnTo>
                <a:close/>
              </a:path>
            </a:pathLst>
          </a:custGeom>
          <a:blipFill>
            <a:blip r:embed="rId2"/>
            <a:stretch>
              <a:fillRect l="-21869" t="-4033" r="-316824" b="-5328"/>
            </a:stretch>
          </a:blipFill>
        </p:spPr>
      </p:sp>
      <p:sp>
        <p:nvSpPr>
          <p:cNvPr name="TextBox 3" id="3"/>
          <p:cNvSpPr txBox="true"/>
          <p:nvPr/>
        </p:nvSpPr>
        <p:spPr>
          <a:xfrm rot="0">
            <a:off x="775554" y="311190"/>
            <a:ext cx="5817793" cy="108525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Knowledge Graphs</a:t>
            </a:r>
          </a:p>
        </p:txBody>
      </p:sp>
      <p:sp>
        <p:nvSpPr>
          <p:cNvPr name="TextBox 4" id="4"/>
          <p:cNvSpPr txBox="true"/>
          <p:nvPr/>
        </p:nvSpPr>
        <p:spPr>
          <a:xfrm rot="0">
            <a:off x="1979441" y="2838143"/>
            <a:ext cx="8596883" cy="5006975"/>
          </a:xfrm>
          <a:prstGeom prst="rect">
            <a:avLst/>
          </a:prstGeom>
        </p:spPr>
        <p:txBody>
          <a:bodyPr anchor="t" rtlCol="false" tIns="0" lIns="0" bIns="0" rIns="0">
            <a:spAutoFit/>
          </a:bodyPr>
          <a:lstStyle/>
          <a:p>
            <a:pPr algn="l">
              <a:lnSpc>
                <a:spcPts val="4900"/>
              </a:lnSpc>
            </a:pPr>
            <a:r>
              <a:rPr lang="en-US" sz="3500" b="true">
                <a:solidFill>
                  <a:srgbClr val="0F4662"/>
                </a:solidFill>
                <a:latin typeface="Times New Roman Bold"/>
                <a:ea typeface="Times New Roman Bold"/>
                <a:cs typeface="Times New Roman Bold"/>
                <a:sym typeface="Times New Roman Bold"/>
              </a:rPr>
              <a:t>1) Prepare the dataset </a:t>
            </a:r>
          </a:p>
          <a:p>
            <a:pPr algn="l">
              <a:lnSpc>
                <a:spcPts val="4900"/>
              </a:lnSpc>
            </a:pPr>
            <a:r>
              <a:rPr lang="en-US" sz="3500" b="true">
                <a:solidFill>
                  <a:srgbClr val="0F4662"/>
                </a:solidFill>
                <a:latin typeface="Times New Roman Bold"/>
                <a:ea typeface="Times New Roman Bold"/>
                <a:cs typeface="Times New Roman Bold"/>
                <a:sym typeface="Times New Roman Bold"/>
              </a:rPr>
              <a:t>2) Define constraints - Ensures unique constraints for nodes</a:t>
            </a:r>
          </a:p>
          <a:p>
            <a:pPr algn="l">
              <a:lnSpc>
                <a:spcPts val="4900"/>
              </a:lnSpc>
            </a:pPr>
            <a:r>
              <a:rPr lang="en-US" sz="3500" b="true">
                <a:solidFill>
                  <a:srgbClr val="0F4662"/>
                </a:solidFill>
                <a:latin typeface="Times New Roman Bold"/>
                <a:ea typeface="Times New Roman Bold"/>
                <a:cs typeface="Times New Roman Bold"/>
                <a:sym typeface="Times New Roman Bold"/>
              </a:rPr>
              <a:t>3) Start loading data into batches (100) using the defined cyber query to create nodes and relationships.</a:t>
            </a:r>
          </a:p>
          <a:p>
            <a:pPr algn="l">
              <a:lnSpc>
                <a:spcPts val="4900"/>
              </a:lnSpc>
            </a:pPr>
          </a:p>
          <a:p>
            <a:pPr algn="l">
              <a:lnSpc>
                <a:spcPts val="490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69814" y="1028700"/>
            <a:ext cx="9014290" cy="7911399"/>
          </a:xfrm>
          <a:custGeom>
            <a:avLst/>
            <a:gdLst/>
            <a:ahLst/>
            <a:cxnLst/>
            <a:rect r="r" b="b" t="t" l="l"/>
            <a:pathLst>
              <a:path h="7911399" w="9014290">
                <a:moveTo>
                  <a:pt x="0" y="0"/>
                </a:moveTo>
                <a:lnTo>
                  <a:pt x="9014290" y="0"/>
                </a:lnTo>
                <a:lnTo>
                  <a:pt x="9014290" y="7911399"/>
                </a:lnTo>
                <a:lnTo>
                  <a:pt x="0" y="7911399"/>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397615" y="445796"/>
            <a:ext cx="14709053" cy="9395408"/>
          </a:xfrm>
          <a:custGeom>
            <a:avLst/>
            <a:gdLst/>
            <a:ahLst/>
            <a:cxnLst/>
            <a:rect r="r" b="b" t="t" l="l"/>
            <a:pathLst>
              <a:path h="9395408" w="14709053">
                <a:moveTo>
                  <a:pt x="0" y="0"/>
                </a:moveTo>
                <a:lnTo>
                  <a:pt x="14709052" y="0"/>
                </a:lnTo>
                <a:lnTo>
                  <a:pt x="14709052" y="9395408"/>
                </a:lnTo>
                <a:lnTo>
                  <a:pt x="0" y="9395408"/>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0079863" cy="108525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Embeddings &amp; Retrieval</a:t>
            </a:r>
          </a:p>
        </p:txBody>
      </p:sp>
      <p:sp>
        <p:nvSpPr>
          <p:cNvPr name="TextBox 3" id="3"/>
          <p:cNvSpPr txBox="true"/>
          <p:nvPr/>
        </p:nvSpPr>
        <p:spPr>
          <a:xfrm rot="0">
            <a:off x="1670171" y="3464812"/>
            <a:ext cx="8906794" cy="5006975"/>
          </a:xfrm>
          <a:prstGeom prst="rect">
            <a:avLst/>
          </a:prstGeom>
        </p:spPr>
        <p:txBody>
          <a:bodyPr anchor="t" rtlCol="false" tIns="0" lIns="0" bIns="0" rIns="0">
            <a:spAutoFit/>
          </a:bodyPr>
          <a:lstStyle/>
          <a:p>
            <a:pPr algn="l">
              <a:lnSpc>
                <a:spcPts val="4900"/>
              </a:lnSpc>
            </a:pPr>
            <a:r>
              <a:rPr lang="en-US" sz="3500" b="true">
                <a:solidFill>
                  <a:srgbClr val="0F4662"/>
                </a:solidFill>
                <a:latin typeface="Times New Roman Bold"/>
                <a:ea typeface="Times New Roman Bold"/>
                <a:cs typeface="Times New Roman Bold"/>
                <a:sym typeface="Times New Roman Bold"/>
              </a:rPr>
              <a:t>1) Embedded images and text using the CLIP embedding model</a:t>
            </a:r>
          </a:p>
          <a:p>
            <a:pPr algn="l">
              <a:lnSpc>
                <a:spcPts val="4900"/>
              </a:lnSpc>
            </a:pPr>
            <a:r>
              <a:rPr lang="en-US" sz="3500" b="true">
                <a:solidFill>
                  <a:srgbClr val="0F4662"/>
                </a:solidFill>
                <a:latin typeface="Times New Roman Bold"/>
                <a:ea typeface="Times New Roman Bold"/>
                <a:cs typeface="Times New Roman Bold"/>
                <a:sym typeface="Times New Roman Bold"/>
              </a:rPr>
              <a:t>2) Embeddings are stored in the vector DB FAISS for retrieval </a:t>
            </a:r>
          </a:p>
          <a:p>
            <a:pPr algn="l">
              <a:lnSpc>
                <a:spcPts val="4900"/>
              </a:lnSpc>
            </a:pPr>
            <a:r>
              <a:rPr lang="en-US" sz="3500" b="true">
                <a:solidFill>
                  <a:srgbClr val="0F4662"/>
                </a:solidFill>
                <a:latin typeface="Times New Roman Bold"/>
                <a:ea typeface="Times New Roman Bold"/>
                <a:cs typeface="Times New Roman Bold"/>
                <a:sym typeface="Times New Roman Bold"/>
              </a:rPr>
              <a:t>3) Insert the embeddings into the KG - Enables faster retrieval and similarity-based queries  (find similar images or questions)</a:t>
            </a:r>
          </a:p>
          <a:p>
            <a:pPr algn="l" marL="0" indent="0" lvl="0">
              <a:lnSpc>
                <a:spcPts val="4900"/>
              </a:lnSpc>
              <a:spcBef>
                <a:spcPct val="0"/>
              </a:spcBef>
            </a:pPr>
          </a:p>
        </p:txBody>
      </p:sp>
      <p:sp>
        <p:nvSpPr>
          <p:cNvPr name="Freeform 4" id="4"/>
          <p:cNvSpPr/>
          <p:nvPr/>
        </p:nvSpPr>
        <p:spPr>
          <a:xfrm flipH="false" flipV="false" rot="0">
            <a:off x="13744575" y="1489016"/>
            <a:ext cx="3875032" cy="8122067"/>
          </a:xfrm>
          <a:custGeom>
            <a:avLst/>
            <a:gdLst/>
            <a:ahLst/>
            <a:cxnLst/>
            <a:rect r="r" b="b" t="t" l="l"/>
            <a:pathLst>
              <a:path h="8122067" w="3875032">
                <a:moveTo>
                  <a:pt x="0" y="0"/>
                </a:moveTo>
                <a:lnTo>
                  <a:pt x="3875032" y="0"/>
                </a:lnTo>
                <a:lnTo>
                  <a:pt x="3875032" y="8122067"/>
                </a:lnTo>
                <a:lnTo>
                  <a:pt x="0" y="8122067"/>
                </a:lnTo>
                <a:lnTo>
                  <a:pt x="0" y="0"/>
                </a:lnTo>
                <a:close/>
              </a:path>
            </a:pathLst>
          </a:custGeom>
          <a:blipFill>
            <a:blip r:embed="rId2"/>
            <a:stretch>
              <a:fillRect l="-107669" t="-5734" r="-202947" b="-4461"/>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3620041" y="1199489"/>
            <a:ext cx="3794231" cy="8302857"/>
          </a:xfrm>
          <a:custGeom>
            <a:avLst/>
            <a:gdLst/>
            <a:ahLst/>
            <a:cxnLst/>
            <a:rect r="r" b="b" t="t" l="l"/>
            <a:pathLst>
              <a:path h="8302857" w="3794231">
                <a:moveTo>
                  <a:pt x="0" y="0"/>
                </a:moveTo>
                <a:lnTo>
                  <a:pt x="3794231" y="0"/>
                </a:lnTo>
                <a:lnTo>
                  <a:pt x="3794231" y="8302857"/>
                </a:lnTo>
                <a:lnTo>
                  <a:pt x="0" y="8302857"/>
                </a:lnTo>
                <a:lnTo>
                  <a:pt x="0" y="0"/>
                </a:lnTo>
                <a:close/>
              </a:path>
            </a:pathLst>
          </a:custGeom>
          <a:blipFill>
            <a:blip r:embed="rId2"/>
            <a:stretch>
              <a:fillRect l="0" t="0" r="0" b="0"/>
            </a:stretch>
          </a:blipFill>
        </p:spPr>
      </p:sp>
      <p:sp>
        <p:nvSpPr>
          <p:cNvPr name="TextBox 3" id="3"/>
          <p:cNvSpPr txBox="true"/>
          <p:nvPr/>
        </p:nvSpPr>
        <p:spPr>
          <a:xfrm rot="0">
            <a:off x="1028700" y="599709"/>
            <a:ext cx="10079863" cy="1085259"/>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Hybrid Approach - KG &amp; RAG</a:t>
            </a:r>
          </a:p>
        </p:txBody>
      </p:sp>
      <p:sp>
        <p:nvSpPr>
          <p:cNvPr name="TextBox 4" id="4"/>
          <p:cNvSpPr txBox="true"/>
          <p:nvPr/>
        </p:nvSpPr>
        <p:spPr>
          <a:xfrm rot="0">
            <a:off x="1687343" y="3078957"/>
            <a:ext cx="8874624" cy="3149174"/>
          </a:xfrm>
          <a:prstGeom prst="rect">
            <a:avLst/>
          </a:prstGeom>
        </p:spPr>
        <p:txBody>
          <a:bodyPr anchor="t" rtlCol="false" tIns="0" lIns="0" bIns="0" rIns="0">
            <a:spAutoFit/>
          </a:bodyPr>
          <a:lstStyle/>
          <a:p>
            <a:pPr algn="l">
              <a:lnSpc>
                <a:spcPts val="4923"/>
              </a:lnSpc>
            </a:pPr>
            <a:r>
              <a:rPr lang="en-US" sz="3516" b="true">
                <a:solidFill>
                  <a:srgbClr val="0F4662"/>
                </a:solidFill>
                <a:latin typeface="Times New Roman Bold"/>
                <a:ea typeface="Times New Roman Bold"/>
                <a:cs typeface="Times New Roman Bold"/>
                <a:sym typeface="Times New Roman Bold"/>
              </a:rPr>
              <a:t>1) Use CLIP to create embeddings for the query image and question.</a:t>
            </a:r>
          </a:p>
          <a:p>
            <a:pPr algn="l">
              <a:lnSpc>
                <a:spcPts val="4923"/>
              </a:lnSpc>
            </a:pPr>
            <a:r>
              <a:rPr lang="en-US" sz="3516" b="true">
                <a:solidFill>
                  <a:srgbClr val="0F4662"/>
                </a:solidFill>
                <a:latin typeface="Times New Roman Bold"/>
                <a:ea typeface="Times New Roman Bold"/>
                <a:cs typeface="Times New Roman Bold"/>
                <a:sym typeface="Times New Roman Bold"/>
              </a:rPr>
              <a:t>2) Retrieve Similar Instances with RAG</a:t>
            </a:r>
          </a:p>
          <a:p>
            <a:pPr algn="l">
              <a:lnSpc>
                <a:spcPts val="4923"/>
              </a:lnSpc>
            </a:pPr>
            <a:r>
              <a:rPr lang="en-US" sz="3516" b="true">
                <a:solidFill>
                  <a:srgbClr val="0F4662"/>
                </a:solidFill>
                <a:latin typeface="Times New Roman Bold"/>
                <a:ea typeface="Times New Roman Bold"/>
                <a:cs typeface="Times New Roman Bold"/>
                <a:sym typeface="Times New Roman Bold"/>
              </a:rPr>
              <a:t>3) Fetch Structured Context from KG</a:t>
            </a:r>
          </a:p>
          <a:p>
            <a:pPr algn="l" marL="0" indent="0" lvl="0">
              <a:lnSpc>
                <a:spcPts val="4923"/>
              </a:lnSpc>
              <a:spcBef>
                <a:spcPct val="0"/>
              </a:spcBef>
            </a:pPr>
            <a:r>
              <a:rPr lang="en-US" b="true" sz="3516">
                <a:solidFill>
                  <a:srgbClr val="0F4662"/>
                </a:solidFill>
                <a:latin typeface="Times New Roman Bold"/>
                <a:ea typeface="Times New Roman Bold"/>
                <a:cs typeface="Times New Roman Bold"/>
                <a:sym typeface="Times New Roman Bold"/>
              </a:rPr>
              <a:t>4) Combine RAG &amp; KG Results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00798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AgenticRAG _ Core Idea</a:t>
            </a:r>
          </a:p>
        </p:txBody>
      </p:sp>
      <p:sp>
        <p:nvSpPr>
          <p:cNvPr name="TextBox 3" id="3"/>
          <p:cNvSpPr txBox="true"/>
          <p:nvPr/>
        </p:nvSpPr>
        <p:spPr>
          <a:xfrm rot="0">
            <a:off x="-918497" y="2521625"/>
            <a:ext cx="14870549" cy="6345278"/>
          </a:xfrm>
          <a:prstGeom prst="rect">
            <a:avLst/>
          </a:prstGeom>
        </p:spPr>
        <p:txBody>
          <a:bodyPr anchor="t" rtlCol="false" tIns="0" lIns="0" bIns="0" rIns="0">
            <a:spAutoFit/>
          </a:bodyPr>
          <a:lstStyle/>
          <a:p>
            <a:pPr algn="l" marL="1413862" indent="-471287" lvl="2">
              <a:lnSpc>
                <a:spcPts val="4584"/>
              </a:lnSpc>
              <a:buFont typeface="Arial"/>
              <a:buChar char="⚬"/>
            </a:pPr>
            <a:r>
              <a:rPr lang="en-US" b="true" sz="3274">
                <a:solidFill>
                  <a:srgbClr val="0F4662"/>
                </a:solidFill>
                <a:latin typeface="Quicksand Bold"/>
                <a:ea typeface="Quicksand Bold"/>
                <a:cs typeface="Quicksand Bold"/>
                <a:sym typeface="Quicksand Bold"/>
              </a:rPr>
              <a:t>LLM as the "Brain": Utilizes Google Gemini (gemini-1.5-flash-latest) via Langchain's ChatGoogleGenerativeAI.</a:t>
            </a:r>
          </a:p>
          <a:p>
            <a:pPr algn="l">
              <a:lnSpc>
                <a:spcPts val="4584"/>
              </a:lnSpc>
            </a:pPr>
          </a:p>
          <a:p>
            <a:pPr algn="l" marL="1413862" indent="-471287" lvl="2">
              <a:lnSpc>
                <a:spcPts val="4584"/>
              </a:lnSpc>
              <a:buFont typeface="Arial"/>
              <a:buChar char="⚬"/>
            </a:pPr>
            <a:r>
              <a:rPr lang="en-US" b="true" sz="3274">
                <a:solidFill>
                  <a:srgbClr val="0F4662"/>
                </a:solidFill>
                <a:latin typeface="Quicksand Bold"/>
                <a:ea typeface="Quicksand Bold"/>
                <a:cs typeface="Quicksand Bold"/>
                <a:sym typeface="Quicksand Bold"/>
              </a:rPr>
              <a:t>Empowered by Tools: Agent dynamically interacts with a knowledge base using four predefined specialized tools.</a:t>
            </a:r>
          </a:p>
          <a:p>
            <a:pPr algn="l">
              <a:lnSpc>
                <a:spcPts val="4584"/>
              </a:lnSpc>
            </a:pPr>
          </a:p>
          <a:p>
            <a:pPr algn="l" marL="1413862" indent="-471287" lvl="2">
              <a:lnSpc>
                <a:spcPts val="4584"/>
              </a:lnSpc>
              <a:buFont typeface="Arial"/>
              <a:buChar char="⚬"/>
            </a:pPr>
            <a:r>
              <a:rPr lang="en-US" b="true" sz="3274">
                <a:solidFill>
                  <a:srgbClr val="0F4662"/>
                </a:solidFill>
                <a:latin typeface="Quicksand Bold"/>
                <a:ea typeface="Quicksand Bold"/>
                <a:cs typeface="Quicksand Bold"/>
                <a:sym typeface="Quicksand Bold"/>
              </a:rPr>
              <a:t>Goal: Gather relevant information before formulating an answer to a medical VQA query.</a:t>
            </a:r>
          </a:p>
          <a:p>
            <a:pPr algn="l">
              <a:lnSpc>
                <a:spcPts val="4584"/>
              </a:lnSpc>
            </a:pPr>
          </a:p>
          <a:p>
            <a:pPr algn="l" marL="1413862" indent="-471287" lvl="2">
              <a:lnSpc>
                <a:spcPts val="4584"/>
              </a:lnSpc>
              <a:buFont typeface="Arial"/>
              <a:buChar char="⚬"/>
            </a:pPr>
            <a:r>
              <a:rPr lang="en-US" b="true" sz="3274">
                <a:solidFill>
                  <a:srgbClr val="0F4662"/>
                </a:solidFill>
                <a:latin typeface="Quicksand Bold"/>
                <a:ea typeface="Quicksand Bold"/>
                <a:cs typeface="Quicksand Bold"/>
                <a:sym typeface="Quicksand Bold"/>
              </a:rPr>
              <a:t>Process: Involves reasoning, planning, and strategic tool selection.</a:t>
            </a:r>
          </a:p>
          <a:p>
            <a:pPr algn="l" marL="0" indent="0" lvl="0">
              <a:lnSpc>
                <a:spcPts val="4584"/>
              </a:lnSpc>
              <a:spcBef>
                <a:spcPct val="0"/>
              </a:spcBef>
            </a:pPr>
          </a:p>
        </p:txBody>
      </p:sp>
      <p:sp>
        <p:nvSpPr>
          <p:cNvPr name="Freeform 4" id="4"/>
          <p:cNvSpPr/>
          <p:nvPr/>
        </p:nvSpPr>
        <p:spPr>
          <a:xfrm flipH="false" flipV="false" rot="0">
            <a:off x="13952052" y="1199489"/>
            <a:ext cx="3658030" cy="8463070"/>
          </a:xfrm>
          <a:custGeom>
            <a:avLst/>
            <a:gdLst/>
            <a:ahLst/>
            <a:cxnLst/>
            <a:rect r="r" b="b" t="t" l="l"/>
            <a:pathLst>
              <a:path h="8463070" w="3658030">
                <a:moveTo>
                  <a:pt x="0" y="0"/>
                </a:moveTo>
                <a:lnTo>
                  <a:pt x="3658030" y="0"/>
                </a:lnTo>
                <a:lnTo>
                  <a:pt x="3658030" y="8463070"/>
                </a:lnTo>
                <a:lnTo>
                  <a:pt x="0" y="8463070"/>
                </a:lnTo>
                <a:lnTo>
                  <a:pt x="0" y="0"/>
                </a:lnTo>
                <a:close/>
              </a:path>
            </a:pathLst>
          </a:custGeom>
          <a:blipFill>
            <a:blip r:embed="rId2"/>
            <a:stretch>
              <a:fillRect l="-315751" t="-1840" r="-19224" b="-3915"/>
            </a:stretch>
          </a:blipFill>
        </p:spPr>
      </p:sp>
    </p:spTree>
  </p:cSld>
  <p:clrMapOvr>
    <a:masterClrMapping/>
  </p:clrMapOvr>
</p:sld>
</file>

<file path=ppt/slides/slide19.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2923352"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AgenticRAG _ The Agent's Toolkit</a:t>
            </a:r>
          </a:p>
        </p:txBody>
      </p:sp>
      <p:sp>
        <p:nvSpPr>
          <p:cNvPr name="TextBox 3" id="3"/>
          <p:cNvSpPr txBox="true"/>
          <p:nvPr/>
        </p:nvSpPr>
        <p:spPr>
          <a:xfrm rot="0">
            <a:off x="-698057" y="2046253"/>
            <a:ext cx="18177797" cy="7567659"/>
          </a:xfrm>
          <a:prstGeom prst="rect">
            <a:avLst/>
          </a:prstGeom>
        </p:spPr>
        <p:txBody>
          <a:bodyPr anchor="t" rtlCol="false" tIns="0" lIns="0" bIns="0" rIns="0">
            <a:spAutoFit/>
          </a:bodyPr>
          <a:lstStyle/>
          <a:p>
            <a:pPr algn="l" marL="1542358" indent="-514119" lvl="2">
              <a:lnSpc>
                <a:spcPts val="5000"/>
              </a:lnSpc>
              <a:buFont typeface="Arial"/>
              <a:buChar char="⚬"/>
            </a:pPr>
            <a:r>
              <a:rPr lang="en-US" b="true" sz="3571">
                <a:solidFill>
                  <a:srgbClr val="0F4662"/>
                </a:solidFill>
                <a:latin typeface="Quicksand Bold"/>
                <a:ea typeface="Quicksand Bold"/>
                <a:cs typeface="Quicksand Bold"/>
                <a:sym typeface="Quicksand Bold"/>
              </a:rPr>
              <a:t>Tool 1: Textual Case Similarity Search</a:t>
            </a:r>
          </a:p>
          <a:p>
            <a:pPr algn="l" marL="2313537" indent="-578384" lvl="3">
              <a:lnSpc>
                <a:spcPts val="5000"/>
              </a:lnSpc>
              <a:buFont typeface="Arial"/>
              <a:buChar char="￭"/>
            </a:pPr>
            <a:r>
              <a:rPr lang="en-US" b="true" sz="3571">
                <a:solidFill>
                  <a:srgbClr val="0F4662"/>
                </a:solidFill>
                <a:latin typeface="Quicksand Bold"/>
                <a:ea typeface="Quicksand Bold"/>
                <a:cs typeface="Quicksand Bold"/>
                <a:sym typeface="Quicksand Bold"/>
              </a:rPr>
              <a:t>Function: Finds similar medical cases (Q&amp;A pairs) from training data based on text.</a:t>
            </a:r>
          </a:p>
          <a:p>
            <a:pPr algn="l" marL="2313537" indent="-578384" lvl="3">
              <a:lnSpc>
                <a:spcPts val="5000"/>
              </a:lnSpc>
              <a:buFont typeface="Arial"/>
              <a:buChar char="￭"/>
            </a:pPr>
            <a:r>
              <a:rPr lang="en-US" b="true" sz="3571">
                <a:solidFill>
                  <a:srgbClr val="0F4662"/>
                </a:solidFill>
                <a:latin typeface="Quicksand Bold"/>
                <a:ea typeface="Quicksand Bold"/>
                <a:cs typeface="Quicksand Bold"/>
                <a:sym typeface="Quicksand Bold"/>
              </a:rPr>
              <a:t>M</a:t>
            </a:r>
            <a:r>
              <a:rPr lang="en-US" b="true" sz="3571">
                <a:solidFill>
                  <a:srgbClr val="0F4662"/>
                </a:solidFill>
                <a:latin typeface="Quicksand Bold"/>
                <a:ea typeface="Quicksand Bold"/>
                <a:cs typeface="Quicksand Bold"/>
                <a:sym typeface="Quicksand Bold"/>
              </a:rPr>
              <a:t>echanism: CLIP text embeddings + FAISS index of question embeddings.</a:t>
            </a:r>
          </a:p>
          <a:p>
            <a:pPr algn="l" marL="2313537" indent="-578384" lvl="3">
              <a:lnSpc>
                <a:spcPts val="5000"/>
              </a:lnSpc>
              <a:buFont typeface="Arial"/>
              <a:buChar char="￭"/>
            </a:pPr>
            <a:r>
              <a:rPr lang="en-US" b="true" sz="3571">
                <a:solidFill>
                  <a:srgbClr val="0F4662"/>
                </a:solidFill>
                <a:latin typeface="Quicksand Bold"/>
                <a:ea typeface="Quicksand Bold"/>
                <a:cs typeface="Quicksand Bold"/>
                <a:sym typeface="Quicksand Bold"/>
              </a:rPr>
              <a:t>Output: Summaries of relevant cases (ID, image info, Q, A, rationale).</a:t>
            </a:r>
          </a:p>
          <a:p>
            <a:pPr algn="l" marL="1542358" indent="-514119" lvl="2">
              <a:lnSpc>
                <a:spcPts val="5000"/>
              </a:lnSpc>
              <a:buFont typeface="Arial"/>
              <a:buChar char="⚬"/>
            </a:pPr>
            <a:r>
              <a:rPr lang="en-US" b="true" sz="3571">
                <a:solidFill>
                  <a:srgbClr val="0F4662"/>
                </a:solidFill>
                <a:latin typeface="Quicksand Bold"/>
                <a:ea typeface="Quicksand Bold"/>
                <a:cs typeface="Quicksand Bold"/>
                <a:sym typeface="Quicksand Bold"/>
              </a:rPr>
              <a:t>Tool 2: Visual-Semantic Image Retrieval</a:t>
            </a:r>
          </a:p>
          <a:p>
            <a:pPr algn="l" marL="2313537" indent="-578384" lvl="3">
              <a:lnSpc>
                <a:spcPts val="5000"/>
              </a:lnSpc>
              <a:buFont typeface="Arial"/>
              <a:buChar char="￭"/>
            </a:pPr>
            <a:r>
              <a:rPr lang="en-US" b="true" sz="3571">
                <a:solidFill>
                  <a:srgbClr val="0F4662"/>
                </a:solidFill>
                <a:latin typeface="Quicksand Bold"/>
                <a:ea typeface="Quicksand Bold"/>
                <a:cs typeface="Quicksand Bold"/>
                <a:sym typeface="Quicksand Bold"/>
              </a:rPr>
              <a:t>Function: Identifies images visually similar to a textual description.</a:t>
            </a:r>
          </a:p>
          <a:p>
            <a:pPr algn="l" marL="2313537" indent="-578384" lvl="3">
              <a:lnSpc>
                <a:spcPts val="5000"/>
              </a:lnSpc>
              <a:buFont typeface="Arial"/>
              <a:buChar char="￭"/>
            </a:pPr>
            <a:r>
              <a:rPr lang="en-US" b="true" sz="3571">
                <a:solidFill>
                  <a:srgbClr val="0F4662"/>
                </a:solidFill>
                <a:latin typeface="Quicksand Bold"/>
                <a:ea typeface="Quicksand Bold"/>
                <a:cs typeface="Quicksand Bold"/>
                <a:sym typeface="Quicksand Bold"/>
              </a:rPr>
              <a:t>M</a:t>
            </a:r>
            <a:r>
              <a:rPr lang="en-US" b="true" sz="3571">
                <a:solidFill>
                  <a:srgbClr val="0F4662"/>
                </a:solidFill>
                <a:latin typeface="Quicksand Bold"/>
                <a:ea typeface="Quicksand Bold"/>
                <a:cs typeface="Quicksand Bold"/>
                <a:sym typeface="Quicksand Bold"/>
              </a:rPr>
              <a:t>echanism: CLIP text embeddings (for description) vs. FAISS index of image embeddings.</a:t>
            </a:r>
          </a:p>
          <a:p>
            <a:pPr algn="l" marL="2313537" indent="-578384" lvl="3">
              <a:lnSpc>
                <a:spcPts val="5000"/>
              </a:lnSpc>
              <a:buFont typeface="Arial"/>
              <a:buChar char="￭"/>
            </a:pPr>
            <a:r>
              <a:rPr lang="en-US" b="true" sz="3571">
                <a:solidFill>
                  <a:srgbClr val="0F4662"/>
                </a:solidFill>
                <a:latin typeface="Quicksand Bold"/>
                <a:ea typeface="Quicksand Bold"/>
                <a:cs typeface="Quicksand Bold"/>
                <a:sym typeface="Quicksand Bold"/>
              </a:rPr>
              <a:t>Output: Ranked list of relevant images with metadata.</a:t>
            </a:r>
          </a:p>
          <a:p>
            <a:pPr algn="l" marL="0" indent="0" lvl="0">
              <a:lnSpc>
                <a:spcPts val="500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6322010" y="-75565"/>
            <a:ext cx="2821990" cy="1177290"/>
          </a:xfrm>
          <a:prstGeom prst="rect">
            <a:avLst/>
          </a:prstGeom>
        </p:spPr>
        <p:txBody>
          <a:bodyPr anchor="t" rtlCol="false" tIns="0" lIns="0" bIns="0" rIns="0">
            <a:spAutoFit/>
          </a:bodyPr>
          <a:lstStyle/>
          <a:p>
            <a:pPr algn="l" marL="0" indent="0" lvl="0">
              <a:lnSpc>
                <a:spcPts val="9659"/>
              </a:lnSpc>
              <a:spcBef>
                <a:spcPct val="0"/>
              </a:spcBef>
            </a:pPr>
            <a:r>
              <a:rPr lang="en-US" b="true" sz="6899" i="true">
                <a:solidFill>
                  <a:srgbClr val="0F4662"/>
                </a:solidFill>
                <a:latin typeface="Cormorant Garamond Bold Italics"/>
                <a:ea typeface="Cormorant Garamond Bold Italics"/>
                <a:cs typeface="Cormorant Garamond Bold Italics"/>
                <a:sym typeface="Cormorant Garamond Bold Italics"/>
              </a:rPr>
              <a:t>Agenda</a:t>
            </a:r>
          </a:p>
        </p:txBody>
      </p:sp>
      <p:sp>
        <p:nvSpPr>
          <p:cNvPr name="TextBox 6" id="6"/>
          <p:cNvSpPr txBox="true"/>
          <p:nvPr/>
        </p:nvSpPr>
        <p:spPr>
          <a:xfrm rot="0">
            <a:off x="688293" y="962025"/>
            <a:ext cx="8089503" cy="9538970"/>
          </a:xfrm>
          <a:prstGeom prst="rect">
            <a:avLst/>
          </a:prstGeom>
        </p:spPr>
        <p:txBody>
          <a:bodyPr anchor="t" rtlCol="false" tIns="0" lIns="0" bIns="0" rIns="0">
            <a:spAutoFit/>
          </a:bodyPr>
          <a:lstStyle/>
          <a:p>
            <a:pPr algn="l">
              <a:lnSpc>
                <a:spcPts val="4479"/>
              </a:lnSpc>
            </a:pPr>
            <a:r>
              <a:rPr lang="en-US" sz="3199" b="true">
                <a:solidFill>
                  <a:srgbClr val="0F4662"/>
                </a:solidFill>
                <a:latin typeface="Quicksand Bold"/>
                <a:ea typeface="Quicksand Bold"/>
                <a:cs typeface="Quicksand Bold"/>
                <a:sym typeface="Quicksand Bold"/>
              </a:rPr>
              <a:t>Introduction</a:t>
            </a:r>
          </a:p>
          <a:p>
            <a:pPr algn="l" marL="690877" indent="-345439" lvl="1">
              <a:lnSpc>
                <a:spcPts val="4479"/>
              </a:lnSpc>
              <a:buFont typeface="Arial"/>
              <a:buChar char="•"/>
            </a:pPr>
            <a:r>
              <a:rPr lang="en-US" b="true" sz="3199">
                <a:solidFill>
                  <a:srgbClr val="0F4662"/>
                </a:solidFill>
                <a:latin typeface="Quicksand Bold"/>
                <a:ea typeface="Quicksand Bold"/>
                <a:cs typeface="Quicksand Bold"/>
                <a:sym typeface="Quicksand Bold"/>
              </a:rPr>
              <a:t>Problem Statement</a:t>
            </a:r>
          </a:p>
          <a:p>
            <a:pPr algn="l" marL="690877" indent="-345439" lvl="1">
              <a:lnSpc>
                <a:spcPts val="4479"/>
              </a:lnSpc>
              <a:buFont typeface="Arial"/>
              <a:buChar char="•"/>
            </a:pPr>
            <a:r>
              <a:rPr lang="en-US" b="true" sz="3199">
                <a:solidFill>
                  <a:srgbClr val="0F4662"/>
                </a:solidFill>
                <a:latin typeface="Quicksand Bold"/>
                <a:ea typeface="Quicksand Bold"/>
                <a:cs typeface="Quicksand Bold"/>
                <a:sym typeface="Quicksand Bold"/>
              </a:rPr>
              <a:t>Related Work</a:t>
            </a:r>
          </a:p>
          <a:p>
            <a:pPr algn="l" marL="690877" indent="-345439" lvl="1">
              <a:lnSpc>
                <a:spcPts val="4479"/>
              </a:lnSpc>
              <a:buFont typeface="Arial"/>
              <a:buChar char="•"/>
            </a:pPr>
            <a:r>
              <a:rPr lang="en-US" b="true" sz="3199">
                <a:solidFill>
                  <a:srgbClr val="0F4662"/>
                </a:solidFill>
                <a:latin typeface="Quicksand Bold"/>
                <a:ea typeface="Quicksand Bold"/>
                <a:cs typeface="Quicksand Bold"/>
                <a:sym typeface="Quicksand Bold"/>
              </a:rPr>
              <a:t>Research Gap and Main Contributions</a:t>
            </a:r>
          </a:p>
          <a:p>
            <a:pPr algn="l">
              <a:lnSpc>
                <a:spcPts val="4479"/>
              </a:lnSpc>
            </a:pPr>
            <a:r>
              <a:rPr lang="en-US" sz="3199" b="true">
                <a:solidFill>
                  <a:srgbClr val="0F4662"/>
                </a:solidFill>
                <a:latin typeface="Quicksand Bold"/>
                <a:ea typeface="Quicksand Bold"/>
                <a:cs typeface="Quicksand Bold"/>
                <a:sym typeface="Quicksand Bold"/>
              </a:rPr>
              <a:t>Methodology</a:t>
            </a:r>
          </a:p>
          <a:p>
            <a:pPr algn="l" marL="690877" indent="-345439" lvl="1">
              <a:lnSpc>
                <a:spcPts val="4479"/>
              </a:lnSpc>
              <a:buFont typeface="Arial"/>
              <a:buChar char="•"/>
            </a:pPr>
            <a:r>
              <a:rPr lang="en-US" b="true" sz="3199">
                <a:solidFill>
                  <a:srgbClr val="0F4662"/>
                </a:solidFill>
                <a:latin typeface="Quicksand Bold"/>
                <a:ea typeface="Quicksand Bold"/>
                <a:cs typeface="Quicksand Bold"/>
                <a:sym typeface="Quicksand Bold"/>
              </a:rPr>
              <a:t>Large Language Models</a:t>
            </a:r>
          </a:p>
          <a:p>
            <a:pPr algn="l" marL="690877" indent="-345439" lvl="1">
              <a:lnSpc>
                <a:spcPts val="4479"/>
              </a:lnSpc>
              <a:buFont typeface="Arial"/>
              <a:buChar char="•"/>
            </a:pPr>
            <a:r>
              <a:rPr lang="en-US" b="true" sz="3199">
                <a:solidFill>
                  <a:srgbClr val="0F4662"/>
                </a:solidFill>
                <a:latin typeface="Quicksand Bold"/>
                <a:ea typeface="Quicksand Bold"/>
                <a:cs typeface="Quicksand Bold"/>
                <a:sym typeface="Quicksand Bold"/>
              </a:rPr>
              <a:t>Data Verification</a:t>
            </a:r>
          </a:p>
          <a:p>
            <a:pPr algn="l" marL="690877" indent="-345439" lvl="1">
              <a:lnSpc>
                <a:spcPts val="4479"/>
              </a:lnSpc>
              <a:buFont typeface="Arial"/>
              <a:buChar char="•"/>
            </a:pPr>
            <a:r>
              <a:rPr lang="en-US" b="true" sz="3199">
                <a:solidFill>
                  <a:srgbClr val="0F4662"/>
                </a:solidFill>
                <a:latin typeface="Quicksand Bold"/>
                <a:ea typeface="Quicksand Bold"/>
                <a:cs typeface="Quicksand Bold"/>
                <a:sym typeface="Quicksand Bold"/>
              </a:rPr>
              <a:t>Data Generation</a:t>
            </a:r>
          </a:p>
          <a:p>
            <a:pPr algn="l" marL="690877" indent="-345439" lvl="1">
              <a:lnSpc>
                <a:spcPts val="4479"/>
              </a:lnSpc>
              <a:buFont typeface="Arial"/>
              <a:buChar char="•"/>
            </a:pPr>
            <a:r>
              <a:rPr lang="en-US" b="true" sz="3199">
                <a:solidFill>
                  <a:srgbClr val="0F4662"/>
                </a:solidFill>
                <a:latin typeface="Quicksand Bold"/>
                <a:ea typeface="Quicksand Bold"/>
                <a:cs typeface="Quicksand Bold"/>
                <a:sym typeface="Quicksand Bold"/>
              </a:rPr>
              <a:t>Fine-Tuning</a:t>
            </a:r>
          </a:p>
          <a:p>
            <a:pPr algn="l">
              <a:lnSpc>
                <a:spcPts val="4479"/>
              </a:lnSpc>
            </a:pPr>
            <a:r>
              <a:rPr lang="en-US" sz="3199" b="true">
                <a:solidFill>
                  <a:srgbClr val="0F4662"/>
                </a:solidFill>
                <a:latin typeface="Quicksand Bold"/>
                <a:ea typeface="Quicksand Bold"/>
                <a:cs typeface="Quicksand Bold"/>
                <a:sym typeface="Quicksand Bold"/>
              </a:rPr>
              <a:t>Discussion and Results</a:t>
            </a:r>
          </a:p>
          <a:p>
            <a:pPr algn="l" marL="690877" indent="-345439" lvl="1">
              <a:lnSpc>
                <a:spcPts val="4479"/>
              </a:lnSpc>
              <a:buFont typeface="Arial"/>
              <a:buChar char="•"/>
            </a:pPr>
            <a:r>
              <a:rPr lang="en-US" b="true" sz="3199">
                <a:solidFill>
                  <a:srgbClr val="0F4662"/>
                </a:solidFill>
                <a:latin typeface="Quicksand Bold"/>
                <a:ea typeface="Quicksand Bold"/>
                <a:cs typeface="Quicksand Bold"/>
                <a:sym typeface="Quicksand Bold"/>
              </a:rPr>
              <a:t>Data Evaluation</a:t>
            </a:r>
          </a:p>
          <a:p>
            <a:pPr algn="l" marL="690877" indent="-345439" lvl="1">
              <a:lnSpc>
                <a:spcPts val="4479"/>
              </a:lnSpc>
              <a:buFont typeface="Arial"/>
              <a:buChar char="•"/>
            </a:pPr>
            <a:r>
              <a:rPr lang="en-US" b="true" sz="3199">
                <a:solidFill>
                  <a:srgbClr val="0F4662"/>
                </a:solidFill>
                <a:latin typeface="Quicksand Bold"/>
                <a:ea typeface="Quicksand Bold"/>
                <a:cs typeface="Quicksand Bold"/>
                <a:sym typeface="Quicksand Bold"/>
              </a:rPr>
              <a:t>Performance analysis</a:t>
            </a:r>
          </a:p>
          <a:p>
            <a:pPr algn="l">
              <a:lnSpc>
                <a:spcPts val="4479"/>
              </a:lnSpc>
            </a:pPr>
            <a:r>
              <a:rPr lang="en-US" sz="3199" b="true">
                <a:solidFill>
                  <a:srgbClr val="0F4662"/>
                </a:solidFill>
                <a:latin typeface="Quicksand Bold"/>
                <a:ea typeface="Quicksand Bold"/>
                <a:cs typeface="Quicksand Bold"/>
                <a:sym typeface="Quicksand Bold"/>
              </a:rPr>
              <a:t>Conclusion</a:t>
            </a:r>
          </a:p>
          <a:p>
            <a:pPr algn="l" marL="690877" indent="-345439" lvl="1">
              <a:lnSpc>
                <a:spcPts val="4479"/>
              </a:lnSpc>
              <a:buFont typeface="Arial"/>
              <a:buChar char="•"/>
            </a:pPr>
            <a:r>
              <a:rPr lang="en-US" b="true" sz="3199">
                <a:solidFill>
                  <a:srgbClr val="0F4662"/>
                </a:solidFill>
                <a:latin typeface="Quicksand Bold"/>
                <a:ea typeface="Quicksand Bold"/>
                <a:cs typeface="Quicksand Bold"/>
                <a:sym typeface="Quicksand Bold"/>
              </a:rPr>
              <a:t>Key Findings</a:t>
            </a:r>
          </a:p>
          <a:p>
            <a:pPr algn="l" marL="690877" indent="-345439" lvl="1">
              <a:lnSpc>
                <a:spcPts val="4479"/>
              </a:lnSpc>
              <a:buFont typeface="Arial"/>
              <a:buChar char="•"/>
            </a:pPr>
            <a:r>
              <a:rPr lang="en-US" b="true" sz="3199">
                <a:solidFill>
                  <a:srgbClr val="0F4662"/>
                </a:solidFill>
                <a:latin typeface="Quicksand Bold"/>
                <a:ea typeface="Quicksand Bold"/>
                <a:cs typeface="Quicksand Bold"/>
                <a:sym typeface="Quicksand Bold"/>
              </a:rPr>
              <a:t>Limitations</a:t>
            </a:r>
          </a:p>
          <a:p>
            <a:pPr algn="l" marL="690877" indent="-345439" lvl="1">
              <a:lnSpc>
                <a:spcPts val="4479"/>
              </a:lnSpc>
              <a:buFont typeface="Arial"/>
              <a:buChar char="•"/>
            </a:pPr>
            <a:r>
              <a:rPr lang="en-US" b="true" sz="3199">
                <a:solidFill>
                  <a:srgbClr val="0F4662"/>
                </a:solidFill>
                <a:latin typeface="Quicksand Bold"/>
                <a:ea typeface="Quicksand Bold"/>
                <a:cs typeface="Quicksand Bold"/>
                <a:sym typeface="Quicksand Bold"/>
              </a:rPr>
              <a:t>Future work</a:t>
            </a:r>
          </a:p>
          <a:p>
            <a:pPr algn="l">
              <a:lnSpc>
                <a:spcPts val="4479"/>
              </a:lnSpc>
              <a:spcBef>
                <a:spcPct val="0"/>
              </a:spcBef>
            </a:pP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2923352"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AgenticRAG _ The Agent's Toolkit</a:t>
            </a:r>
          </a:p>
        </p:txBody>
      </p:sp>
      <p:sp>
        <p:nvSpPr>
          <p:cNvPr name="TextBox 3" id="3"/>
          <p:cNvSpPr txBox="true"/>
          <p:nvPr/>
        </p:nvSpPr>
        <p:spPr>
          <a:xfrm rot="0">
            <a:off x="-1138936" y="2357819"/>
            <a:ext cx="19206497" cy="7314477"/>
          </a:xfrm>
          <a:prstGeom prst="rect">
            <a:avLst/>
          </a:prstGeom>
        </p:spPr>
        <p:txBody>
          <a:bodyPr anchor="t" rtlCol="false" tIns="0" lIns="0" bIns="0" rIns="0">
            <a:spAutoFit/>
          </a:bodyPr>
          <a:lstStyle/>
          <a:p>
            <a:pPr algn="l" marL="1629641" indent="-543214" lvl="2">
              <a:lnSpc>
                <a:spcPts val="5283"/>
              </a:lnSpc>
              <a:buFont typeface="Arial"/>
              <a:buChar char="⚬"/>
            </a:pPr>
            <a:r>
              <a:rPr lang="en-US" b="true" sz="3774">
                <a:solidFill>
                  <a:srgbClr val="0F4662"/>
                </a:solidFill>
                <a:latin typeface="Quicksand Bold"/>
                <a:ea typeface="Quicksand Bold"/>
                <a:cs typeface="Quicksand Bold"/>
                <a:sym typeface="Quicksand Bold"/>
              </a:rPr>
              <a:t>Tool 3: Knowledge Graph Interrogation</a:t>
            </a:r>
          </a:p>
          <a:p>
            <a:pPr algn="l" marL="2444462" indent="-611115" lvl="3">
              <a:lnSpc>
                <a:spcPts val="5283"/>
              </a:lnSpc>
              <a:buFont typeface="Arial"/>
              <a:buChar char="￭"/>
            </a:pPr>
            <a:r>
              <a:rPr lang="en-US" b="true" sz="3774">
                <a:solidFill>
                  <a:srgbClr val="0F4662"/>
                </a:solidFill>
                <a:latin typeface="Quicksand Bold"/>
                <a:ea typeface="Quicksand Bold"/>
                <a:cs typeface="Quicksand Bold"/>
                <a:sym typeface="Quicksand Bold"/>
              </a:rPr>
              <a:t>Function: Retrieves structured, detailed info for a specific case from Neo4j KG.</a:t>
            </a:r>
          </a:p>
          <a:p>
            <a:pPr algn="l" marL="2444462" indent="-611115" lvl="3">
              <a:lnSpc>
                <a:spcPts val="5283"/>
              </a:lnSpc>
              <a:buFont typeface="Arial"/>
              <a:buChar char="￭"/>
            </a:pPr>
            <a:r>
              <a:rPr lang="en-US" b="true" sz="3774">
                <a:solidFill>
                  <a:srgbClr val="0F4662"/>
                </a:solidFill>
                <a:latin typeface="Quicksand Bold"/>
                <a:ea typeface="Quicksand Bold"/>
                <a:cs typeface="Quicksand Bold"/>
                <a:sym typeface="Quicksand Bold"/>
              </a:rPr>
              <a:t>M</a:t>
            </a:r>
            <a:r>
              <a:rPr lang="en-US" b="true" sz="3774">
                <a:solidFill>
                  <a:srgbClr val="0F4662"/>
                </a:solidFill>
                <a:latin typeface="Quicksand Bold"/>
                <a:ea typeface="Quicksand Bold"/>
                <a:cs typeface="Quicksand Bold"/>
                <a:sym typeface="Quicksand Bold"/>
              </a:rPr>
              <a:t>echanism: Cypher queries based on Image ID or exact Question text.</a:t>
            </a:r>
          </a:p>
          <a:p>
            <a:pPr algn="l" marL="2444462" indent="-611115" lvl="3">
              <a:lnSpc>
                <a:spcPts val="5283"/>
              </a:lnSpc>
              <a:buFont typeface="Arial"/>
              <a:buChar char="￭"/>
            </a:pPr>
            <a:r>
              <a:rPr lang="en-US" b="true" sz="3774">
                <a:solidFill>
                  <a:srgbClr val="0F4662"/>
                </a:solidFill>
                <a:latin typeface="Quicksand Bold"/>
                <a:ea typeface="Quicksand Bold"/>
                <a:cs typeface="Quicksand Bold"/>
                <a:sym typeface="Quicksand Bold"/>
              </a:rPr>
              <a:t>Output: Detailed case profile (anatomy, question type, etc.).</a:t>
            </a:r>
          </a:p>
          <a:p>
            <a:pPr algn="l" marL="1629641" indent="-543214" lvl="2">
              <a:lnSpc>
                <a:spcPts val="5283"/>
              </a:lnSpc>
              <a:buFont typeface="Arial"/>
              <a:buChar char="⚬"/>
            </a:pPr>
            <a:r>
              <a:rPr lang="en-US" b="true" sz="3774">
                <a:solidFill>
                  <a:srgbClr val="0F4662"/>
                </a:solidFill>
                <a:latin typeface="Quicksand Bold"/>
                <a:ea typeface="Quicksand Bold"/>
                <a:cs typeface="Quicksand Bold"/>
                <a:sym typeface="Quicksand Bold"/>
              </a:rPr>
              <a:t>Tool 4: General Graph Query Interface</a:t>
            </a:r>
          </a:p>
          <a:p>
            <a:pPr algn="l" marL="2444462" indent="-611115" lvl="3">
              <a:lnSpc>
                <a:spcPts val="5283"/>
              </a:lnSpc>
              <a:buFont typeface="Arial"/>
              <a:buChar char="￭"/>
            </a:pPr>
            <a:r>
              <a:rPr lang="en-US" b="true" sz="3774">
                <a:solidFill>
                  <a:srgbClr val="0F4662"/>
                </a:solidFill>
                <a:latin typeface="Quicksand Bold"/>
                <a:ea typeface="Quicksand Bold"/>
                <a:cs typeface="Quicksand Bold"/>
                <a:sym typeface="Quicksand Bold"/>
              </a:rPr>
              <a:t>Function: Allows unrestricted, custom Cypher queries for complex graph traversals.</a:t>
            </a:r>
          </a:p>
          <a:p>
            <a:pPr algn="l" marL="2444462" indent="-611115" lvl="3">
              <a:lnSpc>
                <a:spcPts val="5283"/>
              </a:lnSpc>
              <a:buFont typeface="Arial"/>
              <a:buChar char="￭"/>
            </a:pPr>
            <a:r>
              <a:rPr lang="en-US" b="true" sz="3774">
                <a:solidFill>
                  <a:srgbClr val="0F4662"/>
                </a:solidFill>
                <a:latin typeface="Quicksand Bold"/>
                <a:ea typeface="Quicksand Bold"/>
                <a:cs typeface="Quicksand Bold"/>
                <a:sym typeface="Quicksand Bold"/>
              </a:rPr>
              <a:t>M</a:t>
            </a:r>
            <a:r>
              <a:rPr lang="en-US" b="true" sz="3774">
                <a:solidFill>
                  <a:srgbClr val="0F4662"/>
                </a:solidFill>
                <a:latin typeface="Quicksand Bold"/>
                <a:ea typeface="Quicksand Bold"/>
                <a:cs typeface="Quicksand Bold"/>
                <a:sym typeface="Quicksand Bold"/>
              </a:rPr>
              <a:t>echanism: Direct execution of sanitized Cypher strings against Neo4j.</a:t>
            </a:r>
          </a:p>
          <a:p>
            <a:pPr algn="l" marL="2444462" indent="-611115" lvl="3">
              <a:lnSpc>
                <a:spcPts val="5283"/>
              </a:lnSpc>
              <a:buFont typeface="Arial"/>
              <a:buChar char="￭"/>
            </a:pPr>
            <a:r>
              <a:rPr lang="en-US" b="true" sz="3774">
                <a:solidFill>
                  <a:srgbClr val="0F4662"/>
                </a:solidFill>
                <a:latin typeface="Quicksand Bold"/>
                <a:ea typeface="Quicksand Bold"/>
                <a:cs typeface="Quicksand Bold"/>
                <a:sym typeface="Quicksand Bold"/>
              </a:rPr>
              <a:t>Output: Query results.</a:t>
            </a:r>
          </a:p>
          <a:p>
            <a:pPr algn="l" marL="0" indent="0" lvl="0">
              <a:lnSpc>
                <a:spcPts val="5283"/>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589928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AgenticRAG _ Agent Execution Framework (ReAct)</a:t>
            </a:r>
          </a:p>
        </p:txBody>
      </p:sp>
      <p:sp>
        <p:nvSpPr>
          <p:cNvPr name="TextBox 3" id="3"/>
          <p:cNvSpPr txBox="true"/>
          <p:nvPr/>
        </p:nvSpPr>
        <p:spPr>
          <a:xfrm rot="0">
            <a:off x="-1007644" y="2491391"/>
            <a:ext cx="19295644" cy="6016234"/>
          </a:xfrm>
          <a:prstGeom prst="rect">
            <a:avLst/>
          </a:prstGeom>
        </p:spPr>
        <p:txBody>
          <a:bodyPr anchor="t" rtlCol="false" tIns="0" lIns="0" bIns="0" rIns="0">
            <a:spAutoFit/>
          </a:bodyPr>
          <a:lstStyle/>
          <a:p>
            <a:pPr algn="l" marL="1637205" indent="-545735" lvl="2">
              <a:lnSpc>
                <a:spcPts val="5308"/>
              </a:lnSpc>
              <a:buFont typeface="Arial"/>
              <a:buChar char="⚬"/>
            </a:pPr>
            <a:r>
              <a:rPr lang="en-US" b="true" sz="3791">
                <a:solidFill>
                  <a:srgbClr val="0F4662"/>
                </a:solidFill>
                <a:latin typeface="Quicksand Bold"/>
                <a:ea typeface="Quicksand Bold"/>
                <a:cs typeface="Quicksand Bold"/>
                <a:sym typeface="Quicksand Bold"/>
              </a:rPr>
              <a:t>ReAct = Reasoning and Acting</a:t>
            </a:r>
          </a:p>
          <a:p>
            <a:pPr algn="l" marL="1637205" indent="-545735" lvl="2">
              <a:lnSpc>
                <a:spcPts val="5308"/>
              </a:lnSpc>
              <a:buFont typeface="Arial"/>
              <a:buChar char="⚬"/>
            </a:pPr>
            <a:r>
              <a:rPr lang="en-US" b="true" sz="3791">
                <a:solidFill>
                  <a:srgbClr val="0F4662"/>
                </a:solidFill>
                <a:latin typeface="Quicksand Bold"/>
                <a:ea typeface="Quicksand Bold"/>
                <a:cs typeface="Quicksand Bold"/>
                <a:sym typeface="Quicksand Bold"/>
              </a:rPr>
              <a:t>Prompting:</a:t>
            </a:r>
          </a:p>
          <a:p>
            <a:pPr algn="l" marL="2455808" indent="-613952" lvl="3">
              <a:lnSpc>
                <a:spcPts val="5308"/>
              </a:lnSpc>
              <a:buFont typeface="Arial"/>
              <a:buChar char="￭"/>
            </a:pPr>
            <a:r>
              <a:rPr lang="en-US" b="true" sz="3791">
                <a:solidFill>
                  <a:srgbClr val="0F4662"/>
                </a:solidFill>
                <a:latin typeface="Quicksand Bold"/>
                <a:ea typeface="Quicksand Bold"/>
                <a:cs typeface="Quicksand Bold"/>
                <a:sym typeface="Quicksand Bold"/>
              </a:rPr>
              <a:t>Standard ReAct prompt (hwchase17/react) </a:t>
            </a:r>
            <a:r>
              <a:rPr lang="en-US" b="true" sz="3791">
                <a:solidFill>
                  <a:srgbClr val="0F4662"/>
                </a:solidFill>
                <a:latin typeface="Quicksand Bold"/>
                <a:ea typeface="Quicksand Bold"/>
                <a:cs typeface="Quicksand Bold"/>
                <a:sym typeface="Quicksand Bold"/>
              </a:rPr>
              <a:t>from Langchain Hub.</a:t>
            </a:r>
          </a:p>
          <a:p>
            <a:pPr algn="l" marL="2455808" indent="-613952" lvl="3">
              <a:lnSpc>
                <a:spcPts val="5308"/>
              </a:lnSpc>
              <a:buFont typeface="Arial"/>
              <a:buChar char="￭"/>
            </a:pPr>
            <a:r>
              <a:rPr lang="en-US" b="true" sz="3791">
                <a:solidFill>
                  <a:srgbClr val="0F4662"/>
                </a:solidFill>
                <a:latin typeface="Quicksand Bold"/>
                <a:ea typeface="Quicksand Bold"/>
                <a:cs typeface="Quicksand Bold"/>
                <a:sym typeface="Quicksand Bold"/>
              </a:rPr>
              <a:t>Customized Further: Specific instructions for the VQA task, schema awareness, radiological conventions, and required output format </a:t>
            </a:r>
          </a:p>
          <a:p>
            <a:pPr algn="l" marL="1637205" indent="-545735" lvl="2">
              <a:lnSpc>
                <a:spcPts val="5308"/>
              </a:lnSpc>
              <a:buFont typeface="Arial"/>
              <a:buChar char="⚬"/>
            </a:pPr>
            <a:r>
              <a:rPr lang="en-US" b="true" sz="3791">
                <a:solidFill>
                  <a:srgbClr val="0F4662"/>
                </a:solidFill>
                <a:latin typeface="Quicksand Bold"/>
                <a:ea typeface="Quicksand Bold"/>
                <a:cs typeface="Quicksand Bold"/>
                <a:sym typeface="Quicksand Bold"/>
              </a:rPr>
              <a:t>Agent Creation: create_react_agent (Langchain) integrates:</a:t>
            </a:r>
          </a:p>
          <a:p>
            <a:pPr algn="l" marL="2455808" indent="-613952" lvl="3">
              <a:lnSpc>
                <a:spcPts val="5308"/>
              </a:lnSpc>
              <a:buFont typeface="Arial"/>
              <a:buChar char="￭"/>
            </a:pPr>
            <a:r>
              <a:rPr lang="en-US" b="true" sz="3791">
                <a:solidFill>
                  <a:srgbClr val="0F4662"/>
                </a:solidFill>
                <a:latin typeface="Quicksand Bold"/>
                <a:ea typeface="Quicksand Bold"/>
                <a:cs typeface="Quicksand Bold"/>
                <a:sym typeface="Quicksand Bold"/>
              </a:rPr>
              <a:t>Gemini LLM (Foundation Model)</a:t>
            </a:r>
          </a:p>
          <a:p>
            <a:pPr algn="l" marL="2455808" indent="-613952" lvl="3">
              <a:lnSpc>
                <a:spcPts val="5308"/>
              </a:lnSpc>
              <a:buFont typeface="Arial"/>
              <a:buChar char="￭"/>
            </a:pPr>
            <a:r>
              <a:rPr lang="en-US" b="true" sz="3791">
                <a:solidFill>
                  <a:srgbClr val="0F4662"/>
                </a:solidFill>
                <a:latin typeface="Quicksand Bold"/>
                <a:ea typeface="Quicksand Bold"/>
                <a:cs typeface="Quicksand Bold"/>
                <a:sym typeface="Quicksand Bold"/>
              </a:rPr>
              <a:t>The 4 Tools (Tool Suite)</a:t>
            </a:r>
          </a:p>
          <a:p>
            <a:pPr algn="l" marL="2455808" indent="-613952" lvl="3">
              <a:lnSpc>
                <a:spcPts val="5308"/>
              </a:lnSpc>
              <a:spcBef>
                <a:spcPct val="0"/>
              </a:spcBef>
              <a:buFont typeface="Arial"/>
              <a:buChar char="￭"/>
            </a:pPr>
            <a:r>
              <a:rPr lang="en-US" b="true" sz="3791">
                <a:solidFill>
                  <a:srgbClr val="0F4662"/>
                </a:solidFill>
                <a:latin typeface="Quicksand Bold"/>
                <a:ea typeface="Quicksand Bold"/>
                <a:cs typeface="Quicksand Bold"/>
                <a:sym typeface="Quicksand Bold"/>
              </a:rPr>
              <a:t>ReAct Prompt Template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3956013" y="1919116"/>
            <a:ext cx="10044655" cy="8367884"/>
          </a:xfrm>
          <a:custGeom>
            <a:avLst/>
            <a:gdLst/>
            <a:ahLst/>
            <a:cxnLst/>
            <a:rect r="r" b="b" t="t" l="l"/>
            <a:pathLst>
              <a:path h="8367884" w="10044655">
                <a:moveTo>
                  <a:pt x="0" y="0"/>
                </a:moveTo>
                <a:lnTo>
                  <a:pt x="10044655" y="0"/>
                </a:lnTo>
                <a:lnTo>
                  <a:pt x="10044655" y="8367884"/>
                </a:lnTo>
                <a:lnTo>
                  <a:pt x="0" y="8367884"/>
                </a:lnTo>
                <a:lnTo>
                  <a:pt x="0" y="0"/>
                </a:lnTo>
                <a:close/>
              </a:path>
            </a:pathLst>
          </a:custGeom>
          <a:blipFill>
            <a:blip r:embed="rId2"/>
            <a:stretch>
              <a:fillRect l="0" t="0" r="0" b="0"/>
            </a:stretch>
          </a:blipFill>
        </p:spPr>
      </p:sp>
      <p:sp>
        <p:nvSpPr>
          <p:cNvPr name="TextBox 3" id="3"/>
          <p:cNvSpPr txBox="true"/>
          <p:nvPr/>
        </p:nvSpPr>
        <p:spPr>
          <a:xfrm rot="0">
            <a:off x="1028700" y="599709"/>
            <a:ext cx="1589928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AgenticRAG _ Agent Execution Framework (ReAct)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4520613" y="1684924"/>
            <a:ext cx="8037388" cy="8602076"/>
          </a:xfrm>
          <a:custGeom>
            <a:avLst/>
            <a:gdLst/>
            <a:ahLst/>
            <a:cxnLst/>
            <a:rect r="r" b="b" t="t" l="l"/>
            <a:pathLst>
              <a:path h="8602076" w="8037388">
                <a:moveTo>
                  <a:pt x="0" y="0"/>
                </a:moveTo>
                <a:lnTo>
                  <a:pt x="8037388" y="0"/>
                </a:lnTo>
                <a:lnTo>
                  <a:pt x="8037388" y="8602076"/>
                </a:lnTo>
                <a:lnTo>
                  <a:pt x="0" y="8602076"/>
                </a:lnTo>
                <a:lnTo>
                  <a:pt x="0" y="0"/>
                </a:lnTo>
                <a:close/>
              </a:path>
            </a:pathLst>
          </a:custGeom>
          <a:blipFill>
            <a:blip r:embed="rId2"/>
            <a:stretch>
              <a:fillRect l="0" t="0" r="0" b="0"/>
            </a:stretch>
          </a:blipFill>
        </p:spPr>
      </p:sp>
      <p:sp>
        <p:nvSpPr>
          <p:cNvPr name="TextBox 3" id="3"/>
          <p:cNvSpPr txBox="true"/>
          <p:nvPr/>
        </p:nvSpPr>
        <p:spPr>
          <a:xfrm rot="0">
            <a:off x="1028700" y="599709"/>
            <a:ext cx="1589928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AgenticRAG _ The Agentic RAG Workflow</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TextBox 5" id="5"/>
          <p:cNvSpPr txBox="true"/>
          <p:nvPr/>
        </p:nvSpPr>
        <p:spPr>
          <a:xfrm rot="0">
            <a:off x="1028700" y="599709"/>
            <a:ext cx="100798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Answer Generation</a:t>
            </a:r>
          </a:p>
        </p:txBody>
      </p:sp>
      <p:sp>
        <p:nvSpPr>
          <p:cNvPr name="TextBox 6" id="6"/>
          <p:cNvSpPr txBox="true"/>
          <p:nvPr/>
        </p:nvSpPr>
        <p:spPr>
          <a:xfrm rot="0">
            <a:off x="1028700" y="2600325"/>
            <a:ext cx="11923872" cy="2543175"/>
          </a:xfrm>
          <a:prstGeom prst="rect">
            <a:avLst/>
          </a:prstGeom>
        </p:spPr>
        <p:txBody>
          <a:bodyPr anchor="t" rtlCol="false" tIns="0" lIns="0" bIns="0" rIns="0">
            <a:spAutoFit/>
          </a:bodyPr>
          <a:lstStyle/>
          <a:p>
            <a:pPr algn="l" marL="518160" indent="-259080" lvl="1">
              <a:lnSpc>
                <a:spcPts val="4079"/>
              </a:lnSpc>
              <a:buFont typeface="Arial"/>
              <a:buChar char="•"/>
            </a:pPr>
            <a:r>
              <a:rPr lang="en-US" sz="2400" i="true">
                <a:solidFill>
                  <a:srgbClr val="0F4662"/>
                </a:solidFill>
                <a:latin typeface="Quicksand"/>
                <a:ea typeface="Quicksand"/>
                <a:cs typeface="Quicksand"/>
                <a:sym typeface="Quicksand"/>
              </a:rPr>
              <a:t>A fast and efficient multimodal model from Google, excelling at reasoning, instruction following, and few-shot learning across text and images.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Role A: Initial Visual Analyzer for the Agentic RAG System and outputs a concise textual description of relevant visual findings, only providing a visual summary.</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Role B: Reasoning Engine / "Brain" within the Agentic RAG System.</a:t>
            </a:r>
          </a:p>
        </p:txBody>
      </p:sp>
      <p:sp>
        <p:nvSpPr>
          <p:cNvPr name="TextBox 7" id="7"/>
          <p:cNvSpPr txBox="true"/>
          <p:nvPr/>
        </p:nvSpPr>
        <p:spPr>
          <a:xfrm rot="0">
            <a:off x="918480" y="6255700"/>
            <a:ext cx="12401490"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i="true">
                <a:solidFill>
                  <a:srgbClr val="0F4662"/>
                </a:solidFill>
                <a:latin typeface="Quicksand"/>
                <a:ea typeface="Quicksand"/>
                <a:cs typeface="Quicksand"/>
                <a:sym typeface="Quicksand"/>
              </a:rPr>
              <a:t>A model recognized for strong instruction-following, coding, and logical reasoning, trained on diverse datasets for robust text understanding and generation.</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Role: Text-Based Synthesis Engine in the RAG System Configuration, where it acts as an expert medical VQA assistant and outputs the Final Answer + Rationale.</a:t>
            </a:r>
          </a:p>
        </p:txBody>
      </p:sp>
      <p:sp>
        <p:nvSpPr>
          <p:cNvPr name="TextBox 8" id="8"/>
          <p:cNvSpPr txBox="true"/>
          <p:nvPr/>
        </p:nvSpPr>
        <p:spPr>
          <a:xfrm rot="0">
            <a:off x="1028700" y="1914818"/>
            <a:ext cx="10527757" cy="490855"/>
          </a:xfrm>
          <a:prstGeom prst="rect">
            <a:avLst/>
          </a:prstGeom>
        </p:spPr>
        <p:txBody>
          <a:bodyPr anchor="t" rtlCol="false" tIns="0" lIns="0" bIns="0" rIns="0">
            <a:spAutoFit/>
          </a:bodyPr>
          <a:lstStyle/>
          <a:p>
            <a:pPr algn="l">
              <a:lnSpc>
                <a:spcPts val="3919"/>
              </a:lnSpc>
              <a:spcBef>
                <a:spcPct val="0"/>
              </a:spcBef>
            </a:pPr>
            <a:r>
              <a:rPr lang="en-US" b="true" sz="2799">
                <a:solidFill>
                  <a:srgbClr val="0F4662"/>
                </a:solidFill>
                <a:latin typeface="Quicksand Bold"/>
                <a:ea typeface="Quicksand Bold"/>
                <a:cs typeface="Quicksand Bold"/>
                <a:sym typeface="Quicksand Bold"/>
              </a:rPr>
              <a:t>1. Google Gemini (gemini-1.5-flash-latest):</a:t>
            </a:r>
          </a:p>
        </p:txBody>
      </p:sp>
      <p:sp>
        <p:nvSpPr>
          <p:cNvPr name="TextBox 9" id="9"/>
          <p:cNvSpPr txBox="true"/>
          <p:nvPr/>
        </p:nvSpPr>
        <p:spPr>
          <a:xfrm rot="0">
            <a:off x="1028700" y="5519100"/>
            <a:ext cx="10527757" cy="565150"/>
          </a:xfrm>
          <a:prstGeom prst="rect">
            <a:avLst/>
          </a:prstGeom>
        </p:spPr>
        <p:txBody>
          <a:bodyPr anchor="t" rtlCol="false" tIns="0" lIns="0" bIns="0" rIns="0">
            <a:spAutoFit/>
          </a:bodyPr>
          <a:lstStyle/>
          <a:p>
            <a:pPr algn="l">
              <a:lnSpc>
                <a:spcPts val="4759"/>
              </a:lnSpc>
            </a:pPr>
            <a:r>
              <a:rPr lang="en-US" sz="2799" b="true">
                <a:solidFill>
                  <a:srgbClr val="0F4662"/>
                </a:solidFill>
                <a:latin typeface="Quicksand Bold"/>
                <a:ea typeface="Quicksand Bold"/>
                <a:cs typeface="Quicksand Bold"/>
                <a:sym typeface="Quicksand Bold"/>
              </a:rPr>
              <a:t>2. DeepSeek LLM (deepseek-r1):</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0" y="2077612"/>
            <a:ext cx="18288000" cy="5895891"/>
          </a:xfrm>
          <a:prstGeom prst="rect">
            <a:avLst/>
          </a:prstGeom>
        </p:spPr>
        <p:txBody>
          <a:bodyPr anchor="t" rtlCol="false" tIns="0" lIns="0" bIns="0" rIns="0">
            <a:spAutoFit/>
          </a:bodyPr>
          <a:lstStyle/>
          <a:p>
            <a:pPr algn="ctr" marL="0" indent="0" lvl="0">
              <a:lnSpc>
                <a:spcPts val="23629"/>
              </a:lnSpc>
              <a:spcBef>
                <a:spcPct val="0"/>
              </a:spcBef>
            </a:pPr>
            <a:r>
              <a:rPr lang="en-US" b="true" sz="16878">
                <a:solidFill>
                  <a:srgbClr val="0F4662"/>
                </a:solidFill>
                <a:latin typeface="Cormorant Garamond Bold"/>
                <a:ea typeface="Cormorant Garamond Bold"/>
                <a:cs typeface="Cormorant Garamond Bold"/>
                <a:sym typeface="Cormorant Garamond Bold"/>
              </a:rPr>
              <a:t>Discussion and Results</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86761" y="2456695"/>
            <a:ext cx="4719939" cy="7292237"/>
            <a:chOff x="0" y="0"/>
            <a:chExt cx="1243111" cy="1920589"/>
          </a:xfrm>
        </p:grpSpPr>
        <p:sp>
          <p:nvSpPr>
            <p:cNvPr name="Freeform 3" id="3"/>
            <p:cNvSpPr/>
            <p:nvPr/>
          </p:nvSpPr>
          <p:spPr>
            <a:xfrm flipH="false" flipV="false" rot="0">
              <a:off x="0" y="0"/>
              <a:ext cx="1243111" cy="1920589"/>
            </a:xfrm>
            <a:custGeom>
              <a:avLst/>
              <a:gdLst/>
              <a:ahLst/>
              <a:cxnLst/>
              <a:rect r="r" b="b" t="t" l="l"/>
              <a:pathLst>
                <a:path h="1920589" w="1243111">
                  <a:moveTo>
                    <a:pt x="83653" y="0"/>
                  </a:moveTo>
                  <a:lnTo>
                    <a:pt x="1159458" y="0"/>
                  </a:lnTo>
                  <a:cubicBezTo>
                    <a:pt x="1181644" y="0"/>
                    <a:pt x="1202922" y="8813"/>
                    <a:pt x="1218610" y="24501"/>
                  </a:cubicBezTo>
                  <a:cubicBezTo>
                    <a:pt x="1234298" y="40189"/>
                    <a:pt x="1243111" y="61467"/>
                    <a:pt x="1243111" y="83653"/>
                  </a:cubicBezTo>
                  <a:lnTo>
                    <a:pt x="1243111" y="1836936"/>
                  </a:lnTo>
                  <a:cubicBezTo>
                    <a:pt x="1243111" y="1859122"/>
                    <a:pt x="1234298" y="1880400"/>
                    <a:pt x="1218610" y="1896088"/>
                  </a:cubicBezTo>
                  <a:cubicBezTo>
                    <a:pt x="1202922" y="1911776"/>
                    <a:pt x="1181644" y="1920589"/>
                    <a:pt x="1159458" y="1920589"/>
                  </a:cubicBezTo>
                  <a:lnTo>
                    <a:pt x="83653" y="1920589"/>
                  </a:lnTo>
                  <a:cubicBezTo>
                    <a:pt x="61467" y="1920589"/>
                    <a:pt x="40189" y="1911776"/>
                    <a:pt x="24501" y="1896088"/>
                  </a:cubicBezTo>
                  <a:cubicBezTo>
                    <a:pt x="8813" y="1880400"/>
                    <a:pt x="0" y="1859122"/>
                    <a:pt x="0" y="1836936"/>
                  </a:cubicBezTo>
                  <a:lnTo>
                    <a:pt x="0" y="83653"/>
                  </a:lnTo>
                  <a:cubicBezTo>
                    <a:pt x="0" y="61467"/>
                    <a:pt x="8813" y="40189"/>
                    <a:pt x="24501" y="24501"/>
                  </a:cubicBezTo>
                  <a:cubicBezTo>
                    <a:pt x="40189" y="8813"/>
                    <a:pt x="61467" y="0"/>
                    <a:pt x="83653" y="0"/>
                  </a:cubicBezTo>
                  <a:close/>
                </a:path>
              </a:pathLst>
            </a:custGeom>
            <a:solidFill>
              <a:srgbClr val="DBE5EA"/>
            </a:solidFill>
          </p:spPr>
        </p:sp>
        <p:sp>
          <p:nvSpPr>
            <p:cNvPr name="TextBox 4" id="4"/>
            <p:cNvSpPr txBox="true"/>
            <p:nvPr/>
          </p:nvSpPr>
          <p:spPr>
            <a:xfrm>
              <a:off x="0" y="-123825"/>
              <a:ext cx="1243111" cy="2044414"/>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2635380" y="2877488"/>
            <a:ext cx="2348889" cy="2348889"/>
          </a:xfrm>
          <a:custGeom>
            <a:avLst/>
            <a:gdLst/>
            <a:ahLst/>
            <a:cxnLst/>
            <a:rect r="r" b="b" t="t" l="l"/>
            <a:pathLst>
              <a:path h="2348889" w="2348889">
                <a:moveTo>
                  <a:pt x="0" y="0"/>
                </a:moveTo>
                <a:lnTo>
                  <a:pt x="2348888" y="0"/>
                </a:lnTo>
                <a:lnTo>
                  <a:pt x="2348888"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726040" y="2801288"/>
            <a:ext cx="4644764" cy="6947644"/>
            <a:chOff x="0" y="0"/>
            <a:chExt cx="1223312" cy="1829832"/>
          </a:xfrm>
        </p:grpSpPr>
        <p:sp>
          <p:nvSpPr>
            <p:cNvPr name="Freeform 7" id="7"/>
            <p:cNvSpPr/>
            <p:nvPr/>
          </p:nvSpPr>
          <p:spPr>
            <a:xfrm flipH="false" flipV="false" rot="0">
              <a:off x="0" y="0"/>
              <a:ext cx="1223312" cy="1829832"/>
            </a:xfrm>
            <a:custGeom>
              <a:avLst/>
              <a:gdLst/>
              <a:ahLst/>
              <a:cxnLst/>
              <a:rect r="r" b="b" t="t" l="l"/>
              <a:pathLst>
                <a:path h="1829832" w="1223312">
                  <a:moveTo>
                    <a:pt x="85007" y="0"/>
                  </a:moveTo>
                  <a:lnTo>
                    <a:pt x="1138305" y="0"/>
                  </a:lnTo>
                  <a:cubicBezTo>
                    <a:pt x="1160850" y="0"/>
                    <a:pt x="1182472" y="8956"/>
                    <a:pt x="1198414" y="24898"/>
                  </a:cubicBezTo>
                  <a:cubicBezTo>
                    <a:pt x="1214356" y="40840"/>
                    <a:pt x="1223312" y="62462"/>
                    <a:pt x="1223312" y="85007"/>
                  </a:cubicBezTo>
                  <a:lnTo>
                    <a:pt x="1223312" y="1744825"/>
                  </a:lnTo>
                  <a:cubicBezTo>
                    <a:pt x="1223312" y="1767370"/>
                    <a:pt x="1214356" y="1788992"/>
                    <a:pt x="1198414" y="1804934"/>
                  </a:cubicBezTo>
                  <a:cubicBezTo>
                    <a:pt x="1182472" y="1820876"/>
                    <a:pt x="1160850" y="1829832"/>
                    <a:pt x="1138305" y="1829832"/>
                  </a:cubicBezTo>
                  <a:lnTo>
                    <a:pt x="85007" y="1829832"/>
                  </a:lnTo>
                  <a:cubicBezTo>
                    <a:pt x="62462" y="1829832"/>
                    <a:pt x="40840" y="1820876"/>
                    <a:pt x="24898" y="1804934"/>
                  </a:cubicBezTo>
                  <a:cubicBezTo>
                    <a:pt x="8956" y="1788992"/>
                    <a:pt x="0" y="1767370"/>
                    <a:pt x="0" y="1744825"/>
                  </a:cubicBezTo>
                  <a:lnTo>
                    <a:pt x="0" y="85007"/>
                  </a:lnTo>
                  <a:cubicBezTo>
                    <a:pt x="0" y="62462"/>
                    <a:pt x="8956" y="40840"/>
                    <a:pt x="24898" y="24898"/>
                  </a:cubicBezTo>
                  <a:cubicBezTo>
                    <a:pt x="40840" y="8956"/>
                    <a:pt x="62462" y="0"/>
                    <a:pt x="85007" y="0"/>
                  </a:cubicBezTo>
                  <a:close/>
                </a:path>
              </a:pathLst>
            </a:custGeom>
            <a:solidFill>
              <a:srgbClr val="A9BECB"/>
            </a:solidFill>
          </p:spPr>
        </p:sp>
        <p:sp>
          <p:nvSpPr>
            <p:cNvPr name="TextBox 8" id="8"/>
            <p:cNvSpPr txBox="true"/>
            <p:nvPr/>
          </p:nvSpPr>
          <p:spPr>
            <a:xfrm>
              <a:off x="0" y="-123825"/>
              <a:ext cx="1223312" cy="1953657"/>
            </a:xfrm>
            <a:prstGeom prst="rect">
              <a:avLst/>
            </a:prstGeom>
          </p:spPr>
          <p:txBody>
            <a:bodyPr anchor="ctr" rtlCol="false" tIns="50800" lIns="50800" bIns="50800" rIns="50800"/>
            <a:lstStyle/>
            <a:p>
              <a:pPr algn="ctr">
                <a:lnSpc>
                  <a:spcPts val="4079"/>
                </a:lnSpc>
              </a:pPr>
            </a:p>
          </p:txBody>
        </p:sp>
      </p:grpSp>
      <p:sp>
        <p:nvSpPr>
          <p:cNvPr name="Freeform 9" id="9"/>
          <p:cNvSpPr/>
          <p:nvPr/>
        </p:nvSpPr>
        <p:spPr>
          <a:xfrm flipH="false" flipV="false" rot="0">
            <a:off x="7851153" y="2730646"/>
            <a:ext cx="2318994" cy="2348889"/>
          </a:xfrm>
          <a:custGeom>
            <a:avLst/>
            <a:gdLst/>
            <a:ahLst/>
            <a:cxnLst/>
            <a:rect r="r" b="b" t="t" l="l"/>
            <a:pathLst>
              <a:path h="2348889" w="2318994">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2015475" y="2456695"/>
            <a:ext cx="5385764" cy="7059198"/>
            <a:chOff x="0" y="0"/>
            <a:chExt cx="1418473" cy="1859213"/>
          </a:xfrm>
        </p:grpSpPr>
        <p:sp>
          <p:nvSpPr>
            <p:cNvPr name="Freeform 11" id="11"/>
            <p:cNvSpPr/>
            <p:nvPr/>
          </p:nvSpPr>
          <p:spPr>
            <a:xfrm flipH="false" flipV="false" rot="0">
              <a:off x="0" y="0"/>
              <a:ext cx="1418473" cy="1859213"/>
            </a:xfrm>
            <a:custGeom>
              <a:avLst/>
              <a:gdLst/>
              <a:ahLst/>
              <a:cxnLst/>
              <a:rect r="r" b="b" t="t" l="l"/>
              <a:pathLst>
                <a:path h="1859213" w="1418473">
                  <a:moveTo>
                    <a:pt x="73311" y="0"/>
                  </a:moveTo>
                  <a:lnTo>
                    <a:pt x="1345161" y="0"/>
                  </a:lnTo>
                  <a:cubicBezTo>
                    <a:pt x="1364605" y="0"/>
                    <a:pt x="1383252" y="7724"/>
                    <a:pt x="1397000" y="21472"/>
                  </a:cubicBezTo>
                  <a:cubicBezTo>
                    <a:pt x="1410749" y="35221"/>
                    <a:pt x="1418473" y="53868"/>
                    <a:pt x="1418473" y="73311"/>
                  </a:cubicBezTo>
                  <a:lnTo>
                    <a:pt x="1418473" y="1785901"/>
                  </a:lnTo>
                  <a:cubicBezTo>
                    <a:pt x="1418473" y="1805345"/>
                    <a:pt x="1410749" y="1823992"/>
                    <a:pt x="1397000" y="1837740"/>
                  </a:cubicBezTo>
                  <a:cubicBezTo>
                    <a:pt x="1383252" y="1851489"/>
                    <a:pt x="1364605" y="1859213"/>
                    <a:pt x="1345161" y="1859213"/>
                  </a:cubicBezTo>
                  <a:lnTo>
                    <a:pt x="73311" y="1859213"/>
                  </a:lnTo>
                  <a:cubicBezTo>
                    <a:pt x="32823" y="1859213"/>
                    <a:pt x="0" y="1826390"/>
                    <a:pt x="0" y="1785901"/>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12" id="12"/>
            <p:cNvSpPr txBox="true"/>
            <p:nvPr/>
          </p:nvSpPr>
          <p:spPr>
            <a:xfrm>
              <a:off x="0" y="-123825"/>
              <a:ext cx="1418473" cy="1983038"/>
            </a:xfrm>
            <a:prstGeom prst="rect">
              <a:avLst/>
            </a:prstGeom>
          </p:spPr>
          <p:txBody>
            <a:bodyPr anchor="ctr" rtlCol="false" tIns="50800" lIns="50800" bIns="50800" rIns="50800"/>
            <a:lstStyle/>
            <a:p>
              <a:pPr algn="ctr">
                <a:lnSpc>
                  <a:spcPts val="4079"/>
                </a:lnSpc>
              </a:pPr>
            </a:p>
          </p:txBody>
        </p:sp>
      </p:grpSp>
      <p:sp>
        <p:nvSpPr>
          <p:cNvPr name="Freeform 13" id="13"/>
          <p:cNvSpPr/>
          <p:nvPr/>
        </p:nvSpPr>
        <p:spPr>
          <a:xfrm flipH="false" flipV="false" rot="0">
            <a:off x="13456132" y="2801288"/>
            <a:ext cx="2226655" cy="2226655"/>
          </a:xfrm>
          <a:custGeom>
            <a:avLst/>
            <a:gdLst/>
            <a:ahLst/>
            <a:cxnLst/>
            <a:rect r="r" b="b" t="t" l="l"/>
            <a:pathLst>
              <a:path h="2226655" w="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028700" y="599709"/>
            <a:ext cx="81153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Evaluation Metrics</a:t>
            </a:r>
          </a:p>
        </p:txBody>
      </p:sp>
      <p:sp>
        <p:nvSpPr>
          <p:cNvPr name="TextBox 15" id="15"/>
          <p:cNvSpPr txBox="true"/>
          <p:nvPr/>
        </p:nvSpPr>
        <p:spPr>
          <a:xfrm rot="0">
            <a:off x="2137715" y="5323953"/>
            <a:ext cx="2218031" cy="504825"/>
          </a:xfrm>
          <a:prstGeom prst="rect">
            <a:avLst/>
          </a:prstGeom>
        </p:spPr>
        <p:txBody>
          <a:bodyPr anchor="t" rtlCol="false" tIns="0" lIns="0" bIns="0" rIns="0">
            <a:spAutoFit/>
          </a:bodyPr>
          <a:lstStyle/>
          <a:p>
            <a:pPr algn="l" marL="0" indent="0" lvl="0">
              <a:lnSpc>
                <a:spcPts val="4199"/>
              </a:lnSpc>
              <a:spcBef>
                <a:spcPct val="0"/>
              </a:spcBef>
            </a:pPr>
            <a:r>
              <a:rPr lang="en-US" b="true" sz="2999">
                <a:solidFill>
                  <a:srgbClr val="0F4662"/>
                </a:solidFill>
                <a:latin typeface="Quicksand Bold"/>
                <a:ea typeface="Quicksand Bold"/>
                <a:cs typeface="Quicksand Bold"/>
                <a:sym typeface="Quicksand Bold"/>
              </a:rPr>
              <a:t>Rouge</a:t>
            </a:r>
          </a:p>
        </p:txBody>
      </p:sp>
      <p:sp>
        <p:nvSpPr>
          <p:cNvPr name="TextBox 16" id="16"/>
          <p:cNvSpPr txBox="true"/>
          <p:nvPr/>
        </p:nvSpPr>
        <p:spPr>
          <a:xfrm rot="0">
            <a:off x="6593057" y="6017089"/>
            <a:ext cx="4174003"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Evaluates n-gram precision (up to 4-grams), focusing on fluency and content overlap</a:t>
            </a:r>
          </a:p>
        </p:txBody>
      </p:sp>
      <p:sp>
        <p:nvSpPr>
          <p:cNvPr name="TextBox 17" id="17"/>
          <p:cNvSpPr txBox="true"/>
          <p:nvPr/>
        </p:nvSpPr>
        <p:spPr>
          <a:xfrm rot="0">
            <a:off x="7044826" y="5257912"/>
            <a:ext cx="3125321" cy="547370"/>
          </a:xfrm>
          <a:prstGeom prst="rect">
            <a:avLst/>
          </a:prstGeom>
        </p:spPr>
        <p:txBody>
          <a:bodyPr anchor="t" rtlCol="false" tIns="0" lIns="0" bIns="0" rIns="0">
            <a:spAutoFit/>
          </a:bodyPr>
          <a:lstStyle/>
          <a:p>
            <a:pPr algn="l" marL="0" indent="0" lvl="0">
              <a:lnSpc>
                <a:spcPts val="4479"/>
              </a:lnSpc>
              <a:spcBef>
                <a:spcPct val="0"/>
              </a:spcBef>
            </a:pPr>
            <a:r>
              <a:rPr lang="en-US" b="true" sz="3199">
                <a:solidFill>
                  <a:srgbClr val="0F4662"/>
                </a:solidFill>
                <a:latin typeface="Quicksand Bold"/>
                <a:ea typeface="Quicksand Bold"/>
                <a:cs typeface="Quicksand Bold"/>
                <a:sym typeface="Quicksand Bold"/>
              </a:rPr>
              <a:t>Bleu</a:t>
            </a:r>
          </a:p>
        </p:txBody>
      </p:sp>
      <p:sp>
        <p:nvSpPr>
          <p:cNvPr name="TextBox 18" id="18"/>
          <p:cNvSpPr txBox="true"/>
          <p:nvPr/>
        </p:nvSpPr>
        <p:spPr>
          <a:xfrm rot="0">
            <a:off x="12157413" y="6222767"/>
            <a:ext cx="4496348"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a semantic similarity metric that evaluates the closeness of the generated text to the reference text</a:t>
            </a:r>
          </a:p>
        </p:txBody>
      </p:sp>
      <p:sp>
        <p:nvSpPr>
          <p:cNvPr name="TextBox 19" id="19"/>
          <p:cNvSpPr txBox="true"/>
          <p:nvPr/>
        </p:nvSpPr>
        <p:spPr>
          <a:xfrm rot="0">
            <a:off x="13477035" y="5504964"/>
            <a:ext cx="3176726" cy="504825"/>
          </a:xfrm>
          <a:prstGeom prst="rect">
            <a:avLst/>
          </a:prstGeom>
        </p:spPr>
        <p:txBody>
          <a:bodyPr anchor="t" rtlCol="false" tIns="0" lIns="0" bIns="0" rIns="0">
            <a:spAutoFit/>
          </a:bodyPr>
          <a:lstStyle/>
          <a:p>
            <a:pPr algn="l" marL="0" indent="0" lvl="0">
              <a:lnSpc>
                <a:spcPts val="4199"/>
              </a:lnSpc>
              <a:spcBef>
                <a:spcPct val="0"/>
              </a:spcBef>
            </a:pPr>
            <a:r>
              <a:rPr lang="en-US" b="true" sz="2999">
                <a:solidFill>
                  <a:srgbClr val="0F4662"/>
                </a:solidFill>
                <a:latin typeface="Quicksand Bold"/>
                <a:ea typeface="Quicksand Bold"/>
                <a:cs typeface="Quicksand Bold"/>
                <a:sym typeface="Quicksand Bold"/>
              </a:rPr>
              <a:t>Bert Score</a:t>
            </a:r>
          </a:p>
        </p:txBody>
      </p:sp>
      <p:sp>
        <p:nvSpPr>
          <p:cNvPr name="AutoShape 20" id="20"/>
          <p:cNvSpPr/>
          <p:nvPr/>
        </p:nvSpPr>
        <p:spPr>
          <a:xfrm>
            <a:off x="10767060" y="990600"/>
            <a:ext cx="6492240" cy="0"/>
          </a:xfrm>
          <a:prstGeom prst="line">
            <a:avLst/>
          </a:prstGeom>
          <a:ln cap="flat" w="76200">
            <a:solidFill>
              <a:srgbClr val="0F4662"/>
            </a:solidFill>
            <a:prstDash val="solid"/>
            <a:headEnd type="none" len="sm" w="sm"/>
            <a:tailEnd type="none" len="sm" w="sm"/>
          </a:ln>
        </p:spPr>
      </p:sp>
      <p:sp>
        <p:nvSpPr>
          <p:cNvPr name="TextBox 21" id="21"/>
          <p:cNvSpPr txBox="true"/>
          <p:nvPr/>
        </p:nvSpPr>
        <p:spPr>
          <a:xfrm rot="0">
            <a:off x="886761" y="6060842"/>
            <a:ext cx="4502644" cy="30575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Measures the overlap between generated and reference rationales in terms of n-grams and longest common subsequence.</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988133" y="1684924"/>
            <a:ext cx="13105656" cy="8602076"/>
          </a:xfrm>
          <a:custGeom>
            <a:avLst/>
            <a:gdLst/>
            <a:ahLst/>
            <a:cxnLst/>
            <a:rect r="r" b="b" t="t" l="l"/>
            <a:pathLst>
              <a:path h="8602076" w="13105656">
                <a:moveTo>
                  <a:pt x="0" y="0"/>
                </a:moveTo>
                <a:lnTo>
                  <a:pt x="13105655" y="0"/>
                </a:lnTo>
                <a:lnTo>
                  <a:pt x="13105655" y="8602076"/>
                </a:lnTo>
                <a:lnTo>
                  <a:pt x="0" y="86020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454347" y="1028700"/>
            <a:ext cx="14105443" cy="9258300"/>
          </a:xfrm>
          <a:custGeom>
            <a:avLst/>
            <a:gdLst/>
            <a:ahLst/>
            <a:cxnLst/>
            <a:rect r="r" b="b" t="t" l="l"/>
            <a:pathLst>
              <a:path h="9258300" w="14105443">
                <a:moveTo>
                  <a:pt x="0" y="0"/>
                </a:moveTo>
                <a:lnTo>
                  <a:pt x="14105444" y="0"/>
                </a:lnTo>
                <a:lnTo>
                  <a:pt x="1410544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599709"/>
            <a:ext cx="1032659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Experimental Results</a:t>
            </a:r>
          </a:p>
        </p:txBody>
      </p:sp>
      <p:sp>
        <p:nvSpPr>
          <p:cNvPr name="TextBox 5" id="5"/>
          <p:cNvSpPr txBox="true"/>
          <p:nvPr/>
        </p:nvSpPr>
        <p:spPr>
          <a:xfrm rot="0">
            <a:off x="1634709" y="2076542"/>
            <a:ext cx="2713335" cy="727077"/>
          </a:xfrm>
          <a:prstGeom prst="rect">
            <a:avLst/>
          </a:prstGeom>
        </p:spPr>
        <p:txBody>
          <a:bodyPr anchor="t" rtlCol="false" tIns="0" lIns="0" bIns="0" rIns="0">
            <a:spAutoFit/>
          </a:bodyPr>
          <a:lstStyle/>
          <a:p>
            <a:pPr algn="ctr">
              <a:lnSpc>
                <a:spcPts val="6289"/>
              </a:lnSpc>
              <a:spcBef>
                <a:spcPct val="0"/>
              </a:spcBef>
            </a:pPr>
            <a:r>
              <a:rPr lang="en-US" b="true" sz="3699">
                <a:solidFill>
                  <a:srgbClr val="0F4662"/>
                </a:solidFill>
                <a:latin typeface="Quicksand Bold"/>
                <a:ea typeface="Quicksand Bold"/>
                <a:cs typeface="Quicksand Bold"/>
                <a:sym typeface="Quicksand Bold"/>
              </a:rPr>
              <a:t>A. RAG &amp; KG</a:t>
            </a:r>
          </a:p>
        </p:txBody>
      </p:sp>
      <p:sp>
        <p:nvSpPr>
          <p:cNvPr name="TextBox 6" id="6"/>
          <p:cNvSpPr txBox="true"/>
          <p:nvPr/>
        </p:nvSpPr>
        <p:spPr>
          <a:xfrm rot="0">
            <a:off x="419765" y="3308444"/>
            <a:ext cx="7856558" cy="3069590"/>
          </a:xfrm>
          <a:prstGeom prst="rect">
            <a:avLst/>
          </a:prstGeom>
        </p:spPr>
        <p:txBody>
          <a:bodyPr anchor="t" rtlCol="false" tIns="0" lIns="0" bIns="0" rIns="0">
            <a:spAutoFit/>
          </a:bodyPr>
          <a:lstStyle/>
          <a:p>
            <a:pPr algn="l">
              <a:lnSpc>
                <a:spcPts val="4059"/>
              </a:lnSpc>
              <a:spcBef>
                <a:spcPct val="0"/>
              </a:spcBef>
            </a:pPr>
            <a:r>
              <a:rPr lang="en-US" sz="2899">
                <a:solidFill>
                  <a:srgbClr val="0F4662"/>
                </a:solidFill>
                <a:latin typeface="Quicksand"/>
                <a:ea typeface="Quicksand"/>
                <a:cs typeface="Quicksand"/>
                <a:sym typeface="Quicksand"/>
              </a:rPr>
              <a:t> KG </a:t>
            </a:r>
            <a:r>
              <a:rPr lang="en-US" sz="2899">
                <a:solidFill>
                  <a:srgbClr val="0F4662"/>
                </a:solidFill>
                <a:latin typeface="Quicksand"/>
                <a:ea typeface="Quicksand"/>
                <a:cs typeface="Quicksand"/>
                <a:sym typeface="Quicksand"/>
              </a:rPr>
              <a:t>+ RAG pipeline using DeepSeek achieves the highest accuracy </a:t>
            </a:r>
            <a:r>
              <a:rPr lang="en-US" sz="2899">
                <a:solidFill>
                  <a:srgbClr val="0F4662"/>
                </a:solidFill>
                <a:latin typeface="Quicksand"/>
                <a:ea typeface="Quicksand"/>
                <a:cs typeface="Quicksand"/>
                <a:sym typeface="Quicksand"/>
              </a:rPr>
              <a:t>(85.57%) </a:t>
            </a:r>
            <a:r>
              <a:rPr lang="en-US" sz="2899">
                <a:solidFill>
                  <a:srgbClr val="0F4662"/>
                </a:solidFill>
                <a:latin typeface="Quicksand"/>
                <a:ea typeface="Quicksand"/>
                <a:cs typeface="Quicksand"/>
                <a:sym typeface="Quicksand"/>
              </a:rPr>
              <a:t>on closed-ended questions, outperforming the Med-</a:t>
            </a:r>
          </a:p>
          <a:p>
            <a:pPr algn="l">
              <a:lnSpc>
                <a:spcPts val="4059"/>
              </a:lnSpc>
              <a:spcBef>
                <a:spcPct val="0"/>
              </a:spcBef>
            </a:pPr>
            <a:r>
              <a:rPr lang="en-US" sz="2899">
                <a:solidFill>
                  <a:srgbClr val="0F4662"/>
                </a:solidFill>
                <a:latin typeface="Quicksand"/>
                <a:ea typeface="Quicksand"/>
                <a:cs typeface="Quicksand"/>
                <a:sym typeface="Quicksand"/>
              </a:rPr>
              <a:t>Think benchmark (83.5%) and Gemini-based systems. It also generates the best rationale explanations, with a BERTScore F1 of 87.82%.</a:t>
            </a:r>
          </a:p>
        </p:txBody>
      </p:sp>
      <p:sp>
        <p:nvSpPr>
          <p:cNvPr name="TextBox 7" id="7"/>
          <p:cNvSpPr txBox="true"/>
          <p:nvPr/>
        </p:nvSpPr>
        <p:spPr>
          <a:xfrm rot="0">
            <a:off x="419765" y="6583045"/>
            <a:ext cx="9144000" cy="1976755"/>
          </a:xfrm>
          <a:prstGeom prst="rect">
            <a:avLst/>
          </a:prstGeom>
        </p:spPr>
        <p:txBody>
          <a:bodyPr anchor="t" rtlCol="false" tIns="0" lIns="0" bIns="0" rIns="0">
            <a:spAutoFit/>
          </a:bodyPr>
          <a:lstStyle/>
          <a:p>
            <a:pPr algn="l">
              <a:lnSpc>
                <a:spcPts val="3919"/>
              </a:lnSpc>
              <a:spcBef>
                <a:spcPct val="0"/>
              </a:spcBef>
            </a:pPr>
            <a:r>
              <a:rPr lang="en-US" sz="2799">
                <a:solidFill>
                  <a:srgbClr val="0F4662"/>
                </a:solidFill>
                <a:latin typeface="Quicksand"/>
                <a:ea typeface="Quicksand"/>
                <a:cs typeface="Quicksand"/>
                <a:sym typeface="Quicksand"/>
              </a:rPr>
              <a:t>On </a:t>
            </a:r>
            <a:r>
              <a:rPr lang="en-US" sz="2799">
                <a:solidFill>
                  <a:srgbClr val="0F4662"/>
                </a:solidFill>
                <a:latin typeface="Quicksand"/>
                <a:ea typeface="Quicksand"/>
                <a:cs typeface="Quicksand"/>
                <a:sym typeface="Quicksand"/>
              </a:rPr>
              <a:t>open-ended questions, KG + RAG</a:t>
            </a:r>
          </a:p>
          <a:p>
            <a:pPr algn="l">
              <a:lnSpc>
                <a:spcPts val="3919"/>
              </a:lnSpc>
              <a:spcBef>
                <a:spcPct val="0"/>
              </a:spcBef>
            </a:pPr>
            <a:r>
              <a:rPr lang="en-US" sz="2799">
                <a:solidFill>
                  <a:srgbClr val="0F4662"/>
                </a:solidFill>
                <a:latin typeface="Quicksand"/>
                <a:ea typeface="Quicksand"/>
                <a:cs typeface="Quicksand"/>
                <a:sym typeface="Quicksand"/>
              </a:rPr>
              <a:t>(DeepSeek) attains the highest ROUGE-1 recall (57.59%) and ROUGE-L recall (33.38%), indicating effective coverage and structure in generated rationales. </a:t>
            </a:r>
          </a:p>
        </p:txBody>
      </p:sp>
      <p:sp>
        <p:nvSpPr>
          <p:cNvPr name="TextBox 8" id="8"/>
          <p:cNvSpPr txBox="true"/>
          <p:nvPr/>
        </p:nvSpPr>
        <p:spPr>
          <a:xfrm rot="0">
            <a:off x="9144000" y="2124361"/>
            <a:ext cx="7359155" cy="1469898"/>
          </a:xfrm>
          <a:prstGeom prst="rect">
            <a:avLst/>
          </a:prstGeom>
        </p:spPr>
        <p:txBody>
          <a:bodyPr anchor="t" rtlCol="false" tIns="0" lIns="0" bIns="0" rIns="0">
            <a:spAutoFit/>
          </a:bodyPr>
          <a:lstStyle/>
          <a:p>
            <a:pPr algn="ctr">
              <a:lnSpc>
                <a:spcPts val="6038"/>
              </a:lnSpc>
              <a:spcBef>
                <a:spcPct val="0"/>
              </a:spcBef>
            </a:pPr>
            <a:r>
              <a:rPr lang="en-US" b="true" sz="3551">
                <a:solidFill>
                  <a:srgbClr val="0F4662"/>
                </a:solidFill>
                <a:latin typeface="Quicksand Bold"/>
                <a:ea typeface="Quicksand Bold"/>
                <a:cs typeface="Quicksand Bold"/>
                <a:sym typeface="Quicksand Bold"/>
              </a:rPr>
              <a:t>B. Agentic RAG System</a:t>
            </a:r>
            <a:r>
              <a:rPr lang="en-US" b="true" sz="3551">
                <a:solidFill>
                  <a:srgbClr val="0F4662"/>
                </a:solidFill>
                <a:latin typeface="Quicksand Bold"/>
                <a:ea typeface="Quicksand Bold"/>
                <a:cs typeface="Quicksand Bold"/>
                <a:sym typeface="Quicksand Bold"/>
              </a:rPr>
              <a:t> Performance</a:t>
            </a:r>
          </a:p>
        </p:txBody>
      </p:sp>
      <p:sp>
        <p:nvSpPr>
          <p:cNvPr name="TextBox 9" id="9"/>
          <p:cNvSpPr txBox="true"/>
          <p:nvPr/>
        </p:nvSpPr>
        <p:spPr>
          <a:xfrm rot="0">
            <a:off x="10225383" y="3629025"/>
            <a:ext cx="8062617" cy="2028825"/>
          </a:xfrm>
          <a:prstGeom prst="rect">
            <a:avLst/>
          </a:prstGeom>
        </p:spPr>
        <p:txBody>
          <a:bodyPr anchor="t" rtlCol="false" tIns="0" lIns="0" bIns="0" rIns="0">
            <a:spAutoFit/>
          </a:bodyPr>
          <a:lstStyle/>
          <a:p>
            <a:pPr algn="l">
              <a:lnSpc>
                <a:spcPts val="4079"/>
              </a:lnSpc>
              <a:spcBef>
                <a:spcPct val="0"/>
              </a:spcBef>
            </a:pPr>
            <a:r>
              <a:rPr lang="en-US" sz="2400">
                <a:solidFill>
                  <a:srgbClr val="0F4662"/>
                </a:solidFill>
                <a:latin typeface="Quicksand"/>
                <a:ea typeface="Quicksand"/>
                <a:cs typeface="Quicksand"/>
                <a:sym typeface="Quicksand"/>
              </a:rPr>
              <a:t>The Agentic RAG </a:t>
            </a:r>
            <a:r>
              <a:rPr lang="en-US" sz="2400">
                <a:solidFill>
                  <a:srgbClr val="0F4662"/>
                </a:solidFill>
                <a:latin typeface="Quicksand"/>
                <a:ea typeface="Quicksand"/>
                <a:cs typeface="Quicksand"/>
                <a:sym typeface="Quicksand"/>
              </a:rPr>
              <a:t> Gemini underperf</a:t>
            </a:r>
            <a:r>
              <a:rPr lang="en-US" sz="2400">
                <a:solidFill>
                  <a:srgbClr val="0F4662"/>
                </a:solidFill>
                <a:latin typeface="Quicksand"/>
                <a:ea typeface="Quicksand"/>
                <a:cs typeface="Quicksand"/>
                <a:sym typeface="Quicksand"/>
              </a:rPr>
              <a:t>orms across both question types. For closed-ended tasks, it records the lowest accuracy (62.59%) and rationale BERTScore F1 (58.72%).</a:t>
            </a:r>
          </a:p>
        </p:txBody>
      </p:sp>
      <p:sp>
        <p:nvSpPr>
          <p:cNvPr name="TextBox 10" id="10"/>
          <p:cNvSpPr txBox="true"/>
          <p:nvPr/>
        </p:nvSpPr>
        <p:spPr>
          <a:xfrm rot="0">
            <a:off x="10225383" y="5985034"/>
            <a:ext cx="7764078" cy="1514475"/>
          </a:xfrm>
          <a:prstGeom prst="rect">
            <a:avLst/>
          </a:prstGeom>
        </p:spPr>
        <p:txBody>
          <a:bodyPr anchor="t" rtlCol="false" tIns="0" lIns="0" bIns="0" rIns="0">
            <a:spAutoFit/>
          </a:bodyPr>
          <a:lstStyle/>
          <a:p>
            <a:pPr algn="l">
              <a:lnSpc>
                <a:spcPts val="4079"/>
              </a:lnSpc>
              <a:spcBef>
                <a:spcPct val="0"/>
              </a:spcBef>
            </a:pPr>
            <a:r>
              <a:rPr lang="en-US" sz="2400">
                <a:solidFill>
                  <a:srgbClr val="0F4662"/>
                </a:solidFill>
                <a:latin typeface="Quicksand"/>
                <a:ea typeface="Quicksand"/>
                <a:cs typeface="Quicksand"/>
                <a:sym typeface="Quicksand"/>
              </a:rPr>
              <a:t>On </a:t>
            </a:r>
            <a:r>
              <a:rPr lang="en-US" sz="2400">
                <a:solidFill>
                  <a:srgbClr val="0F4662"/>
                </a:solidFill>
                <a:latin typeface="Quicksand"/>
                <a:ea typeface="Quicksand"/>
                <a:cs typeface="Quicksand"/>
                <a:sym typeface="Quicksand"/>
              </a:rPr>
              <a:t>open-ended questions, Agentic RAG (Gemini) achieves ROUGE-1 recall of 23.78% and BLEU-4 of 2.42%, both significantly lower than other systems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3650832" y="408975"/>
            <a:ext cx="11386773" cy="4514453"/>
          </a:xfrm>
          <a:custGeom>
            <a:avLst/>
            <a:gdLst/>
            <a:ahLst/>
            <a:cxnLst/>
            <a:rect r="r" b="b" t="t" l="l"/>
            <a:pathLst>
              <a:path h="4514453" w="11386773">
                <a:moveTo>
                  <a:pt x="0" y="0"/>
                </a:moveTo>
                <a:lnTo>
                  <a:pt x="11386774" y="0"/>
                </a:lnTo>
                <a:lnTo>
                  <a:pt x="11386774" y="4514453"/>
                </a:lnTo>
                <a:lnTo>
                  <a:pt x="0" y="4514453"/>
                </a:lnTo>
                <a:lnTo>
                  <a:pt x="0" y="0"/>
                </a:lnTo>
                <a:close/>
              </a:path>
            </a:pathLst>
          </a:custGeom>
          <a:blipFill>
            <a:blip r:embed="rId2"/>
            <a:stretch>
              <a:fillRect l="0" t="0" r="0" b="0"/>
            </a:stretch>
          </a:blipFill>
        </p:spPr>
      </p:sp>
      <p:sp>
        <p:nvSpPr>
          <p:cNvPr name="Freeform 3" id="3"/>
          <p:cNvSpPr/>
          <p:nvPr/>
        </p:nvSpPr>
        <p:spPr>
          <a:xfrm flipH="false" flipV="false" rot="0">
            <a:off x="3650832" y="5389506"/>
            <a:ext cx="11386773" cy="5079814"/>
          </a:xfrm>
          <a:custGeom>
            <a:avLst/>
            <a:gdLst/>
            <a:ahLst/>
            <a:cxnLst/>
            <a:rect r="r" b="b" t="t" l="l"/>
            <a:pathLst>
              <a:path h="5079814" w="11386773">
                <a:moveTo>
                  <a:pt x="0" y="0"/>
                </a:moveTo>
                <a:lnTo>
                  <a:pt x="11386774" y="0"/>
                </a:lnTo>
                <a:lnTo>
                  <a:pt x="11386774" y="5079814"/>
                </a:lnTo>
                <a:lnTo>
                  <a:pt x="0" y="5079814"/>
                </a:lnTo>
                <a:lnTo>
                  <a:pt x="0" y="0"/>
                </a:lnTo>
                <a:close/>
              </a:path>
            </a:pathLst>
          </a:custGeom>
          <a:blipFill>
            <a:blip r:embed="rId3"/>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86761" y="2456695"/>
            <a:ext cx="5383382" cy="7177324"/>
            <a:chOff x="0" y="0"/>
            <a:chExt cx="1417845" cy="1890324"/>
          </a:xfrm>
        </p:grpSpPr>
        <p:sp>
          <p:nvSpPr>
            <p:cNvPr name="Freeform 3" id="3"/>
            <p:cNvSpPr/>
            <p:nvPr/>
          </p:nvSpPr>
          <p:spPr>
            <a:xfrm flipH="false" flipV="false" rot="0">
              <a:off x="0" y="0"/>
              <a:ext cx="1417845" cy="1890324"/>
            </a:xfrm>
            <a:custGeom>
              <a:avLst/>
              <a:gdLst/>
              <a:ahLst/>
              <a:cxnLst/>
              <a:rect r="r" b="b" t="t" l="l"/>
              <a:pathLst>
                <a:path h="1890324" w="1417845">
                  <a:moveTo>
                    <a:pt x="73344" y="0"/>
                  </a:moveTo>
                  <a:lnTo>
                    <a:pt x="1344502" y="0"/>
                  </a:lnTo>
                  <a:cubicBezTo>
                    <a:pt x="1385008" y="0"/>
                    <a:pt x="1417845" y="32837"/>
                    <a:pt x="1417845" y="73344"/>
                  </a:cubicBezTo>
                  <a:lnTo>
                    <a:pt x="1417845" y="1816980"/>
                  </a:lnTo>
                  <a:cubicBezTo>
                    <a:pt x="1417845" y="1836432"/>
                    <a:pt x="1410118" y="1855087"/>
                    <a:pt x="1396364" y="1868842"/>
                  </a:cubicBezTo>
                  <a:cubicBezTo>
                    <a:pt x="1382609" y="1882597"/>
                    <a:pt x="1363954" y="1890324"/>
                    <a:pt x="1344502" y="1890324"/>
                  </a:cubicBezTo>
                  <a:lnTo>
                    <a:pt x="73344" y="1890324"/>
                  </a:lnTo>
                  <a:cubicBezTo>
                    <a:pt x="32837" y="1890324"/>
                    <a:pt x="0" y="1857487"/>
                    <a:pt x="0" y="1816980"/>
                  </a:cubicBezTo>
                  <a:lnTo>
                    <a:pt x="0" y="73344"/>
                  </a:lnTo>
                  <a:cubicBezTo>
                    <a:pt x="0" y="32837"/>
                    <a:pt x="32837" y="0"/>
                    <a:pt x="73344" y="0"/>
                  </a:cubicBezTo>
                  <a:close/>
                </a:path>
              </a:pathLst>
            </a:custGeom>
            <a:solidFill>
              <a:srgbClr val="DBE5EA"/>
            </a:solidFill>
          </p:spPr>
        </p:sp>
        <p:sp>
          <p:nvSpPr>
            <p:cNvPr name="TextBox 4" id="4"/>
            <p:cNvSpPr txBox="true"/>
            <p:nvPr/>
          </p:nvSpPr>
          <p:spPr>
            <a:xfrm>
              <a:off x="0" y="-123825"/>
              <a:ext cx="1417845" cy="2014149"/>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6569225" y="2454555"/>
            <a:ext cx="5564357" cy="7177324"/>
            <a:chOff x="0" y="0"/>
            <a:chExt cx="1465510" cy="1890324"/>
          </a:xfrm>
        </p:grpSpPr>
        <p:sp>
          <p:nvSpPr>
            <p:cNvPr name="Freeform 6" id="6"/>
            <p:cNvSpPr/>
            <p:nvPr/>
          </p:nvSpPr>
          <p:spPr>
            <a:xfrm flipH="false" flipV="false" rot="0">
              <a:off x="0" y="0"/>
              <a:ext cx="1465510" cy="1890324"/>
            </a:xfrm>
            <a:custGeom>
              <a:avLst/>
              <a:gdLst/>
              <a:ahLst/>
              <a:cxnLst/>
              <a:rect r="r" b="b" t="t" l="l"/>
              <a:pathLst>
                <a:path h="1890324" w="1465510">
                  <a:moveTo>
                    <a:pt x="70958" y="0"/>
                  </a:moveTo>
                  <a:lnTo>
                    <a:pt x="1394551" y="0"/>
                  </a:lnTo>
                  <a:cubicBezTo>
                    <a:pt x="1413371" y="0"/>
                    <a:pt x="1431419" y="7476"/>
                    <a:pt x="1444726" y="20783"/>
                  </a:cubicBezTo>
                  <a:cubicBezTo>
                    <a:pt x="1458034" y="34091"/>
                    <a:pt x="1465510" y="52139"/>
                    <a:pt x="1465510" y="70958"/>
                  </a:cubicBezTo>
                  <a:lnTo>
                    <a:pt x="1465510" y="1819365"/>
                  </a:lnTo>
                  <a:cubicBezTo>
                    <a:pt x="1465510" y="1838185"/>
                    <a:pt x="1458034" y="1856233"/>
                    <a:pt x="1444726" y="1869541"/>
                  </a:cubicBezTo>
                  <a:cubicBezTo>
                    <a:pt x="1431419" y="1882848"/>
                    <a:pt x="1413371" y="1890324"/>
                    <a:pt x="1394551" y="1890324"/>
                  </a:cubicBezTo>
                  <a:lnTo>
                    <a:pt x="70958" y="1890324"/>
                  </a:lnTo>
                  <a:cubicBezTo>
                    <a:pt x="52139" y="1890324"/>
                    <a:pt x="34091" y="1882848"/>
                    <a:pt x="20783" y="1869541"/>
                  </a:cubicBezTo>
                  <a:cubicBezTo>
                    <a:pt x="7476" y="1856233"/>
                    <a:pt x="0" y="1838185"/>
                    <a:pt x="0" y="1819365"/>
                  </a:cubicBezTo>
                  <a:lnTo>
                    <a:pt x="0" y="70958"/>
                  </a:lnTo>
                  <a:cubicBezTo>
                    <a:pt x="0" y="52139"/>
                    <a:pt x="7476" y="34091"/>
                    <a:pt x="20783" y="20783"/>
                  </a:cubicBezTo>
                  <a:cubicBezTo>
                    <a:pt x="34091" y="7476"/>
                    <a:pt x="52139" y="0"/>
                    <a:pt x="70958" y="0"/>
                  </a:cubicBezTo>
                  <a:close/>
                </a:path>
              </a:pathLst>
            </a:custGeom>
            <a:solidFill>
              <a:srgbClr val="A9BECB"/>
            </a:solidFill>
          </p:spPr>
        </p:sp>
        <p:sp>
          <p:nvSpPr>
            <p:cNvPr name="TextBox 7" id="7"/>
            <p:cNvSpPr txBox="true"/>
            <p:nvPr/>
          </p:nvSpPr>
          <p:spPr>
            <a:xfrm>
              <a:off x="0" y="-123825"/>
              <a:ext cx="1465510" cy="2014149"/>
            </a:xfrm>
            <a:prstGeom prst="rect">
              <a:avLst/>
            </a:prstGeom>
          </p:spPr>
          <p:txBody>
            <a:bodyPr anchor="ctr" rtlCol="false" tIns="50800" lIns="50800" bIns="50800" rIns="50800"/>
            <a:lstStyle/>
            <a:p>
              <a:pPr algn="ctr">
                <a:lnSpc>
                  <a:spcPts val="4079"/>
                </a:lnSpc>
              </a:pPr>
            </a:p>
          </p:txBody>
        </p:sp>
      </p:grpSp>
      <p:grpSp>
        <p:nvGrpSpPr>
          <p:cNvPr name="Group 8" id="8"/>
          <p:cNvGrpSpPr/>
          <p:nvPr/>
        </p:nvGrpSpPr>
        <p:grpSpPr>
          <a:xfrm rot="0">
            <a:off x="12339325" y="2456695"/>
            <a:ext cx="5660477" cy="7177324"/>
            <a:chOff x="0" y="0"/>
            <a:chExt cx="1490825" cy="1890324"/>
          </a:xfrm>
        </p:grpSpPr>
        <p:sp>
          <p:nvSpPr>
            <p:cNvPr name="Freeform 9" id="9"/>
            <p:cNvSpPr/>
            <p:nvPr/>
          </p:nvSpPr>
          <p:spPr>
            <a:xfrm flipH="false" flipV="false" rot="0">
              <a:off x="0" y="0"/>
              <a:ext cx="1490825" cy="1890324"/>
            </a:xfrm>
            <a:custGeom>
              <a:avLst/>
              <a:gdLst/>
              <a:ahLst/>
              <a:cxnLst/>
              <a:rect r="r" b="b" t="t" l="l"/>
              <a:pathLst>
                <a:path h="1890324" w="1490825">
                  <a:moveTo>
                    <a:pt x="69753" y="0"/>
                  </a:moveTo>
                  <a:lnTo>
                    <a:pt x="1421072" y="0"/>
                  </a:lnTo>
                  <a:cubicBezTo>
                    <a:pt x="1459595" y="0"/>
                    <a:pt x="1490825" y="31230"/>
                    <a:pt x="1490825" y="69753"/>
                  </a:cubicBezTo>
                  <a:lnTo>
                    <a:pt x="1490825" y="1820570"/>
                  </a:lnTo>
                  <a:cubicBezTo>
                    <a:pt x="1490825" y="1839070"/>
                    <a:pt x="1483476" y="1856812"/>
                    <a:pt x="1470395" y="1869894"/>
                  </a:cubicBezTo>
                  <a:cubicBezTo>
                    <a:pt x="1457313" y="1882975"/>
                    <a:pt x="1439571" y="1890324"/>
                    <a:pt x="1421072" y="1890324"/>
                  </a:cubicBezTo>
                  <a:lnTo>
                    <a:pt x="69753" y="1890324"/>
                  </a:lnTo>
                  <a:cubicBezTo>
                    <a:pt x="31230" y="1890324"/>
                    <a:pt x="0" y="1859094"/>
                    <a:pt x="0" y="1820570"/>
                  </a:cubicBezTo>
                  <a:lnTo>
                    <a:pt x="0" y="69753"/>
                  </a:lnTo>
                  <a:cubicBezTo>
                    <a:pt x="0" y="31230"/>
                    <a:pt x="31230" y="0"/>
                    <a:pt x="69753" y="0"/>
                  </a:cubicBezTo>
                  <a:close/>
                </a:path>
              </a:pathLst>
            </a:custGeom>
            <a:solidFill>
              <a:srgbClr val="DBE5EA"/>
            </a:solidFill>
          </p:spPr>
        </p:sp>
        <p:sp>
          <p:nvSpPr>
            <p:cNvPr name="TextBox 10" id="10"/>
            <p:cNvSpPr txBox="true"/>
            <p:nvPr/>
          </p:nvSpPr>
          <p:spPr>
            <a:xfrm>
              <a:off x="0" y="-123825"/>
              <a:ext cx="1490825" cy="2014149"/>
            </a:xfrm>
            <a:prstGeom prst="rect">
              <a:avLst/>
            </a:prstGeom>
          </p:spPr>
          <p:txBody>
            <a:bodyPr anchor="ctr" rtlCol="false" tIns="50800" lIns="50800" bIns="50800" rIns="50800"/>
            <a:lstStyle/>
            <a:p>
              <a:pPr algn="ctr">
                <a:lnSpc>
                  <a:spcPts val="4079"/>
                </a:lnSpc>
              </a:pPr>
            </a:p>
          </p:txBody>
        </p:sp>
      </p:grpSp>
      <p:sp>
        <p:nvSpPr>
          <p:cNvPr name="AutoShape 11" id="11"/>
          <p:cNvSpPr/>
          <p:nvPr/>
        </p:nvSpPr>
        <p:spPr>
          <a:xfrm>
            <a:off x="10767060" y="990600"/>
            <a:ext cx="6492240" cy="0"/>
          </a:xfrm>
          <a:prstGeom prst="line">
            <a:avLst/>
          </a:prstGeom>
          <a:ln cap="flat" w="76200">
            <a:solidFill>
              <a:srgbClr val="0F4662"/>
            </a:solidFill>
            <a:prstDash val="solid"/>
            <a:headEnd type="none" len="sm" w="sm"/>
            <a:tailEnd type="none" len="sm" w="sm"/>
          </a:ln>
        </p:spPr>
      </p:sp>
      <p:sp>
        <p:nvSpPr>
          <p:cNvPr name="Freeform 12" id="12"/>
          <p:cNvSpPr/>
          <p:nvPr/>
        </p:nvSpPr>
        <p:spPr>
          <a:xfrm flipH="false" flipV="false" rot="0">
            <a:off x="7691708" y="2536648"/>
            <a:ext cx="3319390" cy="1941843"/>
          </a:xfrm>
          <a:custGeom>
            <a:avLst/>
            <a:gdLst/>
            <a:ahLst/>
            <a:cxnLst/>
            <a:rect r="r" b="b" t="t" l="l"/>
            <a:pathLst>
              <a:path h="1941843" w="3319390">
                <a:moveTo>
                  <a:pt x="0" y="0"/>
                </a:moveTo>
                <a:lnTo>
                  <a:pt x="3319390" y="0"/>
                </a:lnTo>
                <a:lnTo>
                  <a:pt x="3319390" y="1941843"/>
                </a:lnTo>
                <a:lnTo>
                  <a:pt x="0" y="1941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028700" y="599709"/>
            <a:ext cx="81153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 Key Findings</a:t>
            </a:r>
          </a:p>
        </p:txBody>
      </p:sp>
      <p:sp>
        <p:nvSpPr>
          <p:cNvPr name="TextBox 14" id="14"/>
          <p:cNvSpPr txBox="true"/>
          <p:nvPr/>
        </p:nvSpPr>
        <p:spPr>
          <a:xfrm rot="0">
            <a:off x="1168257" y="4606772"/>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Closed-Ended Questions:</a:t>
            </a:r>
          </a:p>
        </p:txBody>
      </p:sp>
      <p:sp>
        <p:nvSpPr>
          <p:cNvPr name="TextBox 15" id="15"/>
          <p:cNvSpPr txBox="true"/>
          <p:nvPr/>
        </p:nvSpPr>
        <p:spPr>
          <a:xfrm rot="0">
            <a:off x="6420279" y="5019675"/>
            <a:ext cx="5746268" cy="51149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KG + RAG with DeepSeek delivers strong rationale quality (BERTScore F1: 84.81) but shows lower fluency (BLEU-4: 3.13, ROUGE-2: 17.21).</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Agentic R</a:t>
            </a:r>
            <a:r>
              <a:rPr lang="en-US" sz="2400">
                <a:solidFill>
                  <a:srgbClr val="0F4662"/>
                </a:solidFill>
                <a:latin typeface="Quicksand"/>
                <a:ea typeface="Quicksand"/>
                <a:cs typeface="Quicksand"/>
                <a:sym typeface="Quicksand"/>
              </a:rPr>
              <a:t>AG with Gemini underperforms (BERTScore F1: 58.72, BLEU-4: 2.42)</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KG + RAG with Gemini performs moderately with lower BLEU-4 (0.99).</a:t>
            </a:r>
          </a:p>
          <a:p>
            <a:pPr algn="l">
              <a:lnSpc>
                <a:spcPts val="4079"/>
              </a:lnSpc>
            </a:pPr>
          </a:p>
        </p:txBody>
      </p:sp>
      <p:sp>
        <p:nvSpPr>
          <p:cNvPr name="TextBox 16" id="16"/>
          <p:cNvSpPr txBox="true"/>
          <p:nvPr/>
        </p:nvSpPr>
        <p:spPr>
          <a:xfrm rot="0">
            <a:off x="6872352" y="4532231"/>
            <a:ext cx="5746268"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Open-Ended Questions</a:t>
            </a:r>
          </a:p>
        </p:txBody>
      </p:sp>
      <p:sp>
        <p:nvSpPr>
          <p:cNvPr name="TextBox 17" id="17"/>
          <p:cNvSpPr txBox="true"/>
          <p:nvPr/>
        </p:nvSpPr>
        <p:spPr>
          <a:xfrm rot="0">
            <a:off x="12224537" y="5407182"/>
            <a:ext cx="5660964" cy="46005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DeepSeek-based KG + RAG consistently outperforms others, proving effective for both question types.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a:t>
            </a:r>
            <a:r>
              <a:rPr lang="en-US" sz="2400">
                <a:solidFill>
                  <a:srgbClr val="0F4662"/>
                </a:solidFill>
                <a:latin typeface="Quicksand"/>
                <a:ea typeface="Quicksand"/>
                <a:cs typeface="Quicksand"/>
                <a:sym typeface="Quicksand"/>
              </a:rPr>
              <a:t>he Agentic RAG system, while innovative and transparent, currently introduces inefficiencies and requires further refinement.</a:t>
            </a:r>
          </a:p>
          <a:p>
            <a:pPr algn="l">
              <a:lnSpc>
                <a:spcPts val="4079"/>
              </a:lnSpc>
            </a:pPr>
          </a:p>
        </p:txBody>
      </p:sp>
      <p:sp>
        <p:nvSpPr>
          <p:cNvPr name="TextBox 18" id="18"/>
          <p:cNvSpPr txBox="true"/>
          <p:nvPr/>
        </p:nvSpPr>
        <p:spPr>
          <a:xfrm rot="0">
            <a:off x="12618620" y="4864735"/>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Comparative Insights</a:t>
            </a:r>
          </a:p>
        </p:txBody>
      </p:sp>
      <p:sp>
        <p:nvSpPr>
          <p:cNvPr name="TextBox 19" id="19"/>
          <p:cNvSpPr txBox="true"/>
          <p:nvPr/>
        </p:nvSpPr>
        <p:spPr>
          <a:xfrm rot="0">
            <a:off x="794615" y="5231765"/>
            <a:ext cx="5567675" cy="46005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The KG + RAG with DeepSeek achieves the highest accuracy (85.57%), outperforming the MedThink benchmark (83.5%).</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KG + RAG with Gemini performs moderately (76.84%).</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Agentic RAG with Gemini scores lowest (62.59%).</a:t>
            </a:r>
          </a:p>
          <a:p>
            <a:pPr algn="l">
              <a:lnSpc>
                <a:spcPts val="4079"/>
              </a:lnSpc>
            </a:pPr>
          </a:p>
        </p:txBody>
      </p:sp>
      <p:sp>
        <p:nvSpPr>
          <p:cNvPr name="Freeform 20" id="20"/>
          <p:cNvSpPr/>
          <p:nvPr/>
        </p:nvSpPr>
        <p:spPr>
          <a:xfrm flipH="false" flipV="false" rot="0">
            <a:off x="14090125" y="2536648"/>
            <a:ext cx="2348889" cy="2348889"/>
          </a:xfrm>
          <a:custGeom>
            <a:avLst/>
            <a:gdLst/>
            <a:ahLst/>
            <a:cxnLst/>
            <a:rect r="r" b="b" t="t" l="l"/>
            <a:pathLst>
              <a:path h="2348889" w="2348889">
                <a:moveTo>
                  <a:pt x="0" y="0"/>
                </a:moveTo>
                <a:lnTo>
                  <a:pt x="2348888" y="0"/>
                </a:lnTo>
                <a:lnTo>
                  <a:pt x="2348888"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1919948" y="2536648"/>
            <a:ext cx="3319390" cy="1941843"/>
          </a:xfrm>
          <a:custGeom>
            <a:avLst/>
            <a:gdLst/>
            <a:ahLst/>
            <a:cxnLst/>
            <a:rect r="r" b="b" t="t" l="l"/>
            <a:pathLst>
              <a:path h="1941843" w="3319390">
                <a:moveTo>
                  <a:pt x="0" y="0"/>
                </a:moveTo>
                <a:lnTo>
                  <a:pt x="3319390" y="0"/>
                </a:lnTo>
                <a:lnTo>
                  <a:pt x="3319390" y="1941843"/>
                </a:lnTo>
                <a:lnTo>
                  <a:pt x="0" y="1941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04610" y="3407764"/>
            <a:ext cx="12172166" cy="2895516"/>
          </a:xfrm>
          <a:prstGeom prst="rect">
            <a:avLst/>
          </a:prstGeom>
        </p:spPr>
        <p:txBody>
          <a:bodyPr anchor="t" rtlCol="false" tIns="0" lIns="0" bIns="0" rIns="0">
            <a:spAutoFit/>
          </a:bodyPr>
          <a:lstStyle/>
          <a:p>
            <a:pPr algn="ctr" marL="0" indent="0" lvl="0">
              <a:lnSpc>
                <a:spcPts val="23629"/>
              </a:lnSpc>
              <a:spcBef>
                <a:spcPct val="0"/>
              </a:spcBef>
            </a:pPr>
            <a:r>
              <a:rPr lang="en-US" b="true" sz="16878">
                <a:solidFill>
                  <a:srgbClr val="0F4662"/>
                </a:solidFill>
                <a:latin typeface="Cormorant Garamond Bold"/>
                <a:ea typeface="Cormorant Garamond Bold"/>
                <a:cs typeface="Cormorant Garamond Bold"/>
                <a:sym typeface="Cormorant Garamond Bold"/>
              </a:rPr>
              <a:t>Introduction</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97880" y="8159883"/>
            <a:ext cx="6492240" cy="0"/>
          </a:xfrm>
          <a:prstGeom prst="line">
            <a:avLst/>
          </a:prstGeom>
          <a:ln cap="flat" w="76200">
            <a:solidFill>
              <a:srgbClr val="0F4662"/>
            </a:solidFill>
            <a:prstDash val="solid"/>
            <a:headEnd type="none" len="sm" w="sm"/>
            <a:tailEnd type="none" len="sm" w="sm"/>
          </a:ln>
        </p:spPr>
      </p:sp>
    </p:spTree>
  </p:cSld>
  <p:clrMapOvr>
    <a:masterClrMapping/>
  </p:clrMapOvr>
</p:sld>
</file>

<file path=ppt/slides/slide30.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TextBox 5" id="5"/>
          <p:cNvSpPr txBox="true"/>
          <p:nvPr/>
        </p:nvSpPr>
        <p:spPr>
          <a:xfrm rot="0">
            <a:off x="1028700" y="599709"/>
            <a:ext cx="100798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Limitations</a:t>
            </a:r>
          </a:p>
        </p:txBody>
      </p:sp>
      <p:sp>
        <p:nvSpPr>
          <p:cNvPr name="TextBox 6" id="6"/>
          <p:cNvSpPr txBox="true"/>
          <p:nvPr/>
        </p:nvSpPr>
        <p:spPr>
          <a:xfrm rot="0">
            <a:off x="1028700" y="1914818"/>
            <a:ext cx="12631951" cy="2472055"/>
          </a:xfrm>
          <a:prstGeom prst="rect">
            <a:avLst/>
          </a:prstGeom>
        </p:spPr>
        <p:txBody>
          <a:bodyPr anchor="t" rtlCol="false" tIns="0" lIns="0" bIns="0" rIns="0">
            <a:spAutoFit/>
          </a:bodyPr>
          <a:lstStyle/>
          <a:p>
            <a:pPr algn="l">
              <a:lnSpc>
                <a:spcPts val="3919"/>
              </a:lnSpc>
            </a:pPr>
            <a:r>
              <a:rPr lang="en-US" sz="2799" b="true">
                <a:solidFill>
                  <a:srgbClr val="0F4662"/>
                </a:solidFill>
                <a:latin typeface="Quicksand Bold"/>
                <a:ea typeface="Quicksand Bold"/>
                <a:cs typeface="Quicksand Bold"/>
                <a:sym typeface="Quicksand Bold"/>
              </a:rPr>
              <a:t>1) Small Dataset Size: </a:t>
            </a:r>
          </a:p>
          <a:p>
            <a:pPr algn="l">
              <a:lnSpc>
                <a:spcPts val="3919"/>
              </a:lnSpc>
            </a:pPr>
            <a:r>
              <a:rPr lang="en-US" sz="2799" b="true">
                <a:solidFill>
                  <a:srgbClr val="0F4662"/>
                </a:solidFill>
                <a:latin typeface="Quicksand Bold"/>
                <a:ea typeface="Quicksand Bold"/>
                <a:cs typeface="Quicksand Bold"/>
                <a:sym typeface="Quicksand Bold"/>
              </a:rPr>
              <a:t>With only 3,064 training and 451 test samples, the R-RAD dataset is limited in scale, increasing the risk of overfitting and reducing generalizability to diverse medical scenarios.</a:t>
            </a:r>
          </a:p>
          <a:p>
            <a:pPr algn="l">
              <a:lnSpc>
                <a:spcPts val="3919"/>
              </a:lnSpc>
            </a:pPr>
          </a:p>
        </p:txBody>
      </p:sp>
      <p:sp>
        <p:nvSpPr>
          <p:cNvPr name="TextBox 7" id="7"/>
          <p:cNvSpPr txBox="true"/>
          <p:nvPr/>
        </p:nvSpPr>
        <p:spPr>
          <a:xfrm rot="0">
            <a:off x="1028700" y="4243998"/>
            <a:ext cx="12631951" cy="3565525"/>
          </a:xfrm>
          <a:prstGeom prst="rect">
            <a:avLst/>
          </a:prstGeom>
        </p:spPr>
        <p:txBody>
          <a:bodyPr anchor="t" rtlCol="false" tIns="0" lIns="0" bIns="0" rIns="0">
            <a:spAutoFit/>
          </a:bodyPr>
          <a:lstStyle/>
          <a:p>
            <a:pPr algn="l">
              <a:lnSpc>
                <a:spcPts val="4759"/>
              </a:lnSpc>
            </a:pPr>
            <a:r>
              <a:rPr lang="en-US" sz="2799" b="true">
                <a:solidFill>
                  <a:srgbClr val="0F4662"/>
                </a:solidFill>
                <a:latin typeface="Quicksand Bold"/>
                <a:ea typeface="Quicksand Bold"/>
                <a:cs typeface="Quicksand Bold"/>
                <a:sym typeface="Quicksand Bold"/>
              </a:rPr>
              <a:t>2) Domain Specificity:</a:t>
            </a:r>
          </a:p>
          <a:p>
            <a:pPr algn="l">
              <a:lnSpc>
                <a:spcPts val="4759"/>
              </a:lnSpc>
            </a:pPr>
            <a:r>
              <a:rPr lang="en-US" sz="2799" b="true">
                <a:solidFill>
                  <a:srgbClr val="0F4662"/>
                </a:solidFill>
                <a:latin typeface="Quicksand Bold"/>
                <a:ea typeface="Quicksand Bold"/>
                <a:cs typeface="Quicksand Bold"/>
                <a:sym typeface="Quicksand Bold"/>
              </a:rPr>
              <a:t> The dataset focuses solely on radiology (e.g., X-rays, MRIs, CTs), restricting the system’s applicability to other medical imaging types like ultrasound or histopathology.</a:t>
            </a:r>
          </a:p>
          <a:p>
            <a:pPr algn="l">
              <a:lnSpc>
                <a:spcPts val="4759"/>
              </a:lnSpc>
            </a:pPr>
          </a:p>
          <a:p>
            <a:pPr algn="l" marL="0" indent="0" lvl="0">
              <a:lnSpc>
                <a:spcPts val="4759"/>
              </a:lnSpc>
            </a:pPr>
          </a:p>
        </p:txBody>
      </p:sp>
      <p:sp>
        <p:nvSpPr>
          <p:cNvPr name="TextBox 8" id="8"/>
          <p:cNvSpPr txBox="true"/>
          <p:nvPr/>
        </p:nvSpPr>
        <p:spPr>
          <a:xfrm rot="0">
            <a:off x="1028700" y="7011988"/>
            <a:ext cx="12631951" cy="2365375"/>
          </a:xfrm>
          <a:prstGeom prst="rect">
            <a:avLst/>
          </a:prstGeom>
        </p:spPr>
        <p:txBody>
          <a:bodyPr anchor="t" rtlCol="false" tIns="0" lIns="0" bIns="0" rIns="0">
            <a:spAutoFit/>
          </a:bodyPr>
          <a:lstStyle/>
          <a:p>
            <a:pPr algn="l">
              <a:lnSpc>
                <a:spcPts val="4759"/>
              </a:lnSpc>
            </a:pPr>
            <a:r>
              <a:rPr lang="en-US" sz="2799" b="true">
                <a:solidFill>
                  <a:srgbClr val="0F4662"/>
                </a:solidFill>
                <a:latin typeface="Quicksand Bold"/>
                <a:ea typeface="Quicksand Bold"/>
                <a:cs typeface="Quicksand Bold"/>
                <a:sym typeface="Quicksand Bold"/>
              </a:rPr>
              <a:t>3) Computational Complexity: </a:t>
            </a:r>
          </a:p>
          <a:p>
            <a:pPr algn="l" marL="0" indent="0" lvl="0">
              <a:lnSpc>
                <a:spcPts val="4759"/>
              </a:lnSpc>
            </a:pPr>
            <a:r>
              <a:rPr lang="en-US" b="true" sz="2799">
                <a:solidFill>
                  <a:srgbClr val="0F4662"/>
                </a:solidFill>
                <a:latin typeface="Quicksand Bold"/>
                <a:ea typeface="Quicksand Bold"/>
                <a:cs typeface="Quicksand Bold"/>
                <a:sym typeface="Quicksand Bold"/>
              </a:rPr>
              <a:t>The pipeline—combining knowledge graphs, embeddings, hybrid retrieval, and agentic RAG—is resource-intensive, posing challenges for real-time use in clinical settings with limited computing capacity.</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TextBox 5" id="5"/>
          <p:cNvSpPr txBox="true"/>
          <p:nvPr/>
        </p:nvSpPr>
        <p:spPr>
          <a:xfrm rot="0">
            <a:off x="1028700" y="580659"/>
            <a:ext cx="10079863" cy="1137285"/>
          </a:xfrm>
          <a:prstGeom prst="rect">
            <a:avLst/>
          </a:prstGeom>
        </p:spPr>
        <p:txBody>
          <a:bodyPr anchor="t" rtlCol="false" tIns="0" lIns="0" bIns="0" rIns="0">
            <a:spAutoFit/>
          </a:bodyPr>
          <a:lstStyle/>
          <a:p>
            <a:pPr algn="l" marL="0" indent="0" lvl="0">
              <a:lnSpc>
                <a:spcPts val="9239"/>
              </a:lnSpc>
              <a:spcBef>
                <a:spcPct val="0"/>
              </a:spcBef>
            </a:pPr>
            <a:r>
              <a:rPr lang="en-US" b="true" sz="6599">
                <a:solidFill>
                  <a:srgbClr val="0F4662"/>
                </a:solidFill>
                <a:latin typeface="Cormorant Garamond Bold"/>
                <a:ea typeface="Cormorant Garamond Bold"/>
                <a:cs typeface="Cormorant Garamond Bold"/>
                <a:sym typeface="Cormorant Garamond Bold"/>
              </a:rPr>
              <a:t>Future Work</a:t>
            </a:r>
          </a:p>
        </p:txBody>
      </p:sp>
      <p:sp>
        <p:nvSpPr>
          <p:cNvPr name="TextBox 6" id="6"/>
          <p:cNvSpPr txBox="true"/>
          <p:nvPr/>
        </p:nvSpPr>
        <p:spPr>
          <a:xfrm rot="0">
            <a:off x="1028700" y="2450127"/>
            <a:ext cx="10527757" cy="986155"/>
          </a:xfrm>
          <a:prstGeom prst="rect">
            <a:avLst/>
          </a:prstGeom>
        </p:spPr>
        <p:txBody>
          <a:bodyPr anchor="t" rtlCol="false" tIns="0" lIns="0" bIns="0" rIns="0">
            <a:spAutoFit/>
          </a:bodyPr>
          <a:lstStyle/>
          <a:p>
            <a:pPr algn="l">
              <a:lnSpc>
                <a:spcPts val="3919"/>
              </a:lnSpc>
            </a:pPr>
            <a:r>
              <a:rPr lang="en-US" sz="2799" b="true">
                <a:solidFill>
                  <a:srgbClr val="0F4662"/>
                </a:solidFill>
                <a:latin typeface="Quicksand Bold"/>
                <a:ea typeface="Quicksand Bold"/>
                <a:cs typeface="Quicksand Bold"/>
                <a:sym typeface="Quicksand Bold"/>
              </a:rPr>
              <a:t>1) Expanding the dataset</a:t>
            </a:r>
          </a:p>
          <a:p>
            <a:pPr algn="l" marL="0" indent="0" lvl="0">
              <a:lnSpc>
                <a:spcPts val="3919"/>
              </a:lnSpc>
              <a:spcBef>
                <a:spcPct val="0"/>
              </a:spcBef>
            </a:pPr>
          </a:p>
        </p:txBody>
      </p:sp>
      <p:sp>
        <p:nvSpPr>
          <p:cNvPr name="TextBox 7" id="7"/>
          <p:cNvSpPr txBox="true"/>
          <p:nvPr/>
        </p:nvSpPr>
        <p:spPr>
          <a:xfrm rot="0">
            <a:off x="1028700" y="4092264"/>
            <a:ext cx="10527757" cy="2365375"/>
          </a:xfrm>
          <a:prstGeom prst="rect">
            <a:avLst/>
          </a:prstGeom>
        </p:spPr>
        <p:txBody>
          <a:bodyPr anchor="t" rtlCol="false" tIns="0" lIns="0" bIns="0" rIns="0">
            <a:spAutoFit/>
          </a:bodyPr>
          <a:lstStyle/>
          <a:p>
            <a:pPr algn="l">
              <a:lnSpc>
                <a:spcPts val="4759"/>
              </a:lnSpc>
            </a:pPr>
            <a:r>
              <a:rPr lang="en-US" sz="2799" b="true">
                <a:solidFill>
                  <a:srgbClr val="0F4662"/>
                </a:solidFill>
                <a:latin typeface="Quicksand Bold"/>
                <a:ea typeface="Quicksand Bold"/>
                <a:cs typeface="Quicksand Bold"/>
                <a:sym typeface="Quicksand Bold"/>
              </a:rPr>
              <a:t>2) Focus on enhancing the agentic infrastruc-ture, coupled with better generalization benchmarks and real-world clinical decision support in VQA.</a:t>
            </a:r>
          </a:p>
          <a:p>
            <a:pPr algn="l" marL="0" indent="0" lvl="0">
              <a:lnSpc>
                <a:spcPts val="4759"/>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3025719"/>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5830743" y="8388889"/>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2423394"/>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580659"/>
            <a:ext cx="8048163" cy="1160780"/>
          </a:xfrm>
          <a:prstGeom prst="rect">
            <a:avLst/>
          </a:prstGeom>
        </p:spPr>
        <p:txBody>
          <a:bodyPr anchor="t" rtlCol="false" tIns="0" lIns="0" bIns="0" rIns="0">
            <a:spAutoFit/>
          </a:bodyPr>
          <a:lstStyle/>
          <a:p>
            <a:pPr algn="l" marL="0" indent="0" lvl="0">
              <a:lnSpc>
                <a:spcPts val="9519"/>
              </a:lnSpc>
              <a:spcBef>
                <a:spcPct val="0"/>
              </a:spcBef>
            </a:pPr>
            <a:r>
              <a:rPr lang="en-US" b="true" sz="6799" i="true">
                <a:solidFill>
                  <a:srgbClr val="0F4662"/>
                </a:solidFill>
                <a:latin typeface="Cormorant Garamond Bold Italics"/>
                <a:ea typeface="Cormorant Garamond Bold Italics"/>
                <a:cs typeface="Cormorant Garamond Bold Italics"/>
                <a:sym typeface="Cormorant Garamond Bold Italics"/>
              </a:rPr>
              <a:t>Conclusion</a:t>
            </a:r>
          </a:p>
        </p:txBody>
      </p:sp>
      <p:sp>
        <p:nvSpPr>
          <p:cNvPr name="Freeform 6" id="6"/>
          <p:cNvSpPr/>
          <p:nvPr/>
        </p:nvSpPr>
        <p:spPr>
          <a:xfrm flipH="false" flipV="false" rot="0">
            <a:off x="8304001" y="8844145"/>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3320994"/>
            <a:ext cx="16610268" cy="4612640"/>
          </a:xfrm>
          <a:prstGeom prst="rect">
            <a:avLst/>
          </a:prstGeom>
        </p:spPr>
        <p:txBody>
          <a:bodyPr anchor="t" rtlCol="false" tIns="0" lIns="0" bIns="0" rIns="0">
            <a:spAutoFit/>
          </a:bodyPr>
          <a:lstStyle/>
          <a:p>
            <a:pPr algn="l">
              <a:lnSpc>
                <a:spcPts val="4059"/>
              </a:lnSpc>
            </a:pPr>
            <a:r>
              <a:rPr lang="en-US" sz="2899" b="true">
                <a:solidFill>
                  <a:srgbClr val="0F4662"/>
                </a:solidFill>
                <a:latin typeface="Quicksand Bold"/>
                <a:ea typeface="Quicksand Bold"/>
                <a:cs typeface="Quicksand Bold"/>
                <a:sym typeface="Quicksand Bold"/>
              </a:rPr>
              <a:t>This research proposes a robust approach to Medical Visual Question Answering (VQA) by combining knowledge graphs, semantic embeddings, hybrid retrieval, and an agentic RAG framework using the R-RAD dataset. The KG + RAG system, powered by DeepSeek, surpasses the MedThink benchmark with 85.57% accuracy on closed-ended questions and strong rationale generation (BERTScore F1: 84.81). However, the agentic RAG shows lower performance on open-ended questions (62.59% accuracy, low BLEU scores), revealing limitations in generalizability, tool dependence, and computational efficiency. Future work should expand the dataset, improve the agentic system, and reduce resource demands, laying a strong foundation for transparent and reliable clinical VQA applications.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3025719"/>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5830743" y="8167870"/>
            <a:ext cx="6492240" cy="0"/>
          </a:xfrm>
          <a:prstGeom prst="line">
            <a:avLst/>
          </a:prstGeom>
          <a:ln cap="flat" w="76200">
            <a:solidFill>
              <a:srgbClr val="0F4662"/>
            </a:solidFill>
            <a:prstDash val="solid"/>
            <a:headEnd type="none" len="sm" w="sm"/>
            <a:tailEnd type="none" len="sm" w="sm"/>
          </a:ln>
        </p:spPr>
      </p:sp>
      <p:sp>
        <p:nvSpPr>
          <p:cNvPr name="TextBox 4" id="4"/>
          <p:cNvSpPr txBox="true"/>
          <p:nvPr/>
        </p:nvSpPr>
        <p:spPr>
          <a:xfrm rot="0">
            <a:off x="1028700" y="580659"/>
            <a:ext cx="8048163" cy="1160780"/>
          </a:xfrm>
          <a:prstGeom prst="rect">
            <a:avLst/>
          </a:prstGeom>
        </p:spPr>
        <p:txBody>
          <a:bodyPr anchor="t" rtlCol="false" tIns="0" lIns="0" bIns="0" rIns="0">
            <a:spAutoFit/>
          </a:bodyPr>
          <a:lstStyle/>
          <a:p>
            <a:pPr algn="l" marL="0" indent="0" lvl="0">
              <a:lnSpc>
                <a:spcPts val="9519"/>
              </a:lnSpc>
              <a:spcBef>
                <a:spcPct val="0"/>
              </a:spcBef>
            </a:pPr>
            <a:r>
              <a:rPr lang="en-US" b="true" sz="6799" i="true">
                <a:solidFill>
                  <a:srgbClr val="0F4662"/>
                </a:solidFill>
                <a:latin typeface="Cormorant Garamond Bold Italics"/>
                <a:ea typeface="Cormorant Garamond Bold Italics"/>
                <a:cs typeface="Cormorant Garamond Bold Italics"/>
                <a:sym typeface="Cormorant Garamond Bold Italics"/>
              </a:rPr>
              <a:t>Problem Statement</a:t>
            </a:r>
          </a:p>
        </p:txBody>
      </p:sp>
      <p:sp>
        <p:nvSpPr>
          <p:cNvPr name="TextBox 5" id="5"/>
          <p:cNvSpPr txBox="true"/>
          <p:nvPr/>
        </p:nvSpPr>
        <p:spPr>
          <a:xfrm rot="0">
            <a:off x="2744864" y="3320994"/>
            <a:ext cx="12798271" cy="4612640"/>
          </a:xfrm>
          <a:prstGeom prst="rect">
            <a:avLst/>
          </a:prstGeom>
        </p:spPr>
        <p:txBody>
          <a:bodyPr anchor="t" rtlCol="false" tIns="0" lIns="0" bIns="0" rIns="0">
            <a:spAutoFit/>
          </a:bodyPr>
          <a:lstStyle/>
          <a:p>
            <a:pPr algn="l">
              <a:lnSpc>
                <a:spcPts val="4059"/>
              </a:lnSpc>
              <a:spcBef>
                <a:spcPct val="0"/>
              </a:spcBef>
            </a:pPr>
            <a:r>
              <a:rPr lang="en-US" b="true" sz="2899">
                <a:solidFill>
                  <a:srgbClr val="0F4662"/>
                </a:solidFill>
                <a:latin typeface="Quicksand Bold"/>
                <a:ea typeface="Quicksand Bold"/>
                <a:cs typeface="Quicksand Bold"/>
                <a:sym typeface="Quicksand Bold"/>
              </a:rPr>
              <a:t>Medical VQA systems often act as “black boxes,” offering answers without explaining the reasoning behind them. This lack of transparency makes it hard for clinicians to trust and use these tools in real healthcare settings. While some datasets include images, questions, and answers, they rarely provide detailed diagnostic explanations. Creating such explanations manually is time-consuming and requires expert knowledge, and no effective automated solution exists. There is a clear need for VQA systems that are both accurate and interpretable to support safe clinical decision-making.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86761" y="2456695"/>
            <a:ext cx="4719939" cy="7292237"/>
            <a:chOff x="0" y="0"/>
            <a:chExt cx="1243111" cy="1920589"/>
          </a:xfrm>
        </p:grpSpPr>
        <p:sp>
          <p:nvSpPr>
            <p:cNvPr name="Freeform 3" id="3"/>
            <p:cNvSpPr/>
            <p:nvPr/>
          </p:nvSpPr>
          <p:spPr>
            <a:xfrm flipH="false" flipV="false" rot="0">
              <a:off x="0" y="0"/>
              <a:ext cx="1243111" cy="1920589"/>
            </a:xfrm>
            <a:custGeom>
              <a:avLst/>
              <a:gdLst/>
              <a:ahLst/>
              <a:cxnLst/>
              <a:rect r="r" b="b" t="t" l="l"/>
              <a:pathLst>
                <a:path h="1920589" w="1243111">
                  <a:moveTo>
                    <a:pt x="83653" y="0"/>
                  </a:moveTo>
                  <a:lnTo>
                    <a:pt x="1159458" y="0"/>
                  </a:lnTo>
                  <a:cubicBezTo>
                    <a:pt x="1181644" y="0"/>
                    <a:pt x="1202922" y="8813"/>
                    <a:pt x="1218610" y="24501"/>
                  </a:cubicBezTo>
                  <a:cubicBezTo>
                    <a:pt x="1234298" y="40189"/>
                    <a:pt x="1243111" y="61467"/>
                    <a:pt x="1243111" y="83653"/>
                  </a:cubicBezTo>
                  <a:lnTo>
                    <a:pt x="1243111" y="1836936"/>
                  </a:lnTo>
                  <a:cubicBezTo>
                    <a:pt x="1243111" y="1859122"/>
                    <a:pt x="1234298" y="1880400"/>
                    <a:pt x="1218610" y="1896088"/>
                  </a:cubicBezTo>
                  <a:cubicBezTo>
                    <a:pt x="1202922" y="1911776"/>
                    <a:pt x="1181644" y="1920589"/>
                    <a:pt x="1159458" y="1920589"/>
                  </a:cubicBezTo>
                  <a:lnTo>
                    <a:pt x="83653" y="1920589"/>
                  </a:lnTo>
                  <a:cubicBezTo>
                    <a:pt x="61467" y="1920589"/>
                    <a:pt x="40189" y="1911776"/>
                    <a:pt x="24501" y="1896088"/>
                  </a:cubicBezTo>
                  <a:cubicBezTo>
                    <a:pt x="8813" y="1880400"/>
                    <a:pt x="0" y="1859122"/>
                    <a:pt x="0" y="1836936"/>
                  </a:cubicBezTo>
                  <a:lnTo>
                    <a:pt x="0" y="83653"/>
                  </a:lnTo>
                  <a:cubicBezTo>
                    <a:pt x="0" y="61467"/>
                    <a:pt x="8813" y="40189"/>
                    <a:pt x="24501" y="24501"/>
                  </a:cubicBezTo>
                  <a:cubicBezTo>
                    <a:pt x="40189" y="8813"/>
                    <a:pt x="61467" y="0"/>
                    <a:pt x="83653" y="0"/>
                  </a:cubicBezTo>
                  <a:close/>
                </a:path>
              </a:pathLst>
            </a:custGeom>
            <a:solidFill>
              <a:srgbClr val="DBE5EA"/>
            </a:solidFill>
          </p:spPr>
        </p:sp>
        <p:sp>
          <p:nvSpPr>
            <p:cNvPr name="TextBox 4" id="4"/>
            <p:cNvSpPr txBox="true"/>
            <p:nvPr/>
          </p:nvSpPr>
          <p:spPr>
            <a:xfrm>
              <a:off x="0" y="-123825"/>
              <a:ext cx="1243111" cy="2044414"/>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2635380" y="2877488"/>
            <a:ext cx="2348889" cy="2348889"/>
          </a:xfrm>
          <a:custGeom>
            <a:avLst/>
            <a:gdLst/>
            <a:ahLst/>
            <a:cxnLst/>
            <a:rect r="r" b="b" t="t" l="l"/>
            <a:pathLst>
              <a:path h="2348889" w="2348889">
                <a:moveTo>
                  <a:pt x="0" y="0"/>
                </a:moveTo>
                <a:lnTo>
                  <a:pt x="2348888" y="0"/>
                </a:lnTo>
                <a:lnTo>
                  <a:pt x="2348888"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451118" y="2456695"/>
            <a:ext cx="5385764" cy="7830305"/>
            <a:chOff x="0" y="0"/>
            <a:chExt cx="1418473" cy="2062302"/>
          </a:xfrm>
        </p:grpSpPr>
        <p:sp>
          <p:nvSpPr>
            <p:cNvPr name="Freeform 7" id="7"/>
            <p:cNvSpPr/>
            <p:nvPr/>
          </p:nvSpPr>
          <p:spPr>
            <a:xfrm flipH="false" flipV="false" rot="0">
              <a:off x="0" y="0"/>
              <a:ext cx="1418473" cy="2062302"/>
            </a:xfrm>
            <a:custGeom>
              <a:avLst/>
              <a:gdLst/>
              <a:ahLst/>
              <a:cxnLst/>
              <a:rect r="r" b="b" t="t" l="l"/>
              <a:pathLst>
                <a:path h="2062302" w="1418473">
                  <a:moveTo>
                    <a:pt x="73311" y="0"/>
                  </a:moveTo>
                  <a:lnTo>
                    <a:pt x="1345161" y="0"/>
                  </a:lnTo>
                  <a:cubicBezTo>
                    <a:pt x="1364605" y="0"/>
                    <a:pt x="1383252" y="7724"/>
                    <a:pt x="1397000" y="21472"/>
                  </a:cubicBezTo>
                  <a:cubicBezTo>
                    <a:pt x="1410749" y="35221"/>
                    <a:pt x="1418473" y="53868"/>
                    <a:pt x="1418473" y="73311"/>
                  </a:cubicBezTo>
                  <a:lnTo>
                    <a:pt x="1418473" y="1988991"/>
                  </a:lnTo>
                  <a:cubicBezTo>
                    <a:pt x="1418473" y="2008434"/>
                    <a:pt x="1410749" y="2027082"/>
                    <a:pt x="1397000" y="2040830"/>
                  </a:cubicBezTo>
                  <a:cubicBezTo>
                    <a:pt x="1383252" y="2054579"/>
                    <a:pt x="1364605" y="2062302"/>
                    <a:pt x="1345161" y="2062302"/>
                  </a:cubicBezTo>
                  <a:lnTo>
                    <a:pt x="73311" y="2062302"/>
                  </a:lnTo>
                  <a:cubicBezTo>
                    <a:pt x="53868" y="2062302"/>
                    <a:pt x="35221" y="2054579"/>
                    <a:pt x="21472" y="2040830"/>
                  </a:cubicBezTo>
                  <a:cubicBezTo>
                    <a:pt x="7724" y="2027082"/>
                    <a:pt x="0" y="2008434"/>
                    <a:pt x="0" y="1988991"/>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name="TextBox 8" id="8"/>
            <p:cNvSpPr txBox="true"/>
            <p:nvPr/>
          </p:nvSpPr>
          <p:spPr>
            <a:xfrm>
              <a:off x="0" y="-123825"/>
              <a:ext cx="1418473" cy="2186127"/>
            </a:xfrm>
            <a:prstGeom prst="rect">
              <a:avLst/>
            </a:prstGeom>
          </p:spPr>
          <p:txBody>
            <a:bodyPr anchor="ctr" rtlCol="false" tIns="50800" lIns="50800" bIns="50800" rIns="50800"/>
            <a:lstStyle/>
            <a:p>
              <a:pPr algn="ctr">
                <a:lnSpc>
                  <a:spcPts val="4079"/>
                </a:lnSpc>
              </a:pPr>
            </a:p>
          </p:txBody>
        </p:sp>
      </p:grpSp>
      <p:sp>
        <p:nvSpPr>
          <p:cNvPr name="Freeform 9" id="9"/>
          <p:cNvSpPr/>
          <p:nvPr/>
        </p:nvSpPr>
        <p:spPr>
          <a:xfrm flipH="false" flipV="false" rot="0">
            <a:off x="7851153" y="2730646"/>
            <a:ext cx="2318994" cy="2348889"/>
          </a:xfrm>
          <a:custGeom>
            <a:avLst/>
            <a:gdLst/>
            <a:ahLst/>
            <a:cxnLst/>
            <a:rect r="r" b="b" t="t" l="l"/>
            <a:pathLst>
              <a:path h="2348889" w="2318994">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2015475" y="2456695"/>
            <a:ext cx="5385764" cy="7059198"/>
            <a:chOff x="0" y="0"/>
            <a:chExt cx="1418473" cy="1859213"/>
          </a:xfrm>
        </p:grpSpPr>
        <p:sp>
          <p:nvSpPr>
            <p:cNvPr name="Freeform 11" id="11"/>
            <p:cNvSpPr/>
            <p:nvPr/>
          </p:nvSpPr>
          <p:spPr>
            <a:xfrm flipH="false" flipV="false" rot="0">
              <a:off x="0" y="0"/>
              <a:ext cx="1418473" cy="1859213"/>
            </a:xfrm>
            <a:custGeom>
              <a:avLst/>
              <a:gdLst/>
              <a:ahLst/>
              <a:cxnLst/>
              <a:rect r="r" b="b" t="t" l="l"/>
              <a:pathLst>
                <a:path h="1859213" w="1418473">
                  <a:moveTo>
                    <a:pt x="73311" y="0"/>
                  </a:moveTo>
                  <a:lnTo>
                    <a:pt x="1345161" y="0"/>
                  </a:lnTo>
                  <a:cubicBezTo>
                    <a:pt x="1364605" y="0"/>
                    <a:pt x="1383252" y="7724"/>
                    <a:pt x="1397000" y="21472"/>
                  </a:cubicBezTo>
                  <a:cubicBezTo>
                    <a:pt x="1410749" y="35221"/>
                    <a:pt x="1418473" y="53868"/>
                    <a:pt x="1418473" y="73311"/>
                  </a:cubicBezTo>
                  <a:lnTo>
                    <a:pt x="1418473" y="1785901"/>
                  </a:lnTo>
                  <a:cubicBezTo>
                    <a:pt x="1418473" y="1805345"/>
                    <a:pt x="1410749" y="1823992"/>
                    <a:pt x="1397000" y="1837740"/>
                  </a:cubicBezTo>
                  <a:cubicBezTo>
                    <a:pt x="1383252" y="1851489"/>
                    <a:pt x="1364605" y="1859213"/>
                    <a:pt x="1345161" y="1859213"/>
                  </a:cubicBezTo>
                  <a:lnTo>
                    <a:pt x="73311" y="1859213"/>
                  </a:lnTo>
                  <a:cubicBezTo>
                    <a:pt x="32823" y="1859213"/>
                    <a:pt x="0" y="1826390"/>
                    <a:pt x="0" y="1785901"/>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12" id="12"/>
            <p:cNvSpPr txBox="true"/>
            <p:nvPr/>
          </p:nvSpPr>
          <p:spPr>
            <a:xfrm>
              <a:off x="0" y="-123825"/>
              <a:ext cx="1418473" cy="1983038"/>
            </a:xfrm>
            <a:prstGeom prst="rect">
              <a:avLst/>
            </a:prstGeom>
          </p:spPr>
          <p:txBody>
            <a:bodyPr anchor="ctr" rtlCol="false" tIns="50800" lIns="50800" bIns="50800" rIns="50800"/>
            <a:lstStyle/>
            <a:p>
              <a:pPr algn="ctr">
                <a:lnSpc>
                  <a:spcPts val="4079"/>
                </a:lnSpc>
              </a:pPr>
            </a:p>
          </p:txBody>
        </p:sp>
      </p:grpSp>
      <p:sp>
        <p:nvSpPr>
          <p:cNvPr name="Freeform 13" id="13"/>
          <p:cNvSpPr/>
          <p:nvPr/>
        </p:nvSpPr>
        <p:spPr>
          <a:xfrm flipH="false" flipV="false" rot="0">
            <a:off x="13456132" y="2801288"/>
            <a:ext cx="2226655" cy="2226655"/>
          </a:xfrm>
          <a:custGeom>
            <a:avLst/>
            <a:gdLst/>
            <a:ahLst/>
            <a:cxnLst/>
            <a:rect r="r" b="b" t="t" l="l"/>
            <a:pathLst>
              <a:path h="2226655" w="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028700" y="599709"/>
            <a:ext cx="81153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Related Work</a:t>
            </a:r>
          </a:p>
        </p:txBody>
      </p:sp>
      <p:sp>
        <p:nvSpPr>
          <p:cNvPr name="TextBox 15" id="15"/>
          <p:cNvSpPr txBox="true"/>
          <p:nvPr/>
        </p:nvSpPr>
        <p:spPr>
          <a:xfrm rot="0">
            <a:off x="1028700" y="5257912"/>
            <a:ext cx="4578000"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Datasets and Benchmarks</a:t>
            </a:r>
          </a:p>
        </p:txBody>
      </p:sp>
      <p:sp>
        <p:nvSpPr>
          <p:cNvPr name="TextBox 16" id="16"/>
          <p:cNvSpPr txBox="true"/>
          <p:nvPr/>
        </p:nvSpPr>
        <p:spPr>
          <a:xfrm rot="0">
            <a:off x="6593057" y="5764452"/>
            <a:ext cx="5101887" cy="40862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MLeVLM improves radiology QA, InstructBLIP leverages instruction tuning, and Flamingo enables few-shot learning but lacks medical pretraining.</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Contrastive Pre-training and PubMedCLIP enhance dual-modality alignment.</a:t>
            </a:r>
          </a:p>
        </p:txBody>
      </p:sp>
      <p:sp>
        <p:nvSpPr>
          <p:cNvPr name="TextBox 17" id="17"/>
          <p:cNvSpPr txBox="true"/>
          <p:nvPr/>
        </p:nvSpPr>
        <p:spPr>
          <a:xfrm rot="0">
            <a:off x="6593057" y="5216447"/>
            <a:ext cx="5422418"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Models and Architectures </a:t>
            </a:r>
          </a:p>
        </p:txBody>
      </p:sp>
      <p:sp>
        <p:nvSpPr>
          <p:cNvPr name="TextBox 18" id="18"/>
          <p:cNvSpPr txBox="true"/>
          <p:nvPr/>
        </p:nvSpPr>
        <p:spPr>
          <a:xfrm rot="0">
            <a:off x="12157413" y="6222767"/>
            <a:ext cx="4496348"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Interpretability through multimodal rationales and LLM-generated explanations</a:t>
            </a:r>
          </a:p>
        </p:txBody>
      </p:sp>
      <p:sp>
        <p:nvSpPr>
          <p:cNvPr name="TextBox 19" id="19"/>
          <p:cNvSpPr txBox="true"/>
          <p:nvPr/>
        </p:nvSpPr>
        <p:spPr>
          <a:xfrm rot="0">
            <a:off x="12018516" y="5248387"/>
            <a:ext cx="5240784"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Multi-modality &amp; Explainability</a:t>
            </a:r>
          </a:p>
        </p:txBody>
      </p:sp>
      <p:sp>
        <p:nvSpPr>
          <p:cNvPr name="AutoShape 20" id="20"/>
          <p:cNvSpPr/>
          <p:nvPr/>
        </p:nvSpPr>
        <p:spPr>
          <a:xfrm>
            <a:off x="10767060" y="990600"/>
            <a:ext cx="6492240" cy="0"/>
          </a:xfrm>
          <a:prstGeom prst="line">
            <a:avLst/>
          </a:prstGeom>
          <a:ln cap="flat" w="76200">
            <a:solidFill>
              <a:srgbClr val="0F4662"/>
            </a:solidFill>
            <a:prstDash val="solid"/>
            <a:headEnd type="none" len="sm" w="sm"/>
            <a:tailEnd type="none" len="sm" w="sm"/>
          </a:ln>
        </p:spPr>
      </p:sp>
      <p:sp>
        <p:nvSpPr>
          <p:cNvPr name="TextBox 21" id="21"/>
          <p:cNvSpPr txBox="true"/>
          <p:nvPr/>
        </p:nvSpPr>
        <p:spPr>
          <a:xfrm rot="0">
            <a:off x="886761" y="6060842"/>
            <a:ext cx="4502644" cy="25431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Huatuo-26M provides a vast text-based Chinese medical QA dataset, while PATHVQA focuses on medical visual question answering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0" y="2375028"/>
            <a:ext cx="18288000" cy="5536945"/>
          </a:xfrm>
          <a:custGeom>
            <a:avLst/>
            <a:gdLst/>
            <a:ahLst/>
            <a:cxnLst/>
            <a:rect r="r" b="b" t="t" l="l"/>
            <a:pathLst>
              <a:path h="5536945" w="18288000">
                <a:moveTo>
                  <a:pt x="0" y="0"/>
                </a:moveTo>
                <a:lnTo>
                  <a:pt x="18288000" y="0"/>
                </a:lnTo>
                <a:lnTo>
                  <a:pt x="18288000" y="5536944"/>
                </a:lnTo>
                <a:lnTo>
                  <a:pt x="0" y="5536944"/>
                </a:lnTo>
                <a:lnTo>
                  <a:pt x="0" y="0"/>
                </a:lnTo>
                <a:close/>
              </a:path>
            </a:pathLst>
          </a:custGeom>
          <a:blipFill>
            <a:blip r:embed="rId2"/>
            <a:stretch>
              <a:fillRect l="0" t="-1211" r="-2423" b="-1211"/>
            </a:stretch>
          </a:blipFill>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TextBox 5" id="5"/>
          <p:cNvSpPr txBox="true"/>
          <p:nvPr/>
        </p:nvSpPr>
        <p:spPr>
          <a:xfrm rot="0">
            <a:off x="1678820" y="1731612"/>
            <a:ext cx="100798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Research Gap</a:t>
            </a:r>
          </a:p>
        </p:txBody>
      </p:sp>
      <p:sp>
        <p:nvSpPr>
          <p:cNvPr name="TextBox 6" id="6"/>
          <p:cNvSpPr txBox="true"/>
          <p:nvPr/>
        </p:nvSpPr>
        <p:spPr>
          <a:xfrm rot="0">
            <a:off x="440358" y="3369393"/>
            <a:ext cx="12556786" cy="6139917"/>
          </a:xfrm>
          <a:prstGeom prst="rect">
            <a:avLst/>
          </a:prstGeom>
        </p:spPr>
        <p:txBody>
          <a:bodyPr anchor="t" rtlCol="false" tIns="0" lIns="0" bIns="0" rIns="0">
            <a:spAutoFit/>
          </a:bodyPr>
          <a:lstStyle/>
          <a:p>
            <a:pPr algn="l" marL="627921" indent="-313960" lvl="1">
              <a:lnSpc>
                <a:spcPts val="4944"/>
              </a:lnSpc>
              <a:buFont typeface="Arial"/>
              <a:buChar char="•"/>
            </a:pPr>
            <a:r>
              <a:rPr lang="en-US" sz="2908">
                <a:solidFill>
                  <a:srgbClr val="0F4662"/>
                </a:solidFill>
                <a:latin typeface="Quicksand"/>
                <a:ea typeface="Quicksand"/>
                <a:cs typeface="Quicksand"/>
                <a:sym typeface="Quicksand"/>
              </a:rPr>
              <a:t>Current medical VQA systems remain limited in scalability, generalizability, and multi-modality alignment. While recent advances have improved alignment and explainability a bit, challenges persist in handling diverse medical workflows and reducing hallucination risks, especially for open-ended questions. Most datasets are either model-based, restricted or overly specialized. Future work should focus on document-enhanced VQA systems that integrate clinical context with multimodal data, coupled with better generalization.</a:t>
            </a:r>
          </a:p>
          <a:p>
            <a:pPr algn="l">
              <a:lnSpc>
                <a:spcPts val="4944"/>
              </a:lnSpc>
            </a:pPr>
            <a:r>
              <a:rPr lang="en-US" sz="2908">
                <a:solidFill>
                  <a:srgbClr val="0F4662"/>
                </a:solidFill>
                <a:latin typeface="Quicksand"/>
                <a:ea typeface="Quicksand"/>
                <a:cs typeface="Quicksand"/>
                <a:sym typeface="Quicksand"/>
              </a:rPr>
              <a:t> This shift could bridge the gap between research benchmarks and real-world clinical decision support in VQA.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038622" y="4099272"/>
            <a:ext cx="4210757" cy="3273864"/>
          </a:xfrm>
          <a:custGeom>
            <a:avLst/>
            <a:gdLst/>
            <a:ahLst/>
            <a:cxnLst/>
            <a:rect r="r" b="b" t="t" l="l"/>
            <a:pathLst>
              <a:path h="3273864" w="4210757">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991386" y="5265349"/>
            <a:ext cx="4716390" cy="28575"/>
          </a:xfrm>
          <a:prstGeom prst="line">
            <a:avLst/>
          </a:prstGeom>
          <a:ln cap="flat" w="57150">
            <a:solidFill>
              <a:srgbClr val="7994A0"/>
            </a:solidFill>
            <a:prstDash val="solid"/>
            <a:headEnd type="none" len="sm" w="sm"/>
            <a:tailEnd type="none" len="sm" w="sm"/>
          </a:ln>
        </p:spPr>
      </p:sp>
      <p:sp>
        <p:nvSpPr>
          <p:cNvPr name="AutoShape 4" id="4"/>
          <p:cNvSpPr/>
          <p:nvPr/>
        </p:nvSpPr>
        <p:spPr>
          <a:xfrm>
            <a:off x="11911071" y="7344561"/>
            <a:ext cx="4346753" cy="0"/>
          </a:xfrm>
          <a:prstGeom prst="line">
            <a:avLst/>
          </a:prstGeom>
          <a:ln cap="flat" w="57150">
            <a:solidFill>
              <a:srgbClr val="7994A0"/>
            </a:solidFill>
            <a:prstDash val="solid"/>
            <a:headEnd type="none" len="sm" w="sm"/>
            <a:tailEnd type="none" len="sm" w="sm"/>
          </a:ln>
        </p:spPr>
      </p:sp>
      <p:sp>
        <p:nvSpPr>
          <p:cNvPr name="AutoShape 5" id="5"/>
          <p:cNvSpPr/>
          <p:nvPr/>
        </p:nvSpPr>
        <p:spPr>
          <a:xfrm flipV="true">
            <a:off x="1991386" y="8877229"/>
            <a:ext cx="4716390" cy="0"/>
          </a:xfrm>
          <a:prstGeom prst="line">
            <a:avLst/>
          </a:prstGeom>
          <a:ln cap="flat" w="57150">
            <a:solidFill>
              <a:srgbClr val="7994A0"/>
            </a:solidFill>
            <a:prstDash val="solid"/>
            <a:headEnd type="none" len="sm" w="sm"/>
            <a:tailEnd type="none" len="sm" w="sm"/>
          </a:ln>
        </p:spPr>
      </p:sp>
      <p:sp>
        <p:nvSpPr>
          <p:cNvPr name="TextBox 6" id="6"/>
          <p:cNvSpPr txBox="true"/>
          <p:nvPr/>
        </p:nvSpPr>
        <p:spPr>
          <a:xfrm rot="0">
            <a:off x="102438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Contribution of the Work</a:t>
            </a:r>
          </a:p>
        </p:txBody>
      </p:sp>
      <p:sp>
        <p:nvSpPr>
          <p:cNvPr name="TextBox 7" id="7"/>
          <p:cNvSpPr txBox="true"/>
          <p:nvPr/>
        </p:nvSpPr>
        <p:spPr>
          <a:xfrm rot="0">
            <a:off x="360625" y="3744725"/>
            <a:ext cx="6347150" cy="1253490"/>
          </a:xfrm>
          <a:prstGeom prst="rect">
            <a:avLst/>
          </a:prstGeom>
        </p:spPr>
        <p:txBody>
          <a:bodyPr anchor="t" rtlCol="false" tIns="0" lIns="0" bIns="0" rIns="0">
            <a:spAutoFit/>
          </a:bodyPr>
          <a:lstStyle/>
          <a:p>
            <a:pPr algn="just" marL="0" indent="0" lvl="0">
              <a:lnSpc>
                <a:spcPts val="3359"/>
              </a:lnSpc>
              <a:spcBef>
                <a:spcPct val="0"/>
              </a:spcBef>
            </a:pPr>
            <a:r>
              <a:rPr lang="en-US" sz="2400">
                <a:solidFill>
                  <a:srgbClr val="0F4662"/>
                </a:solidFill>
                <a:latin typeface="Quicksand"/>
                <a:ea typeface="Quicksand"/>
                <a:cs typeface="Quicksand"/>
                <a:sym typeface="Quicksand"/>
              </a:rPr>
              <a:t>Combines LLMs with Retrieval-Augmented Generation and Knowledge Graphs for more accurate medical reasoning.</a:t>
            </a:r>
          </a:p>
        </p:txBody>
      </p:sp>
      <p:sp>
        <p:nvSpPr>
          <p:cNvPr name="TextBox 8" id="8"/>
          <p:cNvSpPr txBox="true"/>
          <p:nvPr/>
        </p:nvSpPr>
        <p:spPr>
          <a:xfrm rot="0">
            <a:off x="1024384" y="3161819"/>
            <a:ext cx="6014238"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Advanced multi-modal framework</a:t>
            </a:r>
          </a:p>
        </p:txBody>
      </p:sp>
      <p:sp>
        <p:nvSpPr>
          <p:cNvPr name="TextBox 9" id="9"/>
          <p:cNvSpPr txBox="true"/>
          <p:nvPr/>
        </p:nvSpPr>
        <p:spPr>
          <a:xfrm rot="0">
            <a:off x="11911071" y="5427274"/>
            <a:ext cx="5348229" cy="125349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F4662"/>
                </a:solidFill>
                <a:latin typeface="Quicksand"/>
                <a:ea typeface="Quicksand"/>
                <a:cs typeface="Quicksand"/>
                <a:sym typeface="Quicksand"/>
              </a:rPr>
              <a:t>Achieves the highest recorded score on the R-RAD benchmark, setting a new standard for medical VQA</a:t>
            </a:r>
          </a:p>
        </p:txBody>
      </p:sp>
      <p:sp>
        <p:nvSpPr>
          <p:cNvPr name="TextBox 10" id="10"/>
          <p:cNvSpPr txBox="true"/>
          <p:nvPr/>
        </p:nvSpPr>
        <p:spPr>
          <a:xfrm rot="0">
            <a:off x="11916128" y="4279194"/>
            <a:ext cx="579355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State-of-the-art performance</a:t>
            </a:r>
          </a:p>
        </p:txBody>
      </p:sp>
      <p:sp>
        <p:nvSpPr>
          <p:cNvPr name="TextBox 11" id="11"/>
          <p:cNvSpPr txBox="true"/>
          <p:nvPr/>
        </p:nvSpPr>
        <p:spPr>
          <a:xfrm rot="0">
            <a:off x="693538" y="7042714"/>
            <a:ext cx="6014238" cy="1672590"/>
          </a:xfrm>
          <a:prstGeom prst="rect">
            <a:avLst/>
          </a:prstGeom>
        </p:spPr>
        <p:txBody>
          <a:bodyPr anchor="t" rtlCol="false" tIns="0" lIns="0" bIns="0" rIns="0">
            <a:spAutoFit/>
          </a:bodyPr>
          <a:lstStyle/>
          <a:p>
            <a:pPr algn="just" marL="0" indent="0" lvl="0">
              <a:lnSpc>
                <a:spcPts val="3359"/>
              </a:lnSpc>
              <a:spcBef>
                <a:spcPct val="0"/>
              </a:spcBef>
            </a:pPr>
            <a:r>
              <a:rPr lang="en-US" sz="2400" spc="-69">
                <a:solidFill>
                  <a:srgbClr val="0F4662"/>
                </a:solidFill>
                <a:latin typeface="Quicksand"/>
                <a:ea typeface="Quicksand"/>
                <a:cs typeface="Quicksand"/>
                <a:sym typeface="Quicksand"/>
              </a:rPr>
              <a:t>Generates rationale-backed responses using Agentic RAG system, making generated answers more reasonable, especially for open-ended questions.</a:t>
            </a:r>
          </a:p>
        </p:txBody>
      </p:sp>
      <p:sp>
        <p:nvSpPr>
          <p:cNvPr name="TextBox 12" id="12"/>
          <p:cNvSpPr txBox="true"/>
          <p:nvPr/>
        </p:nvSpPr>
        <p:spPr>
          <a:xfrm rot="0">
            <a:off x="1355230" y="6225469"/>
            <a:ext cx="5352545"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Explainable answers: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04610" y="3407764"/>
            <a:ext cx="12172166" cy="2895516"/>
          </a:xfrm>
          <a:prstGeom prst="rect">
            <a:avLst/>
          </a:prstGeom>
        </p:spPr>
        <p:txBody>
          <a:bodyPr anchor="t" rtlCol="false" tIns="0" lIns="0" bIns="0" rIns="0">
            <a:spAutoFit/>
          </a:bodyPr>
          <a:lstStyle/>
          <a:p>
            <a:pPr algn="ctr" marL="0" indent="0" lvl="0">
              <a:lnSpc>
                <a:spcPts val="23629"/>
              </a:lnSpc>
              <a:spcBef>
                <a:spcPct val="0"/>
              </a:spcBef>
            </a:pPr>
            <a:r>
              <a:rPr lang="en-US" b="true" sz="16878">
                <a:solidFill>
                  <a:srgbClr val="0F4662"/>
                </a:solidFill>
                <a:latin typeface="Cormorant Garamond Bold"/>
                <a:ea typeface="Cormorant Garamond Bold"/>
                <a:cs typeface="Cormorant Garamond Bold"/>
                <a:sym typeface="Cormorant Garamond Bold"/>
              </a:rPr>
              <a:t>Methodology</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97880" y="8159883"/>
            <a:ext cx="6492240" cy="0"/>
          </a:xfrm>
          <a:prstGeom prst="line">
            <a:avLst/>
          </a:prstGeom>
          <a:ln cap="flat" w="76200">
            <a:solidFill>
              <a:srgbClr val="0F4662"/>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DAGoX2tTGbM</dc:identifier>
  <dcterms:modified xsi:type="dcterms:W3CDTF">2011-08-01T06:04:30Z</dcterms:modified>
  <cp:revision>1</cp:revision>
  <dc:title>NLP Applications</dc:title>
</cp:coreProperties>
</file>